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69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9" r:id="rId13"/>
    <p:sldId id="267" r:id="rId14"/>
    <p:sldId id="266" r:id="rId15"/>
    <p:sldId id="300" r:id="rId16"/>
    <p:sldId id="268" r:id="rId17"/>
    <p:sldId id="272" r:id="rId18"/>
    <p:sldId id="270" r:id="rId19"/>
    <p:sldId id="295" r:id="rId20"/>
    <p:sldId id="296" r:id="rId21"/>
    <p:sldId id="297" r:id="rId22"/>
    <p:sldId id="29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711" autoAdjust="0"/>
  </p:normalViewPr>
  <p:slideViewPr>
    <p:cSldViewPr snapToGrid="0" snapToObjects="1">
      <p:cViewPr varScale="1">
        <p:scale>
          <a:sx n="122" d="100"/>
          <a:sy n="122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12A55-5C88-D94B-B12E-CF9D497E78D0}" type="datetime1">
              <a:rPr lang="en-US" smtClean="0"/>
              <a:t>5/28/14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4A3FE-091E-354C-B7AF-BCD0908F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49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E029E-A038-1047-BF3C-5A937308D412}" type="datetime1">
              <a:rPr lang="en-US" smtClean="0"/>
              <a:t>5/28/14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51CB5-56B8-824D-B995-408534941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35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1CB5-56B8-824D-B995-4085349418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4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5A36-5511-5E42-B6D7-CCD970402120}" type="datetime1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6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144-BE4B-9F41-8260-09D5822FA531}" type="datetime1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8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266-5B8F-044C-85E0-E3897C86F717}" type="datetime1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CC4-E424-D54F-8590-3D38F07AC6F3}" type="datetime1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1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9375-010E-DC42-A43B-3B856F5A8A56}" type="datetime1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7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DABA-205D-6448-92FC-E6D37F998DD7}" type="datetime1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2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FDD8-219C-1445-89F7-E42D2B8CD0DD}" type="datetime1">
              <a:rPr lang="en-US" smtClean="0"/>
              <a:t>5/28/14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6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C3AD-1771-E348-923E-78CC2D3E59C1}" type="datetime1">
              <a:rPr lang="en-US" smtClean="0"/>
              <a:t>5/28/14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0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2102-F7FF-2A45-9566-9620E1929D78}" type="datetime1">
              <a:rPr lang="en-US" smtClean="0"/>
              <a:t>5/28/14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6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786C-2824-AF47-BC5A-914898ADFF67}" type="datetime1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1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9CF70-2E19-F445-B9C0-3653F9012623}" type="datetime1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4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D9AE0-4823-2549-A613-7B394AACF6A7}" type="datetime1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40187-B509-1C4C-A6A3-4E34FFBB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4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40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Ensemble Forecast </a:t>
            </a:r>
            <a:r>
              <a:rPr lang="en-US" b="1" dirty="0" smtClean="0">
                <a:solidFill>
                  <a:schemeClr val="tx2"/>
                </a:solidFill>
              </a:rPr>
              <a:t>Sensitivity </a:t>
            </a:r>
            <a:r>
              <a:rPr lang="en-US" b="1" dirty="0">
                <a:solidFill>
                  <a:schemeClr val="tx2"/>
                </a:solidFill>
              </a:rPr>
              <a:t>to </a:t>
            </a:r>
            <a:r>
              <a:rPr lang="en-US" b="1" dirty="0" smtClean="0">
                <a:solidFill>
                  <a:schemeClr val="tx2"/>
                </a:solidFill>
              </a:rPr>
              <a:t>Observations </a:t>
            </a:r>
            <a:r>
              <a:rPr lang="en-US" b="1" dirty="0">
                <a:solidFill>
                  <a:schemeClr val="tx2"/>
                </a:solidFill>
              </a:rPr>
              <a:t>(EFSO) </a:t>
            </a:r>
            <a:r>
              <a:rPr lang="en-US" b="1" dirty="0"/>
              <a:t>and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Proactive Quality Control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990" y="3245516"/>
            <a:ext cx="7086600" cy="254348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Daisuke </a:t>
            </a:r>
            <a:r>
              <a:rPr lang="en-US" b="1" dirty="0" err="1" smtClean="0">
                <a:solidFill>
                  <a:srgbClr val="FF0000"/>
                </a:solidFill>
              </a:rPr>
              <a:t>Hotta</a:t>
            </a:r>
            <a:r>
              <a:rPr lang="en-US" baseline="30000" dirty="0" smtClean="0">
                <a:solidFill>
                  <a:schemeClr val="tx1"/>
                </a:solidFill>
              </a:rPr>
              <a:t>(2,1)</a:t>
            </a:r>
            <a:r>
              <a:rPr lang="en-US" dirty="0" smtClean="0">
                <a:solidFill>
                  <a:schemeClr val="tx1"/>
                </a:solidFill>
              </a:rPr>
              <a:t>, Eugenia Kalnay</a:t>
            </a:r>
            <a:r>
              <a:rPr lang="en-US" baseline="30000" dirty="0" smtClean="0">
                <a:solidFill>
                  <a:schemeClr val="tx1"/>
                </a:solidFill>
              </a:rPr>
              <a:t>(1)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Yoichiro</a:t>
            </a:r>
            <a:r>
              <a:rPr lang="en-US" b="1" dirty="0" smtClean="0">
                <a:solidFill>
                  <a:schemeClr val="tx2"/>
                </a:solidFill>
              </a:rPr>
              <a:t> Ota</a:t>
            </a:r>
            <a:r>
              <a:rPr lang="en-US" baseline="30000" dirty="0" smtClean="0">
                <a:solidFill>
                  <a:schemeClr val="tx1"/>
                </a:solidFill>
              </a:rPr>
              <a:t>(2)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Takemasa</a:t>
            </a:r>
            <a:r>
              <a:rPr lang="en-US" dirty="0" smtClean="0">
                <a:solidFill>
                  <a:schemeClr val="tx1"/>
                </a:solidFill>
              </a:rPr>
              <a:t> Miyoshi</a:t>
            </a:r>
            <a:r>
              <a:rPr lang="en-US" baseline="30000" dirty="0" smtClean="0">
                <a:solidFill>
                  <a:schemeClr val="tx1"/>
                </a:solidFill>
              </a:rPr>
              <a:t>(3,1</a:t>
            </a:r>
            <a:r>
              <a:rPr lang="en-US" baseline="30000" dirty="0" smtClean="0">
                <a:solidFill>
                  <a:schemeClr val="tx1"/>
                </a:solidFill>
              </a:rPr>
              <a:t>)</a:t>
            </a:r>
          </a:p>
          <a:p>
            <a:pPr lvl="3" algn="l"/>
            <a:endParaRPr lang="en-US" sz="2600" baseline="30000" dirty="0" smtClean="0">
              <a:solidFill>
                <a:schemeClr val="tx1"/>
              </a:solidFill>
            </a:endParaRPr>
          </a:p>
          <a:p>
            <a:pPr lvl="3" algn="l"/>
            <a:r>
              <a:rPr lang="en-US" sz="2600" baseline="30000" dirty="0" smtClean="0">
                <a:solidFill>
                  <a:schemeClr val="tx1"/>
                </a:solidFill>
              </a:rPr>
              <a:t>(1) </a:t>
            </a:r>
            <a:r>
              <a:rPr lang="en-US" sz="2600" dirty="0" smtClean="0">
                <a:solidFill>
                  <a:schemeClr val="tx1"/>
                </a:solidFill>
              </a:rPr>
              <a:t>University of Maryland</a:t>
            </a:r>
          </a:p>
          <a:p>
            <a:pPr lvl="3" algn="l"/>
            <a:r>
              <a:rPr lang="en-US" sz="2600" baseline="30000" dirty="0" smtClean="0">
                <a:solidFill>
                  <a:schemeClr val="tx1"/>
                </a:solidFill>
              </a:rPr>
              <a:t>(2) </a:t>
            </a:r>
            <a:r>
              <a:rPr lang="en-US" sz="2600" dirty="0" smtClean="0">
                <a:solidFill>
                  <a:schemeClr val="tx1"/>
                </a:solidFill>
              </a:rPr>
              <a:t>Japan Meteorological Agency</a:t>
            </a:r>
          </a:p>
          <a:p>
            <a:pPr lvl="3" algn="l"/>
            <a:r>
              <a:rPr lang="en-US" sz="2600" baseline="30000" dirty="0" smtClean="0">
                <a:solidFill>
                  <a:schemeClr val="tx1"/>
                </a:solidFill>
              </a:rPr>
              <a:t>(</a:t>
            </a:r>
            <a:r>
              <a:rPr lang="en-US" sz="2600" baseline="30000" dirty="0">
                <a:solidFill>
                  <a:schemeClr val="tx1"/>
                </a:solidFill>
              </a:rPr>
              <a:t>3</a:t>
            </a:r>
            <a:r>
              <a:rPr lang="en-US" sz="2600" baseline="30000" dirty="0" smtClean="0">
                <a:solidFill>
                  <a:schemeClr val="tx1"/>
                </a:solidFill>
              </a:rPr>
              <a:t>) </a:t>
            </a:r>
            <a:r>
              <a:rPr lang="en-US" sz="2600" dirty="0" smtClean="0">
                <a:solidFill>
                  <a:schemeClr val="tx1"/>
                </a:solidFill>
              </a:rPr>
              <a:t>RIKEN, Kobe, Japan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44" y="5789002"/>
            <a:ext cx="8214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Acknowledgements: </a:t>
            </a:r>
            <a:r>
              <a:rPr lang="en-US" dirty="0"/>
              <a:t>NESDIS JPSS for </a:t>
            </a:r>
            <a:r>
              <a:rPr lang="en-US" dirty="0" smtClean="0"/>
              <a:t>support, </a:t>
            </a:r>
            <a:r>
              <a:rPr lang="en-US" dirty="0" smtClean="0"/>
              <a:t>JCSDA (Dr. Sid </a:t>
            </a:r>
            <a:r>
              <a:rPr lang="en-US" dirty="0" err="1" smtClean="0"/>
              <a:t>Boukabara</a:t>
            </a:r>
            <a:r>
              <a:rPr lang="en-US" dirty="0" smtClean="0"/>
              <a:t>) </a:t>
            </a:r>
            <a:r>
              <a:rPr lang="en-US" dirty="0"/>
              <a:t>for access </a:t>
            </a:r>
            <a:r>
              <a:rPr lang="en-US" dirty="0" smtClean="0"/>
              <a:t>to</a:t>
            </a:r>
          </a:p>
          <a:p>
            <a:r>
              <a:rPr lang="en-US" dirty="0" smtClean="0"/>
              <a:t> </a:t>
            </a:r>
            <a:r>
              <a:rPr lang="en-US" dirty="0" smtClean="0"/>
              <a:t>S4 </a:t>
            </a:r>
            <a:r>
              <a:rPr lang="en-US" dirty="0" smtClean="0"/>
              <a:t>supercomputer  and </a:t>
            </a:r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smtClean="0"/>
              <a:t>Jung (NCEP) </a:t>
            </a:r>
            <a:r>
              <a:rPr lang="en-US" dirty="0"/>
              <a:t>for advice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0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657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EFSO’s sensitivity to forecast lead time</a:t>
            </a:r>
            <a:br>
              <a:rPr lang="en-US" sz="2800" dirty="0" smtClean="0"/>
            </a:br>
            <a:r>
              <a:rPr lang="en-US" sz="2800" dirty="0" smtClean="0"/>
              <a:t> (1) Time average</a:t>
            </a:r>
            <a:endParaRPr 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5507222"/>
            <a:ext cx="8229600" cy="9208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EFSO results are not very sensitive to the choice of evaluation lead time.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78095" y="1505465"/>
            <a:ext cx="7980630" cy="3866418"/>
            <a:chOff x="13873530" y="6866605"/>
            <a:chExt cx="9144000" cy="4191347"/>
          </a:xfrm>
        </p:grpSpPr>
        <p:pic>
          <p:nvPicPr>
            <p:cNvPr id="6" name="Picture 4" descr="Screen Shot 2014-04-23 at 6.05.5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3530" y="7376192"/>
              <a:ext cx="9144000" cy="332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4187855" y="10624217"/>
              <a:ext cx="2357438" cy="4337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</a:rPr>
                <a:t>Lead-Time</a:t>
              </a:r>
              <a:r>
                <a:rPr lang="en-US" sz="2000" b="1" kern="0" dirty="0">
                  <a:solidFill>
                    <a:sysClr val="windowText" lastClr="000000"/>
                  </a:solidFill>
                </a:rPr>
                <a:t>: </a:t>
              </a:r>
              <a:r>
                <a:rPr lang="en-US" sz="2000" b="1" kern="0" dirty="0">
                  <a:solidFill>
                    <a:srgbClr val="FF0000"/>
                  </a:solidFill>
                </a:rPr>
                <a:t>6 </a:t>
              </a:r>
              <a:r>
                <a:rPr lang="en-US" sz="2000" b="1" kern="0" dirty="0" err="1" smtClean="0">
                  <a:solidFill>
                    <a:srgbClr val="FF0000"/>
                  </a:solidFill>
                </a:rPr>
                <a:t>hrs</a:t>
              </a:r>
              <a:endParaRPr lang="en-US" sz="2000" b="1" kern="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923118" y="10624217"/>
              <a:ext cx="2524125" cy="4337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</a:rPr>
                <a:t>Lead-Time</a:t>
              </a:r>
              <a:r>
                <a:rPr lang="en-US" sz="2000" b="1" kern="0" dirty="0">
                  <a:solidFill>
                    <a:sysClr val="windowText" lastClr="000000"/>
                  </a:solidFill>
                </a:rPr>
                <a:t>: </a:t>
              </a:r>
              <a:r>
                <a:rPr lang="en-US" sz="2000" b="1" kern="0" dirty="0">
                  <a:solidFill>
                    <a:srgbClr val="FF0000"/>
                  </a:solidFill>
                </a:rPr>
                <a:t>12 </a:t>
              </a:r>
              <a:r>
                <a:rPr lang="en-US" sz="2000" b="1" kern="0" dirty="0" err="1" smtClean="0">
                  <a:solidFill>
                    <a:srgbClr val="FF0000"/>
                  </a:solidFill>
                </a:rPr>
                <a:t>hrs</a:t>
              </a:r>
              <a:endParaRPr lang="en-US" sz="2000" b="1" kern="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580594" y="10624217"/>
              <a:ext cx="2481262" cy="4337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</a:rPr>
                <a:t>Lead-Time</a:t>
              </a:r>
              <a:r>
                <a:rPr lang="en-US" sz="2000" b="1" kern="0" dirty="0">
                  <a:solidFill>
                    <a:sysClr val="windowText" lastClr="000000"/>
                  </a:solidFill>
                </a:rPr>
                <a:t>: </a:t>
              </a:r>
              <a:r>
                <a:rPr lang="en-US" sz="2000" b="1" kern="0" dirty="0">
                  <a:solidFill>
                    <a:srgbClr val="FF0000"/>
                  </a:solidFill>
                </a:rPr>
                <a:t>24 </a:t>
              </a:r>
              <a:r>
                <a:rPr lang="en-US" sz="2000" b="1" kern="0" dirty="0" err="1">
                  <a:solidFill>
                    <a:srgbClr val="FF0000"/>
                  </a:solidFill>
                </a:rPr>
                <a:t>h</a:t>
              </a:r>
              <a:r>
                <a:rPr lang="en-US" sz="2000" b="1" kern="0" dirty="0" err="1" smtClean="0">
                  <a:solidFill>
                    <a:srgbClr val="FF0000"/>
                  </a:solidFill>
                </a:rPr>
                <a:t>rs</a:t>
              </a:r>
              <a:endParaRPr lang="en-US" sz="2000" b="1" kern="0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4067205" y="6866605"/>
              <a:ext cx="85772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b="1" dirty="0"/>
                <a:t>Average total observation impact classified by observation types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0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EFSO’s sensitivity to forecast lead time</a:t>
            </a:r>
            <a:br>
              <a:rPr lang="en-US" sz="2800" dirty="0" smtClean="0"/>
            </a:br>
            <a:r>
              <a:rPr lang="en-US" sz="2800" dirty="0" smtClean="0"/>
              <a:t> (2) Individual Case</a:t>
            </a:r>
            <a:br>
              <a:rPr lang="en-US" sz="2800" dirty="0" smtClean="0"/>
            </a:br>
            <a:r>
              <a:rPr lang="en-US" sz="2000" dirty="0" smtClean="0"/>
              <a:t>Example: </a:t>
            </a:r>
            <a:r>
              <a:rPr lang="en-US" sz="2000" b="0" u="none" dirty="0" smtClean="0"/>
              <a:t>MODIS wind near the North Pole on Feb 06 18UTC, 2012</a:t>
            </a:r>
            <a:br>
              <a:rPr lang="en-US" sz="2000" b="0" u="none" dirty="0" smtClean="0"/>
            </a:b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36380" y="1547887"/>
            <a:ext cx="4115911" cy="3773362"/>
            <a:chOff x="2299793" y="1828974"/>
            <a:chExt cx="4115911" cy="3773362"/>
          </a:xfrm>
        </p:grpSpPr>
        <p:pic>
          <p:nvPicPr>
            <p:cNvPr id="5" name="Content Placeholder 11" descr="scatter_eft06_eft24_2012020618_60_90_40_100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" t="26754" r="12778" b="19011"/>
            <a:stretch/>
          </p:blipFill>
          <p:spPr>
            <a:xfrm>
              <a:off x="2299793" y="2554147"/>
              <a:ext cx="3571343" cy="3048189"/>
            </a:xfrm>
            <a:prstGeom prst="rect">
              <a:avLst/>
            </a:prstGeom>
          </p:spPr>
        </p:pic>
        <p:sp>
          <p:nvSpPr>
            <p:cNvPr id="6" name="Text Placeholder 4"/>
            <p:cNvSpPr txBox="1">
              <a:spLocks/>
            </p:cNvSpPr>
            <p:nvPr/>
          </p:nvSpPr>
          <p:spPr>
            <a:xfrm>
              <a:off x="2373929" y="1828974"/>
              <a:ext cx="4041775" cy="72517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000" b="1" dirty="0" smtClean="0"/>
                <a:t>Impacts of individual obs.</a:t>
              </a:r>
            </a:p>
            <a:p>
              <a:pPr marL="0" indent="0" algn="ctr">
                <a:buFont typeface="Arial"/>
                <a:buNone/>
              </a:pPr>
              <a:r>
                <a:rPr lang="en-US" sz="2000" b="1" dirty="0" smtClean="0"/>
                <a:t>lead time 06h vs. 24h</a:t>
              </a:r>
              <a:endParaRPr lang="en-US" sz="2000" b="1" dirty="0"/>
            </a:p>
          </p:txBody>
        </p:sp>
      </p:grpSp>
      <p:sp>
        <p:nvSpPr>
          <p:cNvPr id="9" name="Text Placeholder 21"/>
          <p:cNvSpPr txBox="1">
            <a:spLocks/>
          </p:cNvSpPr>
          <p:nvPr/>
        </p:nvSpPr>
        <p:spPr>
          <a:xfrm>
            <a:off x="4321149" y="1552131"/>
            <a:ext cx="4643486" cy="786288"/>
          </a:xfrm>
          <a:prstGeom prst="rect">
            <a:avLst/>
          </a:prstGeom>
          <a:noFill/>
        </p:spPr>
        <p:txBody>
          <a:bodyPr wrap="square" lIns="78446" tIns="78446" rIns="78446" bIns="78446" anchor="ctr" anchorCtr="0">
            <a:spAutoFit/>
          </a:bodyPr>
          <a:lstStyle>
            <a:lvl1pPr marL="0" indent="0" algn="ctr" defTabSz="3765366" rtl="0" eaLnBrk="1" latinLnBrk="0" hangingPunct="1">
              <a:spcBef>
                <a:spcPct val="20000"/>
              </a:spcBef>
              <a:buFont typeface="Arial" pitchFamily="34" charset="0"/>
              <a:buNone/>
              <a:defRPr sz="3500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59360" indent="-1176677" algn="l" defTabSz="37653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06708" indent="-941342" algn="l" defTabSz="3765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9391" indent="-941342" algn="l" defTabSz="37653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72073" indent="-941342" algn="l" defTabSz="37653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54757" indent="-941342" algn="l" defTabSz="3765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37439" indent="-941342" algn="l" defTabSz="3765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20122" indent="-941342" algn="l" defTabSz="3765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02805" indent="-941342" algn="l" defTabSz="3765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Geographical distribution</a:t>
            </a:r>
          </a:p>
          <a:p>
            <a:r>
              <a:rPr lang="en-US" sz="1400" u="none" dirty="0" smtClean="0">
                <a:solidFill>
                  <a:srgbClr val="FF6600"/>
                </a:solidFill>
              </a:rPr>
              <a:t>Red: degradation</a:t>
            </a:r>
            <a:r>
              <a:rPr lang="en-US" sz="1400" u="none" dirty="0" smtClean="0"/>
              <a:t>; </a:t>
            </a:r>
            <a:r>
              <a:rPr lang="en-US" sz="1400" u="none" dirty="0" smtClean="0">
                <a:solidFill>
                  <a:srgbClr val="3366FF"/>
                </a:solidFill>
              </a:rPr>
              <a:t>Blue: improvement</a:t>
            </a:r>
            <a:endParaRPr lang="en-US" sz="1400" u="none" dirty="0">
              <a:solidFill>
                <a:srgbClr val="3366FF"/>
              </a:solidFill>
            </a:endParaRPr>
          </a:p>
        </p:txBody>
      </p:sp>
      <p:pic>
        <p:nvPicPr>
          <p:cNvPr id="10" name="Picture 9" descr="mapsecobs_impact_259_2012020618_60_90_40_100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97" y="2466169"/>
            <a:ext cx="2281934" cy="2603806"/>
          </a:xfrm>
          <a:prstGeom prst="rect">
            <a:avLst/>
          </a:prstGeom>
        </p:spPr>
      </p:pic>
      <p:pic>
        <p:nvPicPr>
          <p:cNvPr id="11" name="Picture 10" descr="mapsecobs_impact_259_2012020618_60_90_40_100_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01" y="2466169"/>
            <a:ext cx="2281934" cy="26038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47124" y="5229533"/>
            <a:ext cx="205750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Lead-Time</a:t>
            </a:r>
            <a:r>
              <a:rPr lang="en-US" sz="2000" b="1" kern="0" dirty="0">
                <a:solidFill>
                  <a:sysClr val="windowText" lastClr="000000"/>
                </a:solidFill>
              </a:rPr>
              <a:t>: </a:t>
            </a:r>
            <a:r>
              <a:rPr lang="en-US" sz="2000" b="1" kern="0" dirty="0">
                <a:solidFill>
                  <a:srgbClr val="FF0000"/>
                </a:solidFill>
              </a:rPr>
              <a:t>6 </a:t>
            </a:r>
            <a:r>
              <a:rPr lang="en-US" sz="2000" b="1" kern="0" dirty="0" err="1" smtClean="0">
                <a:solidFill>
                  <a:srgbClr val="FF0000"/>
                </a:solidFill>
              </a:rPr>
              <a:t>hrs</a:t>
            </a:r>
            <a:endParaRPr lang="en-US" sz="2000" b="1" kern="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7128" y="5211091"/>
            <a:ext cx="205750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Lead-Time</a:t>
            </a:r>
            <a:r>
              <a:rPr lang="en-US" sz="2000" b="1" kern="0" dirty="0">
                <a:solidFill>
                  <a:sysClr val="windowText" lastClr="000000"/>
                </a:solidFill>
              </a:rPr>
              <a:t>: </a:t>
            </a:r>
            <a:r>
              <a:rPr lang="en-US" sz="2000" b="1" kern="0" dirty="0" smtClean="0">
                <a:solidFill>
                  <a:srgbClr val="FF0000"/>
                </a:solidFill>
              </a:rPr>
              <a:t>24 </a:t>
            </a:r>
            <a:r>
              <a:rPr lang="en-US" sz="2000" b="1" kern="0" dirty="0" err="1" smtClean="0">
                <a:solidFill>
                  <a:srgbClr val="FF0000"/>
                </a:solidFill>
              </a:rPr>
              <a:t>hrs</a:t>
            </a:r>
            <a:endParaRPr lang="en-US" sz="2000" b="1" kern="0" dirty="0">
              <a:solidFill>
                <a:srgbClr val="FF0000"/>
              </a:solidFill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436380" y="5692108"/>
            <a:ext cx="8229600" cy="920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Again, EFSO results are not very sensitive to the choice of evaluation lead time, even for individual cases.</a:t>
            </a:r>
          </a:p>
          <a:p>
            <a:r>
              <a:rPr lang="en-US" sz="2000" dirty="0" smtClean="0">
                <a:sym typeface="Wingdings"/>
              </a:rPr>
              <a:t> </a:t>
            </a:r>
            <a:r>
              <a:rPr lang="en-US" sz="2000" b="1" dirty="0" smtClean="0">
                <a:sym typeface="Wingdings"/>
              </a:rPr>
              <a:t>6 hours are long enough for detection of “flawed” observations.</a:t>
            </a:r>
            <a:endParaRPr lang="en-US" sz="2000" b="1" dirty="0" smtClean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2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 to be answered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/>
            <a:r>
              <a:rPr lang="en-US" dirty="0">
                <a:cs typeface="Calibri"/>
              </a:rPr>
              <a:t>Are 6 hours long enough for detecting “flawed observations”?</a:t>
            </a:r>
          </a:p>
          <a:p>
            <a:pPr marL="764602" lvl="2" indent="-342900"/>
            <a:r>
              <a:rPr lang="en-US" sz="2800" b="1" dirty="0" smtClean="0">
                <a:solidFill>
                  <a:srgbClr val="FF6600"/>
                </a:solidFill>
                <a:cs typeface="Calibri"/>
                <a:sym typeface="Wingdings"/>
              </a:rPr>
              <a:t> Yes!</a:t>
            </a:r>
            <a:endParaRPr lang="en-US" sz="2800" b="1" dirty="0">
              <a:solidFill>
                <a:srgbClr val="FF6600"/>
              </a:solidFill>
              <a:cs typeface="Calibri"/>
            </a:endParaRPr>
          </a:p>
          <a:p>
            <a:pPr marL="274320"/>
            <a:r>
              <a:rPr lang="en-US" dirty="0">
                <a:cs typeface="Calibri"/>
              </a:rPr>
              <a:t>What is the </a:t>
            </a:r>
            <a:r>
              <a:rPr lang="en-US" dirty="0" smtClean="0">
                <a:cs typeface="Calibri"/>
              </a:rPr>
              <a:t>best </a:t>
            </a:r>
            <a:r>
              <a:rPr lang="en-US" dirty="0">
                <a:cs typeface="Calibri"/>
              </a:rPr>
              <a:t>criterion for rejection of </a:t>
            </a:r>
            <a:r>
              <a:rPr lang="en-US" dirty="0" smtClean="0">
                <a:cs typeface="Calibri"/>
              </a:rPr>
              <a:t>observations</a:t>
            </a:r>
            <a:r>
              <a:rPr lang="en-US" dirty="0">
                <a:cs typeface="Calibri"/>
              </a:rPr>
              <a:t>?</a:t>
            </a:r>
          </a:p>
          <a:p>
            <a:pPr marL="764602" lvl="2" indent="-342900"/>
            <a:r>
              <a:rPr lang="en-US" sz="1800" dirty="0">
                <a:cs typeface="Calibri"/>
              </a:rPr>
              <a:t>Rejecting too many observations might lead to forecast degradation, too few observations makes no difference. Where does the best balance reside?</a:t>
            </a:r>
          </a:p>
          <a:p>
            <a:pPr marL="274320"/>
            <a:r>
              <a:rPr lang="en-US" dirty="0">
                <a:cs typeface="Calibri"/>
              </a:rPr>
              <a:t>Does rejection of those observations really improve </a:t>
            </a:r>
            <a:r>
              <a:rPr lang="en-US" dirty="0" smtClean="0">
                <a:cs typeface="Calibri"/>
              </a:rPr>
              <a:t>analysis and forecast?</a:t>
            </a:r>
            <a:endParaRPr lang="en-US" dirty="0"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4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Denial EFSO Experiment</a:t>
            </a:r>
            <a:br>
              <a:rPr lang="en-US" dirty="0" smtClean="0"/>
            </a:br>
            <a:r>
              <a:rPr lang="en-US" sz="2200" dirty="0" smtClean="0"/>
              <a:t>Example: Feb 06 18UTC, 2012,  [60N-90N] x [40E-100E]</a:t>
            </a:r>
            <a:endParaRPr lang="en-US" sz="22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600200"/>
            <a:ext cx="5778527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MODIS </a:t>
            </a:r>
            <a:r>
              <a:rPr lang="en-US" dirty="0" smtClean="0"/>
              <a:t>wind </a:t>
            </a:r>
            <a:r>
              <a:rPr lang="en-US" dirty="0" smtClean="0"/>
              <a:t>is estimated to have increased errors, both for 6hr- and 24hr-  forecasts.</a:t>
            </a:r>
          </a:p>
          <a:p>
            <a:endParaRPr lang="en-US" dirty="0" smtClean="0"/>
          </a:p>
          <a:p>
            <a:r>
              <a:rPr lang="en-US" dirty="0" smtClean="0"/>
              <a:t>We try the following three cut-off strategies:</a:t>
            </a:r>
          </a:p>
          <a:p>
            <a:pPr lvl="1"/>
            <a:r>
              <a:rPr lang="en-US" b="1" dirty="0" err="1" smtClean="0"/>
              <a:t>RejectAllObs</a:t>
            </a:r>
            <a:r>
              <a:rPr lang="en-US" dirty="0" smtClean="0"/>
              <a:t>: Remove all observations of the detected type within the target domain, </a:t>
            </a:r>
            <a:r>
              <a:rPr lang="en-US" b="1" i="1" dirty="0" smtClean="0"/>
              <a:t>regardless of the EFSO impacts</a:t>
            </a:r>
          </a:p>
          <a:p>
            <a:pPr lvl="1"/>
            <a:r>
              <a:rPr lang="en-US" b="1" dirty="0" err="1" smtClean="0"/>
              <a:t>RejectAllNeg</a:t>
            </a:r>
            <a:r>
              <a:rPr lang="en-US" b="1" dirty="0" smtClean="0"/>
              <a:t>: </a:t>
            </a:r>
            <a:r>
              <a:rPr lang="en-US" dirty="0" smtClean="0"/>
              <a:t>Remove all observations of the detected type within the target domain </a:t>
            </a:r>
            <a:r>
              <a:rPr lang="en-US" b="1" i="1" dirty="0" smtClean="0"/>
              <a:t>that have negative impacts</a:t>
            </a:r>
          </a:p>
          <a:p>
            <a:pPr lvl="1"/>
            <a:r>
              <a:rPr lang="en-US" b="1" dirty="0" smtClean="0"/>
              <a:t>NetZero: </a:t>
            </a:r>
            <a:r>
              <a:rPr lang="en-US" dirty="0" smtClean="0"/>
              <a:t>Sort the observations of the detected type within the target domain based on the EFSO impacts, and remove observations</a:t>
            </a:r>
            <a:r>
              <a:rPr lang="en-US" b="1" i="1" dirty="0" smtClean="0"/>
              <a:t> from the one with largest negative impacts until the net impact becomes zero (neutral)</a:t>
            </a:r>
            <a:endParaRPr lang="en-US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037" y="1452677"/>
            <a:ext cx="2887765" cy="2567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403" y="3984951"/>
            <a:ext cx="2832349" cy="25737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35727" y="2241007"/>
            <a:ext cx="110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MODIS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35727" y="4767032"/>
            <a:ext cx="110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MODIS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48287" y="3466739"/>
            <a:ext cx="1217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0000FF"/>
                </a:solidFill>
              </a:rPr>
              <a:t>Improve</a:t>
            </a:r>
            <a:r>
              <a:rPr lang="en-US" sz="1200" b="1" dirty="0" smtClean="0">
                <a:solidFill>
                  <a:srgbClr val="0000FF"/>
                </a:solidFill>
                <a:sym typeface="Wingdings"/>
              </a:rPr>
              <a:t>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5862" y="3466739"/>
            <a:ext cx="1217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sym typeface="Wingdings"/>
              </a:rPr>
              <a:t> Degrade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8287" y="6034404"/>
            <a:ext cx="1217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0000FF"/>
                </a:solidFill>
              </a:rPr>
              <a:t>Improve</a:t>
            </a:r>
            <a:r>
              <a:rPr lang="en-US" sz="1200" b="1" dirty="0" smtClean="0">
                <a:solidFill>
                  <a:srgbClr val="0000FF"/>
                </a:solidFill>
                <a:sym typeface="Wingdings"/>
              </a:rPr>
              <a:t>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5862" y="6034404"/>
            <a:ext cx="1217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sym typeface="Wingdings"/>
              </a:rPr>
              <a:t> Degrade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7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3144"/>
            <a:ext cx="8229600" cy="1057762"/>
          </a:xfrm>
        </p:spPr>
        <p:txBody>
          <a:bodyPr>
            <a:normAutofit fontScale="90000"/>
          </a:bodyPr>
          <a:lstStyle/>
          <a:p>
            <a:pPr lvl="0" defTabSz="3765366">
              <a:spcBef>
                <a:spcPts val="0"/>
              </a:spcBef>
            </a:pPr>
            <a:r>
              <a:rPr lang="en-US" sz="2700" dirty="0">
                <a:solidFill>
                  <a:prstClr val="black"/>
                </a:solidFill>
                <a:ea typeface="+mn-ea"/>
                <a:cs typeface="+mn-cs"/>
              </a:rPr>
              <a:t>Relative improvement of forecast errors defined by</a:t>
            </a:r>
            <a:br>
              <a:rPr lang="en-US" sz="27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   </a:t>
            </a:r>
            <a:r>
              <a:rPr lang="en-US" sz="2200" dirty="0">
                <a:solidFill>
                  <a:prstClr val="black"/>
                </a:solidFill>
                <a:ea typeface="+mn-ea"/>
                <a:cs typeface="+mn-cs"/>
              </a:rPr>
              <a:t>(</a:t>
            </a:r>
            <a:r>
              <a:rPr lang="en-US" sz="2200" dirty="0" err="1">
                <a:solidFill>
                  <a:prstClr val="black"/>
                </a:solidFill>
                <a:ea typeface="+mn-ea"/>
                <a:cs typeface="+mn-cs"/>
              </a:rPr>
              <a:t>e</a:t>
            </a:r>
            <a:r>
              <a:rPr lang="en-US" sz="2200" baseline="-25000" dirty="0" err="1">
                <a:solidFill>
                  <a:prstClr val="black"/>
                </a:solidFill>
                <a:ea typeface="+mn-ea"/>
                <a:cs typeface="+mn-cs"/>
              </a:rPr>
              <a:t>before</a:t>
            </a:r>
            <a:r>
              <a:rPr lang="en-US" sz="2200" baseline="-25000" dirty="0">
                <a:solidFill>
                  <a:prstClr val="black"/>
                </a:solidFill>
                <a:ea typeface="+mn-ea"/>
                <a:cs typeface="+mn-cs"/>
              </a:rPr>
              <a:t> QC </a:t>
            </a:r>
            <a:r>
              <a:rPr lang="en-US" sz="2200" dirty="0">
                <a:solidFill>
                  <a:prstClr val="black"/>
                </a:solidFill>
                <a:ea typeface="+mn-ea"/>
                <a:cs typeface="+mn-cs"/>
              </a:rPr>
              <a:t>– </a:t>
            </a:r>
            <a:r>
              <a:rPr lang="en-US" sz="2200" dirty="0" err="1">
                <a:solidFill>
                  <a:prstClr val="black"/>
                </a:solidFill>
                <a:ea typeface="+mn-ea"/>
                <a:cs typeface="+mn-cs"/>
              </a:rPr>
              <a:t>e</a:t>
            </a:r>
            <a:r>
              <a:rPr lang="en-US" sz="2200" baseline="-25000" dirty="0" err="1">
                <a:solidFill>
                  <a:prstClr val="black"/>
                </a:solidFill>
                <a:ea typeface="+mn-ea"/>
                <a:cs typeface="+mn-cs"/>
              </a:rPr>
              <a:t>after</a:t>
            </a:r>
            <a:r>
              <a:rPr lang="en-US" sz="2200" baseline="-25000" dirty="0">
                <a:solidFill>
                  <a:prstClr val="black"/>
                </a:solidFill>
                <a:ea typeface="+mn-ea"/>
                <a:cs typeface="+mn-cs"/>
              </a:rPr>
              <a:t> QC </a:t>
            </a:r>
            <a:r>
              <a:rPr lang="en-US" sz="2200" dirty="0">
                <a:solidFill>
                  <a:prstClr val="black"/>
                </a:solidFill>
                <a:ea typeface="+mn-ea"/>
                <a:cs typeface="+mn-cs"/>
              </a:rPr>
              <a:t>)/ </a:t>
            </a:r>
            <a:r>
              <a:rPr lang="en-US" sz="2200" dirty="0" err="1">
                <a:solidFill>
                  <a:prstClr val="black"/>
                </a:solidFill>
                <a:ea typeface="+mn-ea"/>
                <a:cs typeface="+mn-cs"/>
              </a:rPr>
              <a:t>e</a:t>
            </a:r>
            <a:r>
              <a:rPr lang="en-US" sz="2200" baseline="-25000" dirty="0" err="1">
                <a:solidFill>
                  <a:prstClr val="black"/>
                </a:solidFill>
                <a:ea typeface="+mn-ea"/>
                <a:cs typeface="+mn-cs"/>
              </a:rPr>
              <a:t>before</a:t>
            </a:r>
            <a:r>
              <a:rPr lang="en-US" sz="2200" baseline="-25000" dirty="0">
                <a:solidFill>
                  <a:prstClr val="black"/>
                </a:solidFill>
                <a:ea typeface="+mn-ea"/>
                <a:cs typeface="+mn-cs"/>
              </a:rPr>
              <a:t> QC</a:t>
            </a:r>
            <a:r>
              <a:rPr lang="en-US" sz="1600" baseline="-25000" dirty="0">
                <a:solidFill>
                  <a:prstClr val="black"/>
                </a:solidFill>
                <a:ea typeface="+mn-ea"/>
                <a:cs typeface="+mn-cs"/>
              </a:rPr>
              <a:t>   </a:t>
            </a:r>
            <a:r>
              <a:rPr lang="en-US" sz="1600" dirty="0">
                <a:solidFill>
                  <a:prstClr val="black"/>
                </a:solidFill>
                <a:ea typeface="+mn-ea"/>
                <a:cs typeface="+mn-cs"/>
              </a:rPr>
              <a:t>x 100 [%]</a:t>
            </a:r>
            <a:br>
              <a:rPr lang="en-US" sz="16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6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6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000" dirty="0">
                <a:solidFill>
                  <a:srgbClr val="FF6600"/>
                </a:solidFill>
                <a:ea typeface="+mn-ea"/>
                <a:cs typeface="+mn-cs"/>
              </a:rPr>
              <a:t>Red: degradation</a:t>
            </a: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; </a:t>
            </a:r>
            <a:r>
              <a:rPr lang="en-US" sz="2000" dirty="0">
                <a:solidFill>
                  <a:srgbClr val="3366FF"/>
                </a:solidFill>
                <a:ea typeface="+mn-ea"/>
                <a:cs typeface="+mn-cs"/>
              </a:rPr>
              <a:t>Blue: improvement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8" y="1854498"/>
            <a:ext cx="8142044" cy="4983149"/>
          </a:xfrm>
        </p:spPr>
      </p:pic>
      <p:sp>
        <p:nvSpPr>
          <p:cNvPr id="10" name="TextBox 9"/>
          <p:cNvSpPr txBox="1"/>
          <p:nvPr/>
        </p:nvSpPr>
        <p:spPr>
          <a:xfrm>
            <a:off x="1" y="2516764"/>
            <a:ext cx="90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FT=06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126061"/>
            <a:ext cx="90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FT=12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906712"/>
            <a:ext cx="90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FT=24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53315" y="1485166"/>
            <a:ext cx="148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RejectAllNeg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0120" y="1508168"/>
            <a:ext cx="155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RejectAllObs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12334" y="1508192"/>
            <a:ext cx="1157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NetZero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81601" y="1513093"/>
            <a:ext cx="148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RejectAllNeg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40620" y="1536119"/>
            <a:ext cx="1157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NetZero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341652" y="1147032"/>
            <a:ext cx="24904" cy="5710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91449" y="1023921"/>
            <a:ext cx="3150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6hr EFSO </a:t>
            </a:r>
          </a:p>
          <a:p>
            <a:pPr algn="ctr"/>
            <a:r>
              <a:rPr lang="en-US" sz="1400" dirty="0" smtClean="0"/>
              <a:t>suspect=MODIS</a:t>
            </a:r>
            <a:endParaRPr lang="en-US" sz="14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191449" y="1147032"/>
            <a:ext cx="1" cy="56906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66556" y="1023921"/>
            <a:ext cx="377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24hr EFSO</a:t>
            </a:r>
          </a:p>
          <a:p>
            <a:pPr algn="ctr"/>
            <a:r>
              <a:rPr lang="en-US" sz="1400" dirty="0" smtClean="0"/>
              <a:t>suspect=MODIS, Aircraft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2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 to be answered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8287"/>
          </a:xfrm>
        </p:spPr>
        <p:txBody>
          <a:bodyPr>
            <a:normAutofit lnSpcReduction="10000"/>
          </a:bodyPr>
          <a:lstStyle/>
          <a:p>
            <a:pPr marL="274320"/>
            <a:r>
              <a:rPr lang="en-US" dirty="0">
                <a:cs typeface="Calibri"/>
              </a:rPr>
              <a:t>Are 6 hours long enough for detecting “flawed observations”?</a:t>
            </a:r>
          </a:p>
          <a:p>
            <a:pPr marL="764602" lvl="2" indent="-342900"/>
            <a:r>
              <a:rPr lang="en-US" sz="2800" b="1" dirty="0" smtClean="0">
                <a:solidFill>
                  <a:srgbClr val="FF6600"/>
                </a:solidFill>
                <a:cs typeface="Calibri"/>
                <a:sym typeface="Wingdings"/>
              </a:rPr>
              <a:t> Yes!</a:t>
            </a:r>
            <a:endParaRPr lang="en-US" sz="2800" b="1" dirty="0" smtClean="0">
              <a:solidFill>
                <a:srgbClr val="FF6600"/>
              </a:solidFill>
              <a:cs typeface="Calibri"/>
            </a:endParaRPr>
          </a:p>
          <a:p>
            <a:pPr marL="274320"/>
            <a:r>
              <a:rPr lang="en-US" dirty="0" smtClean="0">
                <a:cs typeface="Calibri"/>
              </a:rPr>
              <a:t>What </a:t>
            </a:r>
            <a:r>
              <a:rPr lang="en-US" dirty="0">
                <a:cs typeface="Calibri"/>
              </a:rPr>
              <a:t>is the </a:t>
            </a:r>
            <a:r>
              <a:rPr lang="en-US" dirty="0" smtClean="0">
                <a:cs typeface="Calibri"/>
              </a:rPr>
              <a:t>best </a:t>
            </a:r>
            <a:r>
              <a:rPr lang="en-US" dirty="0">
                <a:cs typeface="Calibri"/>
              </a:rPr>
              <a:t>criterion for rejection of </a:t>
            </a:r>
            <a:r>
              <a:rPr lang="en-US" dirty="0" smtClean="0">
                <a:cs typeface="Calibri"/>
              </a:rPr>
              <a:t>observations?</a:t>
            </a:r>
          </a:p>
          <a:p>
            <a:pPr marL="845820" lvl="1" indent="-457200">
              <a:buFont typeface="Arial"/>
              <a:buChar char="•"/>
            </a:pPr>
            <a:r>
              <a:rPr lang="en-US" b="1" dirty="0">
                <a:solidFill>
                  <a:srgbClr val="FF6600"/>
                </a:solidFill>
                <a:cs typeface="Calibri"/>
                <a:sym typeface="Wingdings"/>
              </a:rPr>
              <a:t> </a:t>
            </a:r>
            <a:r>
              <a:rPr lang="en-US" b="1" dirty="0" smtClean="0">
                <a:solidFill>
                  <a:srgbClr val="FF6600"/>
                </a:solidFill>
                <a:cs typeface="Calibri"/>
                <a:sym typeface="Wingdings"/>
              </a:rPr>
              <a:t>Somewhere Between </a:t>
            </a:r>
            <a:r>
              <a:rPr lang="en-US" b="1" dirty="0" err="1" smtClean="0">
                <a:solidFill>
                  <a:srgbClr val="FF6600"/>
                </a:solidFill>
                <a:cs typeface="Calibri"/>
                <a:sym typeface="Wingdings"/>
              </a:rPr>
              <a:t>RejectAllNeg</a:t>
            </a:r>
            <a:r>
              <a:rPr lang="en-US" b="1" dirty="0" smtClean="0">
                <a:solidFill>
                  <a:srgbClr val="FF6600"/>
                </a:solidFill>
                <a:cs typeface="Calibri"/>
                <a:sym typeface="Wingdings"/>
              </a:rPr>
              <a:t> and NetZero (still to be explored)</a:t>
            </a:r>
            <a:endParaRPr lang="en-US" dirty="0" smtClean="0">
              <a:cs typeface="Calibri"/>
            </a:endParaRPr>
          </a:p>
          <a:p>
            <a:pPr marL="274320"/>
            <a:r>
              <a:rPr lang="en-US" dirty="0" smtClean="0">
                <a:cs typeface="Calibri"/>
              </a:rPr>
              <a:t>Does </a:t>
            </a:r>
            <a:r>
              <a:rPr lang="en-US" dirty="0">
                <a:cs typeface="Calibri"/>
              </a:rPr>
              <a:t>rejection of those observations really improve </a:t>
            </a:r>
            <a:r>
              <a:rPr lang="en-US" dirty="0" smtClean="0">
                <a:cs typeface="Calibri"/>
              </a:rPr>
              <a:t>analysis and forecast</a:t>
            </a:r>
            <a:r>
              <a:rPr lang="en-US" dirty="0" smtClean="0">
                <a:cs typeface="Calibri"/>
              </a:rPr>
              <a:t>?</a:t>
            </a:r>
          </a:p>
          <a:p>
            <a:pPr marL="764602" lvl="2" indent="-342900"/>
            <a:r>
              <a:rPr lang="en-US" sz="2800" b="1" dirty="0">
                <a:solidFill>
                  <a:srgbClr val="FF6600"/>
                </a:solidFill>
                <a:cs typeface="Calibri"/>
                <a:sym typeface="Wingdings"/>
              </a:rPr>
              <a:t> Yes!</a:t>
            </a:r>
            <a:endParaRPr lang="en-US" sz="2800" b="1" dirty="0">
              <a:solidFill>
                <a:srgbClr val="FF6600"/>
              </a:solidFill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for </a:t>
            </a:r>
            <a:r>
              <a:rPr lang="en-US" b="1" i="1" dirty="0" smtClean="0"/>
              <a:t>Proactive QC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“Flawed” observations that potentially lead to forecast skill dropouts can be detected by EFSO diagnostics </a:t>
            </a:r>
            <a:r>
              <a:rPr lang="en-US" dirty="0"/>
              <a:t>after </a:t>
            </a:r>
            <a:r>
              <a:rPr lang="en-US" dirty="0" smtClean="0"/>
              <a:t>only 6 hours from the analysis.</a:t>
            </a:r>
          </a:p>
          <a:p>
            <a:r>
              <a:rPr lang="en-US" dirty="0" smtClean="0"/>
              <a:t>Repeating the analysis without using the detected “flawed” observations </a:t>
            </a:r>
            <a:r>
              <a:rPr lang="en-US" i="1" dirty="0" smtClean="0"/>
              <a:t>(Proactive QC) </a:t>
            </a:r>
            <a:r>
              <a:rPr lang="en-US" dirty="0" smtClean="0"/>
              <a:t>indeed does improve forecast and analysis</a:t>
            </a:r>
          </a:p>
          <a:p>
            <a:r>
              <a:rPr lang="en-US" dirty="0" smtClean="0"/>
              <a:t>In operational forecasting system, having to wait 6 hours after analysis might be a bottleneck, but for reanalysis, this should not be a problem.</a:t>
            </a:r>
          </a:p>
          <a:p>
            <a:pPr lvl="1"/>
            <a:r>
              <a:rPr lang="en-US" dirty="0" smtClean="0"/>
              <a:t>Having the flawed observations plus metadata will help algorithm developers.</a:t>
            </a:r>
          </a:p>
          <a:p>
            <a:pPr lvl="1"/>
            <a:r>
              <a:rPr lang="en-US" dirty="0" smtClean="0">
                <a:sym typeface="Wingdings"/>
              </a:rPr>
              <a:t>Could be used for the “final” (</a:t>
            </a:r>
            <a:r>
              <a:rPr lang="en-US" dirty="0" smtClean="0">
                <a:sym typeface="Wingdings"/>
              </a:rPr>
              <a:t>delayed) analysis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olidFill>
                  <a:srgbClr val="FF6600"/>
                </a:solidFill>
                <a:sym typeface="Wingdings"/>
              </a:rPr>
              <a:t>Can be a powerful tool for improving reanalysis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2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2: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EFSR</a:t>
            </a:r>
            <a:r>
              <a:rPr lang="en-US" dirty="0" smtClean="0"/>
              <a:t> (Ensemble Forecast Sensitivity to Observation Error Covariance (R-matrix)) and </a:t>
            </a:r>
            <a:r>
              <a:rPr lang="en-US" b="1" dirty="0" smtClean="0">
                <a:solidFill>
                  <a:srgbClr val="FF0000"/>
                </a:solidFill>
              </a:rPr>
              <a:t>Tuning of R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93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Data Assimilation (DA) combines information from background and observations with an “optimal weight”.</a:t>
            </a:r>
          </a:p>
          <a:p>
            <a:r>
              <a:rPr lang="en-US" dirty="0" smtClean="0"/>
              <a:t>The “optimal weight” is determined based on the background- and observation- error </a:t>
            </a:r>
            <a:r>
              <a:rPr lang="en-US" dirty="0" err="1" smtClean="0"/>
              <a:t>covariances</a:t>
            </a:r>
            <a:r>
              <a:rPr lang="en-US" dirty="0" smtClean="0"/>
              <a:t> </a:t>
            </a:r>
            <a:r>
              <a:rPr lang="en-US" b="1" dirty="0" smtClean="0"/>
              <a:t>B</a:t>
            </a:r>
            <a:r>
              <a:rPr lang="en-US" dirty="0" smtClean="0"/>
              <a:t> and </a:t>
            </a:r>
            <a:r>
              <a:rPr lang="en-US" b="1" dirty="0" smtClean="0"/>
              <a:t>R</a:t>
            </a:r>
            <a:r>
              <a:rPr lang="en-US" dirty="0" smtClean="0"/>
              <a:t>, which are prescribed external parameters for DA systems.</a:t>
            </a:r>
          </a:p>
          <a:p>
            <a:endParaRPr lang="en-US" dirty="0"/>
          </a:p>
          <a:p>
            <a:r>
              <a:rPr lang="en-US" dirty="0" smtClean="0"/>
              <a:t>For a long-term reanalysis, the quality of the background and observations cannot be assumed to be constant over time.</a:t>
            </a:r>
          </a:p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We need a tuning technique for </a:t>
            </a:r>
            <a:r>
              <a:rPr lang="en-US" b="1" dirty="0" smtClean="0"/>
              <a:t>B</a:t>
            </a:r>
            <a:r>
              <a:rPr lang="en-US" dirty="0" smtClean="0"/>
              <a:t> and </a:t>
            </a:r>
            <a:r>
              <a:rPr lang="en-US" b="1" dirty="0" smtClean="0"/>
              <a:t>R</a:t>
            </a:r>
            <a:r>
              <a:rPr lang="en-US" dirty="0" smtClean="0"/>
              <a:t>, which can be particularly important for reanalysis.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2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562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EFSR Formulation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186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Daescu</a:t>
            </a:r>
            <a:r>
              <a:rPr lang="en-US" dirty="0" smtClean="0"/>
              <a:t> and Langland (2013, </a:t>
            </a:r>
            <a:r>
              <a:rPr lang="en-US" i="1" dirty="0" smtClean="0"/>
              <a:t>QJRMS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proposed an adjoint-based formulation of forecast sensitivity to </a:t>
            </a:r>
            <a:r>
              <a:rPr lang="en-US" b="1" dirty="0" smtClean="0"/>
              <a:t>B</a:t>
            </a:r>
            <a:r>
              <a:rPr lang="en-US" dirty="0" smtClean="0"/>
              <a:t> and </a:t>
            </a:r>
            <a:r>
              <a:rPr lang="en-US" b="1" dirty="0" smtClean="0"/>
              <a:t>R</a:t>
            </a:r>
            <a:r>
              <a:rPr lang="en-US" dirty="0" smtClean="0"/>
              <a:t> matrix.</a:t>
            </a:r>
          </a:p>
          <a:p>
            <a:r>
              <a:rPr lang="en-US" dirty="0" smtClean="0"/>
              <a:t>For </a:t>
            </a:r>
            <a:r>
              <a:rPr lang="en-US" b="1" dirty="0" smtClean="0"/>
              <a:t>R</a:t>
            </a:r>
            <a:r>
              <a:rPr lang="en-US" dirty="0" smtClean="0"/>
              <a:t>-sensitivity, we can easily formulate its ensemble equivalent using </a:t>
            </a:r>
            <a:r>
              <a:rPr lang="en-US" b="1" dirty="0" smtClean="0"/>
              <a:t>EFSO</a:t>
            </a:r>
            <a:r>
              <a:rPr lang="en-US" dirty="0" smtClean="0"/>
              <a:t> by Kalnay et.al (2012) :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4" y="4017465"/>
            <a:ext cx="8457556" cy="123046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444757"/>
            <a:ext cx="8229600" cy="1034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Limitation: EFSR diagnostics only indicates whether we should increase or decrease R.  No indication is available as to how much we should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30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EFSO </a:t>
            </a:r>
            <a:r>
              <a:rPr lang="en-US" dirty="0" smtClean="0"/>
              <a:t>(Ensemble Forecast Sensitivity to Observations)  and “</a:t>
            </a:r>
            <a:r>
              <a:rPr lang="en-US" b="1" dirty="0" smtClean="0">
                <a:solidFill>
                  <a:srgbClr val="FF0000"/>
                </a:solidFill>
              </a:rPr>
              <a:t>Proactive QC</a:t>
            </a:r>
            <a:r>
              <a:rPr lang="en-US" dirty="0" smtClean="0"/>
              <a:t>” (11 slides)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EFSR</a:t>
            </a:r>
            <a:r>
              <a:rPr lang="en-US" dirty="0" smtClean="0"/>
              <a:t> (Ensemble Forecast Sensitivity to Observation Error Covariance (R-matrix)) and </a:t>
            </a:r>
            <a:r>
              <a:rPr lang="en-US" b="1" dirty="0" smtClean="0">
                <a:solidFill>
                  <a:srgbClr val="FF0000"/>
                </a:solidFill>
              </a:rPr>
              <a:t>Tuning of R </a:t>
            </a:r>
            <a:r>
              <a:rPr lang="en-US" dirty="0" smtClean="0"/>
              <a:t>(5 slides; </a:t>
            </a:r>
            <a:r>
              <a:rPr lang="en-US" i="1" dirty="0" smtClean="0"/>
              <a:t>preliminary work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8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56"/>
            <a:ext cx="8229600" cy="9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Result from GFS / GSI-LETKF hybrid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318" r="5318"/>
          <a:stretch>
            <a:fillRect/>
          </a:stretch>
        </p:blipFill>
        <p:spPr>
          <a:xfrm>
            <a:off x="1335475" y="905197"/>
            <a:ext cx="3745774" cy="366335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10724" r="-460"/>
          <a:stretch/>
        </p:blipFill>
        <p:spPr>
          <a:xfrm>
            <a:off x="4353416" y="776889"/>
            <a:ext cx="3855085" cy="3768777"/>
          </a:xfrm>
        </p:spPr>
      </p:pic>
      <p:sp>
        <p:nvSpPr>
          <p:cNvPr id="7" name="TextBox 6"/>
          <p:cNvSpPr txBox="1"/>
          <p:nvPr/>
        </p:nvSpPr>
        <p:spPr>
          <a:xfrm>
            <a:off x="351571" y="1518370"/>
            <a:ext cx="159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ym typeface="Wingdings"/>
              </a:rPr>
              <a:t>Radiosonde</a:t>
            </a:r>
            <a:r>
              <a:rPr lang="en-US" sz="1600" dirty="0" smtClean="0">
                <a:sym typeface="Wingdings"/>
              </a:rPr>
              <a:t>  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1571" y="2059795"/>
            <a:ext cx="159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ym typeface="Wingdings"/>
              </a:rPr>
              <a:t>MODIS wind   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61809" y="3047454"/>
            <a:ext cx="159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ym typeface="Wingdings"/>
              </a:rPr>
              <a:t>AMSU-</a:t>
            </a:r>
            <a:r>
              <a:rPr lang="en-US" sz="1600" dirty="0" smtClean="0">
                <a:sym typeface="Wingdings"/>
              </a:rPr>
              <a:t>A   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40130" y="1343658"/>
            <a:ext cx="159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ym typeface="Wingdings"/>
              </a:rPr>
              <a:t>Aircraft  </a:t>
            </a:r>
            <a:endParaRPr lang="en-US" sz="1600" dirty="0"/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220234" y="4439464"/>
            <a:ext cx="8466566" cy="2242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b="0" dirty="0" smtClean="0"/>
              <a:t>Positive value: error increases as </a:t>
            </a:r>
            <a:r>
              <a:rPr lang="en-US" i="1" dirty="0" smtClean="0">
                <a:latin typeface="Symbol" charset="2"/>
                <a:cs typeface="Symbol" charset="2"/>
              </a:rPr>
              <a:t>s</a:t>
            </a:r>
            <a:r>
              <a:rPr lang="en-US" i="1" baseline="-25000" dirty="0" smtClean="0"/>
              <a:t>o</a:t>
            </a:r>
            <a:r>
              <a:rPr lang="en-US" baseline="30000" dirty="0" smtClean="0"/>
              <a:t>2</a:t>
            </a:r>
            <a:r>
              <a:rPr lang="en-US" b="0" dirty="0" smtClean="0"/>
              <a:t> increases </a:t>
            </a:r>
            <a:r>
              <a:rPr lang="en-US" b="0" dirty="0" smtClean="0">
                <a:sym typeface="Wingdings"/>
              </a:rPr>
              <a:t> should decrease </a:t>
            </a:r>
            <a:r>
              <a:rPr lang="en-US" i="1" dirty="0" smtClean="0">
                <a:latin typeface="Symbol" charset="2"/>
                <a:cs typeface="Symbol" charset="2"/>
              </a:rPr>
              <a:t>s</a:t>
            </a:r>
            <a:r>
              <a:rPr lang="en-US" i="1" baseline="-25000" dirty="0" smtClean="0"/>
              <a:t>o</a:t>
            </a:r>
            <a:r>
              <a:rPr lang="en-US" baseline="30000" dirty="0" smtClean="0"/>
              <a:t>2</a:t>
            </a:r>
          </a:p>
          <a:p>
            <a:pPr marL="342900" indent="-342900">
              <a:buFont typeface="Arial"/>
              <a:buChar char="•"/>
            </a:pPr>
            <a:endParaRPr lang="en-US" sz="1200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Aircraft, </a:t>
            </a:r>
            <a:r>
              <a:rPr lang="en-US" b="0" dirty="0" err="1" smtClean="0"/>
              <a:t>Radiosonde</a:t>
            </a:r>
            <a:r>
              <a:rPr lang="en-US" b="0" dirty="0" smtClean="0"/>
              <a:t> and AMSU-A: large positive sensitivity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MODIS wind : negative sensitivity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Tuning experiment</a:t>
            </a:r>
            <a:r>
              <a:rPr lang="en-US" b="0" dirty="0" smtClean="0">
                <a:sym typeface="Wingdings"/>
              </a:rPr>
              <a:t>: 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 smtClean="0"/>
              <a:t>Aircraft, </a:t>
            </a:r>
            <a:r>
              <a:rPr lang="en-US" b="0" dirty="0" err="1" smtClean="0"/>
              <a:t>Radiosonde</a:t>
            </a:r>
            <a:r>
              <a:rPr lang="en-US" b="0" dirty="0" smtClean="0"/>
              <a:t> and AMSU-A:  scale </a:t>
            </a:r>
            <a:r>
              <a:rPr lang="en-US" i="1" dirty="0" smtClean="0">
                <a:latin typeface="Symbol" charset="2"/>
                <a:cs typeface="Symbol" charset="2"/>
              </a:rPr>
              <a:t>s</a:t>
            </a:r>
            <a:r>
              <a:rPr lang="en-US" i="1" baseline="-25000" dirty="0" smtClean="0"/>
              <a:t>o</a:t>
            </a:r>
            <a:r>
              <a:rPr lang="en-US" baseline="30000" dirty="0" smtClean="0"/>
              <a:t>2</a:t>
            </a:r>
            <a:r>
              <a:rPr lang="en-US" b="0" dirty="0" smtClean="0"/>
              <a:t>  by 0.9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 smtClean="0"/>
              <a:t>MODIS wind: scale </a:t>
            </a:r>
            <a:r>
              <a:rPr lang="en-US" i="1" dirty="0" smtClean="0">
                <a:latin typeface="Symbol" charset="2"/>
                <a:cs typeface="Symbol" charset="2"/>
              </a:rPr>
              <a:t>s</a:t>
            </a:r>
            <a:r>
              <a:rPr lang="en-US" i="1" baseline="-25000" dirty="0" smtClean="0"/>
              <a:t>o</a:t>
            </a:r>
            <a:r>
              <a:rPr lang="en-US" baseline="30000" dirty="0" smtClean="0"/>
              <a:t>2</a:t>
            </a:r>
            <a:r>
              <a:rPr lang="en-US" b="0" dirty="0" smtClean="0"/>
              <a:t>  by 1.1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4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4451"/>
            <a:ext cx="8229600" cy="878031"/>
          </a:xfrm>
        </p:spPr>
        <p:txBody>
          <a:bodyPr>
            <a:noAutofit/>
          </a:bodyPr>
          <a:lstStyle/>
          <a:p>
            <a:r>
              <a:rPr lang="en-US" sz="3600" dirty="0" smtClean="0"/>
              <a:t>Tuning Experiment: Result</a:t>
            </a:r>
            <a:br>
              <a:rPr lang="en-US" sz="3600" dirty="0" smtClean="0"/>
            </a:br>
            <a:r>
              <a:rPr lang="en-US" sz="3600" dirty="0" smtClean="0"/>
              <a:t>EFSO </a:t>
            </a:r>
            <a:r>
              <a:rPr lang="en-US" sz="3600" dirty="0" smtClean="0">
                <a:solidFill>
                  <a:srgbClr val="0000FF"/>
                </a:solidFill>
              </a:rPr>
              <a:t>before</a:t>
            </a:r>
            <a:r>
              <a:rPr lang="en-US" sz="3600" dirty="0" smtClean="0"/>
              <a:t>/</a:t>
            </a:r>
            <a:r>
              <a:rPr lang="en-US" sz="3600" dirty="0" smtClean="0">
                <a:solidFill>
                  <a:srgbClr val="FF0000"/>
                </a:solidFill>
              </a:rPr>
              <a:t>after</a:t>
            </a:r>
            <a:r>
              <a:rPr lang="en-US" sz="3600" dirty="0" smtClean="0"/>
              <a:t> tuning of R</a:t>
            </a:r>
            <a:endParaRPr lang="en-US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37" y="1146604"/>
            <a:ext cx="4114338" cy="36430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342" y="1144680"/>
            <a:ext cx="4105276" cy="36793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889" y="1716026"/>
            <a:ext cx="1593106" cy="246221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tIns="0" bIns="0" rtlCol="0">
            <a:spAutoFit/>
          </a:bodyPr>
          <a:lstStyle/>
          <a:p>
            <a:pPr algn="r"/>
            <a:r>
              <a:rPr lang="en-US" sz="1600" dirty="0" err="1" smtClean="0">
                <a:sym typeface="Wingdings"/>
              </a:rPr>
              <a:t>Radiosonde</a:t>
            </a:r>
            <a:r>
              <a:rPr lang="en-US" sz="1600" dirty="0" smtClean="0">
                <a:sym typeface="Wingdings"/>
              </a:rPr>
              <a:t>  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97026" y="2266141"/>
            <a:ext cx="1593106" cy="246221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tIns="0" bIns="0" rtlCol="0">
            <a:spAutoFit/>
          </a:bodyPr>
          <a:lstStyle/>
          <a:p>
            <a:pPr algn="r"/>
            <a:r>
              <a:rPr lang="en-US" sz="1600" dirty="0" smtClean="0">
                <a:sym typeface="Wingdings"/>
              </a:rPr>
              <a:t>MODIS wind   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89889" y="1542854"/>
            <a:ext cx="1593106" cy="246221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tIns="0" bIns="0" rtlCol="0">
            <a:spAutoFit/>
          </a:bodyPr>
          <a:lstStyle/>
          <a:p>
            <a:pPr algn="r"/>
            <a:r>
              <a:rPr lang="en-US" sz="1600" dirty="0" smtClean="0">
                <a:sym typeface="Wingdings"/>
              </a:rPr>
              <a:t>Aircraft  </a:t>
            </a:r>
            <a:endParaRPr lang="en-US" sz="1600" dirty="0"/>
          </a:p>
        </p:txBody>
      </p:sp>
      <p:sp>
        <p:nvSpPr>
          <p:cNvPr id="22" name="Content Placeholder 7"/>
          <p:cNvSpPr txBox="1">
            <a:spLocks/>
          </p:cNvSpPr>
          <p:nvPr/>
        </p:nvSpPr>
        <p:spPr>
          <a:xfrm>
            <a:off x="220234" y="4661638"/>
            <a:ext cx="8466566" cy="2093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b="0" dirty="0" smtClean="0"/>
              <a:t>Aircraft, </a:t>
            </a:r>
            <a:r>
              <a:rPr lang="en-US" b="0" dirty="0" err="1" smtClean="0"/>
              <a:t>Radiosonde</a:t>
            </a:r>
            <a:r>
              <a:rPr lang="en-US" b="0" dirty="0" smtClean="0"/>
              <a:t> and AMSU-A:  significant improvement of EFSO-impact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MODIS wind : insignificant difference in </a:t>
            </a:r>
            <a:r>
              <a:rPr lang="en-US" b="0" dirty="0" smtClean="0"/>
              <a:t>EFSO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 smtClean="0"/>
              <a:t>MODIS </a:t>
            </a:r>
            <a:r>
              <a:rPr lang="en-US" b="0" dirty="0" smtClean="0"/>
              <a:t>had “flawed” obs. along with “helpful” obs. The “flawed” obs. might have resulted in incorrect estimation of EFSR.</a:t>
            </a: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IASI</a:t>
            </a:r>
            <a:r>
              <a:rPr lang="en-US" b="0" dirty="0" smtClean="0"/>
              <a:t>:  Significant improvement in EFSO although its error covariance is untouched 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2353" y="3463809"/>
            <a:ext cx="1593106" cy="246221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tIns="0" bIns="0" rtlCol="0">
            <a:spAutoFit/>
          </a:bodyPr>
          <a:lstStyle/>
          <a:p>
            <a:pPr algn="r"/>
            <a:r>
              <a:rPr lang="en-US" sz="1600" dirty="0" smtClean="0">
                <a:sym typeface="Wingdings"/>
              </a:rPr>
              <a:t>(IASI)   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00127" y="3311409"/>
            <a:ext cx="1593106" cy="246221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tIns="0" bIns="0" rtlCol="0">
            <a:spAutoFit/>
          </a:bodyPr>
          <a:lstStyle/>
          <a:p>
            <a:pPr algn="r"/>
            <a:r>
              <a:rPr lang="en-US" sz="1600" dirty="0" smtClean="0">
                <a:sym typeface="Wingdings"/>
              </a:rPr>
              <a:t>AMUS-A   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1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for EFSR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EFSR gives information on whether we should increase/decrease prescribed observation error covariance </a:t>
            </a:r>
            <a:r>
              <a:rPr lang="en-US" b="1" dirty="0" smtClean="0"/>
              <a:t>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Tuning of </a:t>
            </a:r>
            <a:r>
              <a:rPr lang="en-US" b="1" dirty="0" smtClean="0"/>
              <a:t>R</a:t>
            </a:r>
            <a:r>
              <a:rPr lang="en-US" dirty="0" smtClean="0"/>
              <a:t> based on this diagnostics improves observational impact on forecast.</a:t>
            </a:r>
          </a:p>
          <a:p>
            <a:r>
              <a:rPr lang="en-US" dirty="0" smtClean="0"/>
              <a:t>We verified this on a </a:t>
            </a:r>
            <a:r>
              <a:rPr lang="en-US" b="1" i="1" dirty="0" smtClean="0"/>
              <a:t>real</a:t>
            </a:r>
            <a:r>
              <a:rPr lang="en-US" dirty="0" smtClean="0"/>
              <a:t> (quasi-operational) system!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0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1: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EFSO </a:t>
            </a:r>
            <a:r>
              <a:rPr lang="en-US" dirty="0" smtClean="0"/>
              <a:t>(Ensemble Forecast Sensitivity to Observations) and “</a:t>
            </a:r>
            <a:r>
              <a:rPr lang="en-US" b="1" dirty="0" smtClean="0">
                <a:solidFill>
                  <a:srgbClr val="FF0000"/>
                </a:solidFill>
              </a:rPr>
              <a:t>Proactive QC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4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51" y="274638"/>
            <a:ext cx="847514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Motivation: </a:t>
            </a:r>
            <a:br>
              <a:rPr lang="en-US" dirty="0" smtClean="0"/>
            </a:br>
            <a:r>
              <a:rPr lang="en-US" dirty="0" smtClean="0"/>
              <a:t>The NCEP “5-day skill dropout” problem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146" r="-14146"/>
          <a:stretch>
            <a:fillRect/>
          </a:stretch>
        </p:blipFill>
        <p:spPr>
          <a:xfrm>
            <a:off x="66140" y="1560510"/>
            <a:ext cx="8915813" cy="5133771"/>
          </a:xfrm>
        </p:spPr>
      </p:pic>
      <p:sp>
        <p:nvSpPr>
          <p:cNvPr id="5" name="TextBox 4"/>
          <p:cNvSpPr txBox="1"/>
          <p:nvPr/>
        </p:nvSpPr>
        <p:spPr>
          <a:xfrm>
            <a:off x="6353673" y="6325712"/>
            <a:ext cx="262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Kumar </a:t>
            </a:r>
            <a:r>
              <a:rPr lang="en-US" dirty="0" err="1" smtClean="0"/>
              <a:t>et.al</a:t>
            </a:r>
            <a:r>
              <a:rPr lang="en-US" dirty="0" smtClean="0"/>
              <a:t> (2009)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8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51" y="274638"/>
            <a:ext cx="847514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Introduction:</a:t>
            </a:r>
            <a:br>
              <a:rPr lang="en-US" dirty="0" smtClean="0"/>
            </a:br>
            <a:r>
              <a:rPr lang="en-US" dirty="0" smtClean="0"/>
              <a:t>The NCEP “5-day skill dropout” problem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1958" b="-1958"/>
          <a:stretch>
            <a:fillRect/>
          </a:stretch>
        </p:blipFill>
        <p:spPr>
          <a:xfrm>
            <a:off x="52915" y="1417639"/>
            <a:ext cx="5264825" cy="5440362"/>
          </a:xfrm>
        </p:spPr>
      </p:pic>
      <p:sp>
        <p:nvSpPr>
          <p:cNvPr id="5" name="TextBox 4"/>
          <p:cNvSpPr txBox="1"/>
          <p:nvPr/>
        </p:nvSpPr>
        <p:spPr>
          <a:xfrm>
            <a:off x="3547918" y="6528359"/>
            <a:ext cx="262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Kumar </a:t>
            </a:r>
            <a:r>
              <a:rPr lang="en-US" dirty="0" err="1" smtClean="0"/>
              <a:t>et.al</a:t>
            </a:r>
            <a:r>
              <a:rPr lang="en-US" dirty="0" smtClean="0"/>
              <a:t> (2009)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34753" y="1551988"/>
            <a:ext cx="2970678" cy="1688974"/>
            <a:chOff x="5961671" y="1614036"/>
            <a:chExt cx="2970678" cy="16889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1671" y="1653726"/>
              <a:ext cx="246606" cy="10879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190801" y="1614036"/>
              <a:ext cx="2741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GFS-GSI (Operational)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97694" y="1978116"/>
              <a:ext cx="1362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ECMWF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89426" y="2379680"/>
              <a:ext cx="27415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GFS-GSI which assimilates “Pseudo-Obs”  generated from ECMWF analysis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47350" y="3659149"/>
            <a:ext cx="4090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“Culprit” is not the model but “bad observations” (or inability of DA system to properly assimilate them)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  How can we detect those “flawed” observations without resorting to an external system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7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EFSO: Ensemble Forecast Sensitivity to Observations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377385" cy="481180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Quantifies </a:t>
            </a:r>
            <a:r>
              <a:rPr lang="en-US" b="1" dirty="0" smtClean="0">
                <a:solidFill>
                  <a:srgbClr val="FF0000"/>
                </a:solidFill>
              </a:rPr>
              <a:t>how much each observation improved/degraded the forecast</a:t>
            </a:r>
          </a:p>
          <a:p>
            <a:r>
              <a:rPr lang="en-US" dirty="0" smtClean="0"/>
              <a:t>Economical alternative to OSE</a:t>
            </a:r>
          </a:p>
          <a:p>
            <a:endParaRPr lang="en-US" sz="1100" dirty="0" smtClean="0"/>
          </a:p>
          <a:p>
            <a:r>
              <a:rPr lang="en-US" dirty="0" smtClean="0"/>
              <a:t>First invented for a  variational DA-system using the adjoint method by Langland and Baker (2004)</a:t>
            </a:r>
          </a:p>
          <a:p>
            <a:endParaRPr lang="en-US" sz="1100" dirty="0" smtClean="0"/>
          </a:p>
          <a:p>
            <a:r>
              <a:rPr lang="en-US" dirty="0" smtClean="0"/>
              <a:t>Liu and Kalnay (2008) adapted it to LETKF</a:t>
            </a:r>
          </a:p>
          <a:p>
            <a:r>
              <a:rPr lang="en-US" dirty="0" smtClean="0"/>
              <a:t>Kalnay, Ota, Miyoshi and Liu (Tellus, 2012) has given an improved, simpler formulation</a:t>
            </a:r>
          </a:p>
          <a:p>
            <a:r>
              <a:rPr lang="en-US" dirty="0" smtClean="0"/>
              <a:t>The new formulation is</a:t>
            </a:r>
          </a:p>
          <a:p>
            <a:pPr lvl="1"/>
            <a:r>
              <a:rPr lang="en-US" dirty="0" smtClean="0"/>
              <a:t>more accurate</a:t>
            </a:r>
          </a:p>
          <a:p>
            <a:pPr lvl="1"/>
            <a:r>
              <a:rPr lang="en-US" dirty="0" smtClean="0"/>
              <a:t>simpler and easier to implement</a:t>
            </a:r>
          </a:p>
          <a:p>
            <a:pPr lvl="1"/>
            <a:r>
              <a:rPr lang="en-US" dirty="0" smtClean="0"/>
              <a:t>applicable to any formulation of enKF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19" y="1417638"/>
            <a:ext cx="3857030" cy="24730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57" y="4631005"/>
            <a:ext cx="3012973" cy="4508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21" y="5258131"/>
            <a:ext cx="3292132" cy="5869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9406" y="4028113"/>
            <a:ext cx="194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Reduction of forecast error </a:t>
            </a:r>
          </a:p>
          <a:p>
            <a:r>
              <a:rPr lang="en-US" sz="1200" dirty="0" smtClean="0"/>
              <a:t>by the assimilation of obs. </a:t>
            </a:r>
            <a:endParaRPr lang="en-US" sz="1200" dirty="0"/>
          </a:p>
        </p:txBody>
      </p:sp>
      <p:sp>
        <p:nvSpPr>
          <p:cNvPr id="17" name="Left Brace 16"/>
          <p:cNvSpPr/>
          <p:nvPr/>
        </p:nvSpPr>
        <p:spPr>
          <a:xfrm rot="5400000" flipH="1">
            <a:off x="1054242" y="3603186"/>
            <a:ext cx="259392" cy="179617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82027" y="6135007"/>
            <a:ext cx="1957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analysis spread in obs. space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37552" y="5915402"/>
            <a:ext cx="1180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forecast spread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170638" y="5858008"/>
            <a:ext cx="157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O-B of the ens. mean</a:t>
            </a:r>
            <a:endParaRPr lang="en-US" sz="1200" dirty="0"/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>
          <a:xfrm flipV="1">
            <a:off x="1956946" y="5652957"/>
            <a:ext cx="250001" cy="205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0"/>
          </p:cNvCxnSpPr>
          <p:nvPr/>
        </p:nvCxnSpPr>
        <p:spPr>
          <a:xfrm flipH="1" flipV="1">
            <a:off x="2852377" y="5652957"/>
            <a:ext cx="208204" cy="482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0"/>
          </p:cNvCxnSpPr>
          <p:nvPr/>
        </p:nvCxnSpPr>
        <p:spPr>
          <a:xfrm flipH="1" flipV="1">
            <a:off x="3320833" y="5652958"/>
            <a:ext cx="506769" cy="262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6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“Proactive QC”</a:t>
            </a:r>
            <a:endParaRPr lang="en-US" dirty="0"/>
          </a:p>
        </p:txBody>
      </p:sp>
      <p:sp>
        <p:nvSpPr>
          <p:cNvPr id="301" name="Content Placeholder 300"/>
          <p:cNvSpPr>
            <a:spLocks noGrp="1"/>
          </p:cNvSpPr>
          <p:nvPr>
            <p:ph sz="half" idx="2"/>
          </p:nvPr>
        </p:nvSpPr>
        <p:spPr>
          <a:xfrm>
            <a:off x="596349" y="1600200"/>
            <a:ext cx="7597912" cy="452596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buFont typeface="+mj-ea"/>
              <a:buAutoNum type="circleNumDbPlain"/>
            </a:pPr>
            <a:r>
              <a:rPr lang="en-US" dirty="0" smtClean="0"/>
              <a:t> Run </a:t>
            </a:r>
            <a:r>
              <a:rPr lang="en-US" dirty="0" smtClean="0"/>
              <a:t>regular DA cycle from -06h to 00h</a:t>
            </a:r>
          </a:p>
          <a:p>
            <a:pPr marL="457200" indent="-457200">
              <a:spcBef>
                <a:spcPts val="600"/>
              </a:spcBef>
              <a:buFont typeface="+mj-ea"/>
              <a:buAutoNum type="circleNumDbPlain"/>
            </a:pPr>
            <a:r>
              <a:rPr lang="en-US" dirty="0" smtClean="0"/>
              <a:t> Run </a:t>
            </a:r>
            <a:r>
              <a:rPr lang="en-US" dirty="0" smtClean="0"/>
              <a:t>regular DA cycle from  00h to 06h</a:t>
            </a:r>
          </a:p>
          <a:p>
            <a:pPr marL="457200" indent="-457200">
              <a:spcBef>
                <a:spcPts val="600"/>
              </a:spcBef>
              <a:buFont typeface="+mj-ea"/>
              <a:buAutoNum type="circleNumDbPlain"/>
            </a:pPr>
            <a:r>
              <a:rPr lang="en-US" dirty="0" smtClean="0"/>
              <a:t> Perform </a:t>
            </a:r>
            <a:r>
              <a:rPr lang="en-US" dirty="0" smtClean="0"/>
              <a:t>6-hour EFSO for 00h obs. to identify “flawed” obs.</a:t>
            </a:r>
          </a:p>
          <a:p>
            <a:pPr marL="457200" indent="-457200">
              <a:spcBef>
                <a:spcPts val="600"/>
              </a:spcBef>
              <a:buFont typeface="+mj-ea"/>
              <a:buAutoNum type="circleNumDbPlain"/>
            </a:pPr>
            <a:r>
              <a:rPr lang="en-US" dirty="0" smtClean="0"/>
              <a:t> If </a:t>
            </a:r>
            <a:r>
              <a:rPr lang="en-US" dirty="0" smtClean="0"/>
              <a:t>detected, repeat 00h analysis without using the detected obs.</a:t>
            </a:r>
          </a:p>
          <a:p>
            <a:pPr marL="457200" indent="-457200">
              <a:spcBef>
                <a:spcPts val="600"/>
              </a:spcBef>
              <a:buFont typeface="+mj-ea"/>
              <a:buAutoNum type="circleNumDbPlain"/>
            </a:pPr>
            <a:endParaRPr lang="en-US" dirty="0" smtClean="0"/>
          </a:p>
          <a:p>
            <a:pPr marL="457200" indent="-457200">
              <a:spcBef>
                <a:spcPts val="600"/>
              </a:spcBef>
              <a:buFont typeface="+mj-ea"/>
              <a:buAutoNum type="circleNumDbPlain"/>
            </a:pPr>
            <a:r>
              <a:rPr lang="en-US" dirty="0" smtClean="0"/>
              <a:t>Repeat ①-④ shifting the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1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 to be answered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/>
            <a:r>
              <a:rPr lang="en-US" dirty="0">
                <a:cs typeface="Calibri"/>
              </a:rPr>
              <a:t>Are 6 hours long enough for detecting “flawed observations”?</a:t>
            </a:r>
          </a:p>
          <a:p>
            <a:pPr marL="764602" lvl="2" indent="-342900"/>
            <a:r>
              <a:rPr lang="en-US" sz="1800" dirty="0">
                <a:cs typeface="Calibri"/>
              </a:rPr>
              <a:t>When compared to errors of very short forecast, analysis errors might not be negligibly small, which makes estimation of the former more difficult.</a:t>
            </a:r>
          </a:p>
          <a:p>
            <a:pPr marL="274320"/>
            <a:r>
              <a:rPr lang="en-US" dirty="0">
                <a:cs typeface="Calibri"/>
              </a:rPr>
              <a:t>What is the </a:t>
            </a:r>
            <a:r>
              <a:rPr lang="en-US" dirty="0" smtClean="0">
                <a:cs typeface="Calibri"/>
              </a:rPr>
              <a:t>best </a:t>
            </a:r>
            <a:r>
              <a:rPr lang="en-US" dirty="0">
                <a:cs typeface="Calibri"/>
              </a:rPr>
              <a:t>criterion for rejection of </a:t>
            </a:r>
            <a:r>
              <a:rPr lang="en-US" dirty="0" smtClean="0">
                <a:cs typeface="Calibri"/>
              </a:rPr>
              <a:t>observations</a:t>
            </a:r>
            <a:r>
              <a:rPr lang="en-US" dirty="0">
                <a:cs typeface="Calibri"/>
              </a:rPr>
              <a:t>?</a:t>
            </a:r>
          </a:p>
          <a:p>
            <a:pPr marL="764602" lvl="2" indent="-342900"/>
            <a:r>
              <a:rPr lang="en-US" sz="1800" dirty="0">
                <a:cs typeface="Calibri"/>
              </a:rPr>
              <a:t>Rejecting too many observations might lead to forecast degradation, too few observations makes no difference. Where does the best balance reside?</a:t>
            </a:r>
          </a:p>
          <a:p>
            <a:pPr marL="274320"/>
            <a:r>
              <a:rPr lang="en-US" dirty="0">
                <a:cs typeface="Calibri"/>
              </a:rPr>
              <a:t>Does rejection of those observations really improve </a:t>
            </a:r>
            <a:r>
              <a:rPr lang="en-US" dirty="0" smtClean="0">
                <a:cs typeface="Calibri"/>
              </a:rPr>
              <a:t>analysis and forecast?</a:t>
            </a:r>
            <a:endParaRPr lang="en-US" dirty="0"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8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Set-up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83422"/>
          </a:xfrm>
        </p:spPr>
        <p:txBody>
          <a:bodyPr>
            <a:normAutofit lnSpcReduction="10000"/>
          </a:bodyPr>
          <a:lstStyle/>
          <a:p>
            <a:pPr marL="274320">
              <a:spcBef>
                <a:spcPts val="600"/>
              </a:spcBef>
            </a:pPr>
            <a:r>
              <a:rPr lang="en-US" sz="2000" dirty="0" smtClean="0"/>
              <a:t>System: NCEP’s operational GFS/hybrid GSI (lower-resolution version)</a:t>
            </a:r>
          </a:p>
          <a:p>
            <a:pPr marL="274320">
              <a:spcBef>
                <a:spcPts val="600"/>
              </a:spcBef>
            </a:pPr>
            <a:r>
              <a:rPr lang="en-US" sz="2000" dirty="0" smtClean="0"/>
              <a:t>Resolution: </a:t>
            </a:r>
          </a:p>
          <a:p>
            <a:pPr marL="764602" lvl="2" indent="-342900">
              <a:spcBef>
                <a:spcPts val="600"/>
              </a:spcBef>
            </a:pPr>
            <a:r>
              <a:rPr lang="en-US" dirty="0"/>
              <a:t>T254L64 (deterministic)</a:t>
            </a:r>
          </a:p>
          <a:p>
            <a:pPr marL="764602" lvl="2" indent="-342900">
              <a:spcBef>
                <a:spcPts val="600"/>
              </a:spcBef>
            </a:pPr>
            <a:r>
              <a:rPr lang="en-US" dirty="0"/>
              <a:t>T126L64 (ensemble)</a:t>
            </a:r>
          </a:p>
          <a:p>
            <a:pPr marL="274320">
              <a:spcBef>
                <a:spcPts val="600"/>
              </a:spcBef>
            </a:pPr>
            <a:r>
              <a:rPr lang="en-US" sz="2000" dirty="0" smtClean="0"/>
              <a:t>Analysis: hybrid GSI (3D-Var)</a:t>
            </a:r>
          </a:p>
          <a:p>
            <a:pPr marL="764602" lvl="2" indent="-342900">
              <a:spcBef>
                <a:spcPts val="600"/>
              </a:spcBef>
            </a:pPr>
            <a:r>
              <a:rPr lang="en-US" dirty="0"/>
              <a:t>EnKF part replaced by LETKF</a:t>
            </a:r>
          </a:p>
          <a:p>
            <a:pPr marL="274320" lvl="1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Assimilated Observations: same as the NCEP operation</a:t>
            </a:r>
          </a:p>
          <a:p>
            <a:pPr marL="274320" lvl="1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Period: 2012/01/10 00UTC </a:t>
            </a:r>
            <a:r>
              <a:rPr lang="en-US" sz="2000" dirty="0" smtClean="0">
                <a:latin typeface="Symbol" charset="2"/>
                <a:cs typeface="Symbol" charset="2"/>
              </a:rPr>
              <a:t>-</a:t>
            </a:r>
            <a:r>
              <a:rPr lang="en-US" sz="2000" dirty="0" smtClean="0"/>
              <a:t> 2012/02/10 18UTC</a:t>
            </a:r>
          </a:p>
          <a:p>
            <a:pPr marL="274320" lvl="1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Spin-up period: 10 days from 2011/12/31 18UTC to 2012/01/09 18UTC</a:t>
            </a:r>
          </a:p>
          <a:p>
            <a:endParaRPr lang="en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35744" cy="5083422"/>
          </a:xfrm>
        </p:spPr>
        <p:txBody>
          <a:bodyPr>
            <a:noAutofit/>
          </a:bodyPr>
          <a:lstStyle/>
          <a:p>
            <a:pPr marL="274320">
              <a:spcBef>
                <a:spcPts val="600"/>
              </a:spcBef>
            </a:pPr>
            <a:r>
              <a:rPr lang="en-US" sz="2000" dirty="0" smtClean="0"/>
              <a:t>LETKF parameters</a:t>
            </a:r>
          </a:p>
          <a:p>
            <a:pPr marL="764602" lvl="2" indent="-342900">
              <a:spcBef>
                <a:spcPts val="600"/>
              </a:spcBef>
            </a:pPr>
            <a:r>
              <a:rPr lang="en-US" dirty="0" smtClean="0"/>
              <a:t>Localization : cut-off length of 2800km (horizontal) and 2.0 x scale height (vertical)</a:t>
            </a:r>
          </a:p>
          <a:p>
            <a:pPr marL="764602" lvl="2" indent="-342900">
              <a:spcBef>
                <a:spcPts val="600"/>
              </a:spcBef>
            </a:pPr>
            <a:r>
              <a:rPr lang="en-US" dirty="0" smtClean="0"/>
              <a:t>Background Covariance inflation: adaptive multiplicative “relaxation-to-prior” inflation (Zhang et.al 2004; </a:t>
            </a:r>
            <a:r>
              <a:rPr lang="en-US" i="1" dirty="0" smtClean="0"/>
              <a:t>MWR</a:t>
            </a:r>
            <a:r>
              <a:rPr lang="en-US" dirty="0" smtClean="0"/>
              <a:t>)</a:t>
            </a:r>
          </a:p>
          <a:p>
            <a:pPr marL="274320" lvl="1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EFSO parameters:</a:t>
            </a:r>
          </a:p>
          <a:p>
            <a:pPr marL="764602" lvl="2" indent="-342900">
              <a:spcBef>
                <a:spcPts val="600"/>
              </a:spcBef>
            </a:pPr>
            <a:r>
              <a:rPr lang="en-US" dirty="0" smtClean="0"/>
              <a:t>localization scale: same as LETKF</a:t>
            </a:r>
          </a:p>
          <a:p>
            <a:pPr marL="764602" lvl="2" indent="-342900">
              <a:spcBef>
                <a:spcPts val="600"/>
              </a:spcBef>
            </a:pPr>
            <a:r>
              <a:rPr lang="en-US" dirty="0" smtClean="0"/>
              <a:t>error norm: moist total energy norm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4ACA-8CED-754B-A927-C13EED3156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4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1462</Words>
  <Application>Microsoft Macintosh PowerPoint</Application>
  <PresentationFormat>On-screen Show (4:3)</PresentationFormat>
  <Paragraphs>191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Ensemble Forecast Sensitivity to Observations (EFSO) and  Proactive Quality Control</vt:lpstr>
      <vt:lpstr>Today’s topics</vt:lpstr>
      <vt:lpstr>Part 1:  EFSO (Ensemble Forecast Sensitivity to Observations) and “Proactive QC”</vt:lpstr>
      <vt:lpstr>Motivation:  The NCEP “5-day skill dropout” problem</vt:lpstr>
      <vt:lpstr>Introduction: The NCEP “5-day skill dropout” problem</vt:lpstr>
      <vt:lpstr>EFSO: Ensemble Forecast Sensitivity to Observations</vt:lpstr>
      <vt:lpstr>“Proactive QC”</vt:lpstr>
      <vt:lpstr>Key questions to be answered</vt:lpstr>
      <vt:lpstr>Experimental Set-up</vt:lpstr>
      <vt:lpstr>EFSO’s sensitivity to forecast lead time  (1) Time average</vt:lpstr>
      <vt:lpstr>EFSO’s sensitivity to forecast lead time  (2) Individual Case Example: MODIS wind near the North Pole on Feb 06 18UTC, 2012 </vt:lpstr>
      <vt:lpstr>Key questions to be answered</vt:lpstr>
      <vt:lpstr>Data Denial EFSO Experiment Example: Feb 06 18UTC, 2012,  [60N-90N] x [40E-100E]</vt:lpstr>
      <vt:lpstr>Relative improvement of forecast errors defined by    (ebefore QC – eafter QC )/ ebefore QC   x 100 [%]  Red: degradation; Blue: improvement</vt:lpstr>
      <vt:lpstr>Key questions to be answered</vt:lpstr>
      <vt:lpstr>Summary for Proactive QC</vt:lpstr>
      <vt:lpstr>Part 2:  EFSR (Ensemble Forecast Sensitivity to Observation Error Covariance (R-matrix)) and Tuning of R </vt:lpstr>
      <vt:lpstr>Motivation</vt:lpstr>
      <vt:lpstr>EFSR Formulation</vt:lpstr>
      <vt:lpstr>Result from GFS / GSI-LETKF hybrid</vt:lpstr>
      <vt:lpstr>Tuning Experiment: Result EFSO before/after tuning of R</vt:lpstr>
      <vt:lpstr>Summary for EFSR</vt:lpstr>
    </vt:vector>
  </TitlesOfParts>
  <Company>University of Maryland, College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Ensemble Forecast Sensitivity to Observations (EFSO) and  Proactive Quality Control</dc:title>
  <dc:creator>Daisuke HOTTA</dc:creator>
  <cp:lastModifiedBy>Daisuke HOTTA</cp:lastModifiedBy>
  <cp:revision>93</cp:revision>
  <dcterms:created xsi:type="dcterms:W3CDTF">2014-05-27T09:09:41Z</dcterms:created>
  <dcterms:modified xsi:type="dcterms:W3CDTF">2014-05-28T20:58:31Z</dcterms:modified>
</cp:coreProperties>
</file>