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7" r:id="rId1"/>
  </p:sldMasterIdLst>
  <p:notesMasterIdLst>
    <p:notesMasterId r:id="rId4"/>
  </p:notesMasterIdLst>
  <p:handoutMasterIdLst>
    <p:handoutMasterId r:id="rId5"/>
  </p:handoutMasterIdLst>
  <p:sldIdLst>
    <p:sldId id="666" r:id="rId2"/>
    <p:sldId id="668" r:id="rId3"/>
  </p:sldIdLst>
  <p:sldSz cx="9144000" cy="6858000" type="screen4x3"/>
  <p:notesSz cx="7023100" cy="92694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4F0CF8"/>
    <a:srgbClr val="FFFF00"/>
    <a:srgbClr val="2C05BB"/>
    <a:srgbClr val="1E0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62" autoAdjust="0"/>
    <p:restoredTop sz="96335" autoAdjust="0"/>
  </p:normalViewPr>
  <p:slideViewPr>
    <p:cSldViewPr>
      <p:cViewPr>
        <p:scale>
          <a:sx n="80" d="100"/>
          <a:sy n="80" d="100"/>
        </p:scale>
        <p:origin x="-702" y="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7" d="100"/>
          <a:sy n="57" d="100"/>
        </p:scale>
        <p:origin x="-1662" y="-78"/>
      </p:cViewPr>
      <p:guideLst>
        <p:guide orient="horz" pos="2919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5" tIns="46548" rIns="93095" bIns="46548" numCol="1" anchor="t" anchorCtr="0" compatLnSpc="1">
            <a:prstTxWarp prst="textNoShape">
              <a:avLst/>
            </a:prstTxWarp>
          </a:bodyPr>
          <a:lstStyle>
            <a:lvl1pPr defTabSz="930275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32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5" tIns="46548" rIns="93095" bIns="46548" numCol="1" anchor="t" anchorCtr="0" compatLnSpc="1">
            <a:prstTxWarp prst="textNoShape">
              <a:avLst/>
            </a:prstTxWarp>
          </a:bodyPr>
          <a:lstStyle>
            <a:lvl1pPr algn="r" defTabSz="930275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43238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5" tIns="46548" rIns="93095" bIns="46548" numCol="1" anchor="b" anchorCtr="0" compatLnSpc="1">
            <a:prstTxWarp prst="textNoShape">
              <a:avLst/>
            </a:prstTxWarp>
          </a:bodyPr>
          <a:lstStyle>
            <a:lvl1pPr defTabSz="930275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05863"/>
            <a:ext cx="3043237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095" tIns="46548" rIns="93095" bIns="46548" numCol="1" anchor="b" anchorCtr="0" compatLnSpc="1">
            <a:prstTxWarp prst="textNoShape">
              <a:avLst/>
            </a:prstTxWarp>
          </a:bodyPr>
          <a:lstStyle>
            <a:lvl1pPr algn="r" defTabSz="930275">
              <a:defRPr sz="1200" b="0"/>
            </a:lvl1pPr>
          </a:lstStyle>
          <a:p>
            <a:pPr>
              <a:defRPr/>
            </a:pPr>
            <a:fld id="{9ABFCB85-D837-49E1-9143-D8D79CC697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115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47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84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5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816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5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5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8392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D1850D-4CEF-4DA6-A11C-3AD08CD8D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4615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5" name="Freeform 1027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6" name="Arc 1028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T0" fmla="*/ 30 w 21600"/>
                <a:gd name="T1" fmla="*/ 0 h 21231"/>
                <a:gd name="T2" fmla="*/ 163 w 21600"/>
                <a:gd name="T3" fmla="*/ 83 h 21231"/>
                <a:gd name="T4" fmla="*/ 0 w 21600"/>
                <a:gd name="T5" fmla="*/ 83 h 21231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lnTo>
                    <a:pt x="3976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>
                <a:solidFill>
                  <a:srgbClr val="FFFFFF"/>
                </a:solidFill>
              </a:endParaRPr>
            </a:p>
          </p:txBody>
        </p:sp>
      </p:grpSp>
      <p:sp>
        <p:nvSpPr>
          <p:cNvPr id="8197" name="Rectangle 1029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8" name="Rectangle 10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103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103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23508-8480-483C-8B8B-369E3F87F74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91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2BBAA7-497F-46F4-B3EB-527DE7037EA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667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7F7BB-AF84-40A7-986F-4FBACAE10E3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01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DB8B8-4696-431E-B75E-45F2C2892C0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5024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0BD0DA-377D-4397-B76D-34DC7AFDD01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11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544CD-B728-4301-A317-A9EF1324097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490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0D1ED-D041-48CC-831A-D509D8C14AB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67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E6416C-15AB-45D3-9015-8644D164C24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01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197C3E-7527-4FE1-81E8-E33C1A72F81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495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C88F3-22FE-438F-97BE-C2A7DAB3B82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2214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854DE-E0D2-4385-8AEF-EE4A2C5604F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396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717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 sz="2400">
                <a:solidFill>
                  <a:srgbClr val="FFFFFF"/>
                </a:solidFill>
              </a:endParaRPr>
            </a:p>
          </p:txBody>
        </p:sp>
        <p:sp>
          <p:nvSpPr>
            <p:cNvPr id="1033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T0" fmla="*/ 0 w 21600"/>
                <a:gd name="T1" fmla="*/ 0 h 21600"/>
                <a:gd name="T2" fmla="*/ 319 w 21600"/>
                <a:gd name="T3" fmla="*/ 172 h 21600"/>
                <a:gd name="T4" fmla="*/ 0 w 21600"/>
                <a:gd name="T5" fmla="*/ 172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lnTo>
                    <a:pt x="-1" y="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 sz="2400">
                <a:solidFill>
                  <a:srgbClr val="FFFFFF"/>
                </a:solidFill>
              </a:endParaRPr>
            </a:p>
          </p:txBody>
        </p:sp>
      </p:grpSp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5B8C3232-E6E3-4705-B2EF-AB4BE76DC39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1031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6022175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" y="195943"/>
            <a:ext cx="9067800" cy="762000"/>
          </a:xfrm>
        </p:spPr>
        <p:txBody>
          <a:bodyPr/>
          <a:lstStyle/>
          <a:p>
            <a:pPr algn="l"/>
            <a:r>
              <a:rPr lang="en-US" sz="2400" dirty="0">
                <a:latin typeface="Arial Black" panose="020B0A04020102020204" pitchFamily="34" charset="0"/>
              </a:rPr>
              <a:t>Quantifying the uncertainties of reanalyzed </a:t>
            </a:r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Arctic</a:t>
            </a:r>
            <a:r>
              <a:rPr lang="en-US" sz="2400" dirty="0">
                <a:latin typeface="Arial Black" panose="020B0A04020102020204" pitchFamily="34" charset="0"/>
              </a:rPr>
              <a:t> cloud-radiation properties using </a:t>
            </a:r>
            <a:r>
              <a:rPr lang="en-US" sz="2400" dirty="0" smtClean="0">
                <a:latin typeface="Arial Black" panose="020B0A04020102020204" pitchFamily="34" charset="0"/>
              </a:rPr>
              <a:t>satellite data (Dong)</a:t>
            </a:r>
            <a:r>
              <a:rPr lang="en-US" sz="2400" dirty="0">
                <a:latin typeface="Arial Black" panose="020B0A04020102020204" pitchFamily="34" charset="0"/>
              </a:rPr>
              <a:t/>
            </a:r>
            <a:br>
              <a:rPr lang="en-US" sz="2400" dirty="0">
                <a:latin typeface="Arial Black" panose="020B0A04020102020204" pitchFamily="34" charset="0"/>
              </a:rPr>
            </a:br>
            <a:r>
              <a:rPr lang="en-US" sz="3600" dirty="0">
                <a:latin typeface="Arial Black" panose="020B0A04020102020204" pitchFamily="34" charset="0"/>
              </a:rPr>
              <a:t> 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943600"/>
            <a:ext cx="9056914" cy="838200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en-US" sz="16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MERRA </a:t>
            </a:r>
            <a:r>
              <a:rPr lang="en-US" sz="1600" dirty="0">
                <a:solidFill>
                  <a:schemeClr val="bg2"/>
                </a:solidFill>
                <a:latin typeface="Arial Black" panose="020B0A04020102020204" pitchFamily="34" charset="0"/>
              </a:rPr>
              <a:t>annual mean CF is 9% higher than </a:t>
            </a:r>
            <a:r>
              <a:rPr lang="en-US" sz="16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MODIS </a:t>
            </a:r>
            <a:r>
              <a:rPr lang="en-US" sz="16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observed </a:t>
            </a:r>
            <a:r>
              <a:rPr lang="en-US" sz="1600" dirty="0">
                <a:solidFill>
                  <a:schemeClr val="bg2"/>
                </a:solidFill>
                <a:latin typeface="Arial Black" panose="020B0A04020102020204" pitchFamily="34" charset="0"/>
              </a:rPr>
              <a:t>one (72.8% vs. 63.8%), significantly higher during winter (75.7% vs. 50.7%), and lower during summer (68.5% vs. 77.2</a:t>
            </a:r>
            <a:r>
              <a:rPr lang="en-US" sz="16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%). But MODIS </a:t>
            </a:r>
            <a:r>
              <a:rPr lang="en-US" sz="16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CF is underestimated during winter.</a:t>
            </a:r>
            <a:endParaRPr lang="en-US" sz="16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DB8B8-4696-431E-B75E-45F2C2892C0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</a:t>
            </a:fld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074" name="Picture 2" descr="SYN1_MERRA_cldfr_Arcitc_stitched_200003_2010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91440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454339" y="990600"/>
            <a:ext cx="15007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MODIS</a:t>
            </a:r>
            <a:endParaRPr lang="en-US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4339" y="3276600"/>
            <a:ext cx="1619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MERRA</a:t>
            </a:r>
            <a:endParaRPr lang="en-US" sz="28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16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/>
          <a:lstStyle/>
          <a:p>
            <a:r>
              <a:rPr lang="en-US" sz="2400" dirty="0">
                <a:latin typeface="Arial Black" panose="020B0A04020102020204" pitchFamily="34" charset="0"/>
              </a:rPr>
              <a:t>Quantifying the uncertainties of reanalyzed </a:t>
            </a:r>
            <a:r>
              <a:rPr lang="en-US" sz="2400" dirty="0">
                <a:solidFill>
                  <a:srgbClr val="FF0000"/>
                </a:solidFill>
                <a:latin typeface="Arial Black" panose="020B0A04020102020204" pitchFamily="34" charset="0"/>
              </a:rPr>
              <a:t>Arctic</a:t>
            </a:r>
            <a:r>
              <a:rPr lang="en-US" sz="2400" dirty="0">
                <a:latin typeface="Arial Black" panose="020B0A04020102020204" pitchFamily="34" charset="0"/>
              </a:rPr>
              <a:t> cloud-radiation properties using </a:t>
            </a:r>
            <a:r>
              <a:rPr lang="en-US" sz="2400" dirty="0" smtClean="0">
                <a:latin typeface="Arial Black" panose="020B0A04020102020204" pitchFamily="34" charset="0"/>
              </a:rPr>
              <a:t>satellite data (Dong)</a:t>
            </a:r>
            <a:endParaRPr lang="en-US" sz="2400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1123"/>
            <a:ext cx="5628904" cy="618032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EDB8B8-4696-431E-B75E-45F2C2892C0C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28904" y="838200"/>
            <a:ext cx="3505200" cy="594008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Monthly mean surface</a:t>
            </a:r>
          </a:p>
          <a:p>
            <a:r>
              <a:rPr lang="en-US" sz="2000" dirty="0" err="1">
                <a:solidFill>
                  <a:schemeClr val="bg2"/>
                </a:solidFill>
                <a:latin typeface="Arial Black" panose="020B0A04020102020204" pitchFamily="34" charset="0"/>
              </a:rPr>
              <a:t>d</a:t>
            </a:r>
            <a:r>
              <a:rPr lang="en-US" sz="2000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ownwelling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and upwelling 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L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W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and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SW flux comparisons between </a:t>
            </a:r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CERES EBAF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and </a:t>
            </a:r>
            <a:r>
              <a:rPr lang="en-US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MERRA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over Arctic region during 2000-2010.</a:t>
            </a:r>
          </a:p>
          <a:p>
            <a:endParaRPr lang="en-US" sz="2000" dirty="0" smtClean="0">
              <a:solidFill>
                <a:schemeClr val="bg2"/>
              </a:solidFill>
              <a:latin typeface="Arial Black" panose="020B0A04020102020204" pitchFamily="34" charset="0"/>
            </a:endParaRPr>
          </a:p>
          <a:p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The 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differences in </a:t>
            </a:r>
            <a:r>
              <a:rPr lang="en-US" sz="2000" dirty="0" err="1">
                <a:solidFill>
                  <a:schemeClr val="bg2"/>
                </a:solidFill>
                <a:latin typeface="Arial Black" panose="020B0A04020102020204" pitchFamily="34" charset="0"/>
              </a:rPr>
              <a:t>SWdown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 and LW fluxes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are 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much less than their </a:t>
            </a:r>
            <a:r>
              <a:rPr lang="en-US" sz="2000" dirty="0" err="1">
                <a:solidFill>
                  <a:schemeClr val="bg2"/>
                </a:solidFill>
                <a:latin typeface="Arial Black" panose="020B0A04020102020204" pitchFamily="34" charset="0"/>
              </a:rPr>
              <a:t>SWup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 comparison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because </a:t>
            </a:r>
            <a:r>
              <a:rPr lang="en-US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MERRA snow/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ice albedo was fixed </a:t>
            </a:r>
            <a:r>
              <a:rPr lang="en-US" sz="2000" dirty="0">
                <a:solidFill>
                  <a:srgbClr val="FF0000"/>
                </a:solidFill>
                <a:latin typeface="Arial Black" panose="020B0A04020102020204" pitchFamily="34" charset="0"/>
              </a:rPr>
              <a:t>at 0.6, </a:t>
            </a:r>
            <a:r>
              <a:rPr lang="en-US" sz="2000" dirty="0">
                <a:solidFill>
                  <a:schemeClr val="bg2"/>
                </a:solidFill>
                <a:latin typeface="Arial Black" panose="020B0A04020102020204" pitchFamily="34" charset="0"/>
              </a:rPr>
              <a:t>while the observed ones can be up to 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0.8-0.9.  (Dong et al. 2013, </a:t>
            </a:r>
            <a:r>
              <a:rPr lang="en-US" sz="2000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Clim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 </a:t>
            </a:r>
            <a:r>
              <a:rPr lang="en-US" sz="2000" dirty="0" err="1" smtClean="0">
                <a:solidFill>
                  <a:schemeClr val="bg2"/>
                </a:solidFill>
                <a:latin typeface="Arial Black" panose="020B0A04020102020204" pitchFamily="34" charset="0"/>
              </a:rPr>
              <a:t>Dyn</a:t>
            </a:r>
            <a:r>
              <a:rPr lang="en-US" sz="2000" dirty="0" smtClean="0">
                <a:solidFill>
                  <a:schemeClr val="bg2"/>
                </a:solidFill>
                <a:latin typeface="Arial Black" panose="020B0A04020102020204" pitchFamily="34" charset="0"/>
              </a:rPr>
              <a:t>) </a:t>
            </a:r>
            <a:endParaRPr lang="en-US" sz="2000" dirty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Left Arrow 7"/>
          <p:cNvSpPr/>
          <p:nvPr/>
        </p:nvSpPr>
        <p:spPr bwMode="auto">
          <a:xfrm>
            <a:off x="2819400" y="5638800"/>
            <a:ext cx="2895600" cy="304800"/>
          </a:xfrm>
          <a:prstGeom prst="leftArrow">
            <a:avLst/>
          </a:prstGeom>
          <a:solidFill>
            <a:schemeClr val="accent1"/>
          </a:solidFill>
          <a:ln w="12700" cap="sq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03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6433</TotalTime>
  <Words>148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1_Soaring</vt:lpstr>
      <vt:lpstr>Quantifying the uncertainties of reanalyzed Arctic cloud-radiation properties using satellite data (Dong)  </vt:lpstr>
      <vt:lpstr>Quantifying the uncertainties of reanalyzed Arctic cloud-radiation properties using satellite data (Dong)</vt:lpstr>
    </vt:vector>
  </TitlesOfParts>
  <Company>University of Utah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Comparison of boundary layer cloud properties</dc:title>
  <dc:creator>default</dc:creator>
  <cp:lastModifiedBy>Xiquan Dong</cp:lastModifiedBy>
  <cp:revision>402</cp:revision>
  <dcterms:created xsi:type="dcterms:W3CDTF">2001-03-15T18:16:34Z</dcterms:created>
  <dcterms:modified xsi:type="dcterms:W3CDTF">2014-03-24T18:51:16Z</dcterms:modified>
</cp:coreProperties>
</file>