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ppt/media/media3.gif" ContentType="video/unknown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6.xml" ContentType="application/vnd.openxmlformats-officedocument.presentationml.notesSlide+xml"/>
  <Override PartName="/ppt/embeddings/oleObject14.bin" ContentType="application/vnd.openxmlformats-officedocument.oleObject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4"/>
  </p:notesMasterIdLst>
  <p:sldIdLst>
    <p:sldId id="321" r:id="rId2"/>
    <p:sldId id="333" r:id="rId3"/>
    <p:sldId id="423" r:id="rId4"/>
    <p:sldId id="424" r:id="rId5"/>
    <p:sldId id="426" r:id="rId6"/>
    <p:sldId id="417" r:id="rId7"/>
    <p:sldId id="418" r:id="rId8"/>
    <p:sldId id="421" r:id="rId9"/>
    <p:sldId id="427" r:id="rId10"/>
    <p:sldId id="433" r:id="rId11"/>
    <p:sldId id="428" r:id="rId12"/>
    <p:sldId id="413" r:id="rId13"/>
    <p:sldId id="414" r:id="rId14"/>
    <p:sldId id="415" r:id="rId15"/>
    <p:sldId id="430" r:id="rId16"/>
    <p:sldId id="429" r:id="rId17"/>
    <p:sldId id="412" r:id="rId18"/>
    <p:sldId id="295" r:id="rId19"/>
    <p:sldId id="299" r:id="rId20"/>
    <p:sldId id="300" r:id="rId21"/>
    <p:sldId id="274" r:id="rId22"/>
    <p:sldId id="305" r:id="rId23"/>
    <p:sldId id="292" r:id="rId24"/>
    <p:sldId id="432" r:id="rId25"/>
    <p:sldId id="422" r:id="rId26"/>
    <p:sldId id="354" r:id="rId27"/>
    <p:sldId id="431" r:id="rId28"/>
    <p:sldId id="334" r:id="rId29"/>
    <p:sldId id="336" r:id="rId30"/>
    <p:sldId id="337" r:id="rId31"/>
    <p:sldId id="338" r:id="rId32"/>
    <p:sldId id="42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B2"/>
    <a:srgbClr val="6BF637"/>
    <a:srgbClr val="5EDA28"/>
    <a:srgbClr val="5E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04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0496-E0D8-E84D-B77C-E4AF145D24AC}" type="datetimeFigureOut">
              <a:rPr lang="en-US" smtClean="0"/>
              <a:t>6/25/14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86B64-6109-164A-8852-E2F640929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0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Integrate with the new Climate Forecast System (CFSv3) being developed at NOAA to benefit the next-generation climate reanalysis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do not claim this is optimal (or that it is even possible to find an optimal K with no knowledge of the accuracy of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 or B).</a:t>
            </a:r>
          </a:p>
          <a:p>
            <a:r>
              <a:rPr lang="en-US" baseline="0" dirty="0" smtClean="0"/>
              <a:t>This provides a minimum rank to K, which is important since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 will reduce in rank with k and 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do not claim this is optimal (or that it is even possible to find an optimal K with no knowledge of the accuracy of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 or B).</a:t>
            </a:r>
          </a:p>
          <a:p>
            <a:r>
              <a:rPr lang="en-US" baseline="0" dirty="0" smtClean="0"/>
              <a:t>This provides a minimum rank to K, which is important since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 will reduce in rank with k and 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Wednesday, June 25,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Wednesday, June 25,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Wednesday, June 25,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teve.Penny@noaa.g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1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4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9475" y="247038"/>
            <a:ext cx="9144000" cy="2393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Hybrid Ocean Assimilation System at NCEP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455487" y="3166555"/>
            <a:ext cx="6688513" cy="324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600" dirty="0" smtClean="0"/>
              <a:t>Prof. Stephen G. Penny</a:t>
            </a:r>
            <a:br>
              <a:rPr lang="en-US" sz="2600" dirty="0" smtClean="0"/>
            </a:br>
            <a:r>
              <a:rPr lang="en-US" sz="2600" dirty="0" smtClean="0"/>
              <a:t>Dept</a:t>
            </a:r>
            <a:r>
              <a:rPr lang="en-US" sz="2600" dirty="0"/>
              <a:t>.</a:t>
            </a:r>
            <a:r>
              <a:rPr lang="en-US" sz="2600" dirty="0" smtClean="0"/>
              <a:t> of Atmospheric and Oceanic Science</a:t>
            </a:r>
          </a:p>
          <a:p>
            <a:pPr marL="18288" indent="0">
              <a:buNone/>
            </a:pPr>
            <a:r>
              <a:rPr lang="en-US" sz="2600" dirty="0" smtClean="0"/>
              <a:t>University of Maryland, College Park</a:t>
            </a:r>
            <a:br>
              <a:rPr lang="en-US" sz="2600" dirty="0" smtClean="0"/>
            </a:br>
            <a:endParaRPr lang="en-US" sz="2600" dirty="0" smtClean="0"/>
          </a:p>
          <a:p>
            <a:pPr marL="18288" indent="0">
              <a:buNone/>
            </a:pPr>
            <a:r>
              <a:rPr lang="en-US" sz="2600" dirty="0" smtClean="0"/>
              <a:t>Visiting Scientist, National Centers for Environmental Prediction (NCEP/NOAA)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46" y="6406327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06/25/2014</a:t>
            </a:r>
            <a:endParaRPr lang="en-US" sz="1600" dirty="0"/>
          </a:p>
        </p:txBody>
      </p:sp>
      <p:pic>
        <p:nvPicPr>
          <p:cNvPr id="10" name="Picture 9" descr="header-um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9" y="2151074"/>
            <a:ext cx="4040257" cy="685800"/>
          </a:xfrm>
          <a:prstGeom prst="rect">
            <a:avLst/>
          </a:prstGeom>
        </p:spPr>
      </p:pic>
      <p:pic>
        <p:nvPicPr>
          <p:cNvPr id="11" name="Picture 10" descr="keck-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6"/>
          <a:stretch/>
        </p:blipFill>
        <p:spPr>
          <a:xfrm>
            <a:off x="4280116" y="2151075"/>
            <a:ext cx="4666842" cy="685800"/>
          </a:xfrm>
          <a:prstGeom prst="rect">
            <a:avLst/>
          </a:prstGeom>
        </p:spPr>
      </p:pic>
      <p:pic>
        <p:nvPicPr>
          <p:cNvPr id="12" name="Picture 11" descr="noaa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5" y="3048258"/>
            <a:ext cx="1692821" cy="1692821"/>
          </a:xfrm>
          <a:prstGeom prst="rect">
            <a:avLst/>
          </a:prstGeom>
        </p:spPr>
      </p:pic>
      <p:pic>
        <p:nvPicPr>
          <p:cNvPr id="13" name="Picture 12" descr="ncep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8" y="4965501"/>
            <a:ext cx="2202469" cy="12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7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atl_ss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0" y="218487"/>
            <a:ext cx="3467490" cy="28346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North Pacific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4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4112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V(0-700m)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48978" y="429006"/>
            <a:ext cx="1055740" cy="6447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3DVar-GODAS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8978" y="1070441"/>
            <a:ext cx="1055740" cy="6447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Hybrid-GODAS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" name="Picture 5" descr="mnpac_u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9" y="3053127"/>
            <a:ext cx="3520227" cy="2834640"/>
          </a:xfrm>
          <a:prstGeom prst="rect">
            <a:avLst/>
          </a:prstGeom>
        </p:spPr>
      </p:pic>
      <p:pic>
        <p:nvPicPr>
          <p:cNvPr id="7" name="Picture 6" descr="mnpac_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3053127"/>
            <a:ext cx="3520227" cy="2834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6306" y="228053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5013" y="3095953"/>
            <a:ext cx="411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m/s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9072" y="3072725"/>
            <a:ext cx="411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m/s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237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North Atlantic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mn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200866"/>
            <a:ext cx="3467490" cy="2834640"/>
          </a:xfrm>
          <a:prstGeom prst="rect">
            <a:avLst/>
          </a:prstGeom>
        </p:spPr>
      </p:pic>
      <p:pic>
        <p:nvPicPr>
          <p:cNvPr id="6" name="Picture 5" descr="mn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51" y="200866"/>
            <a:ext cx="3467490" cy="2834640"/>
          </a:xfrm>
          <a:prstGeom prst="rect">
            <a:avLst/>
          </a:prstGeom>
        </p:spPr>
      </p:pic>
      <p:pic>
        <p:nvPicPr>
          <p:cNvPr id="7" name="Picture 6" descr="mn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3077508"/>
            <a:ext cx="3467490" cy="2834640"/>
          </a:xfrm>
          <a:prstGeom prst="rect">
            <a:avLst/>
          </a:prstGeom>
        </p:spPr>
      </p:pic>
      <p:pic>
        <p:nvPicPr>
          <p:cNvPr id="14" name="Picture 13" descr="mn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51" y="3077508"/>
            <a:ext cx="3467490" cy="2834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9021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Tropical Pacific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4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tpac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9" y="234737"/>
            <a:ext cx="3421345" cy="2834640"/>
          </a:xfrm>
          <a:prstGeom prst="rect">
            <a:avLst/>
          </a:prstGeom>
        </p:spPr>
      </p:pic>
      <p:pic>
        <p:nvPicPr>
          <p:cNvPr id="4" name="Picture 3" descr="tpac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64" y="234737"/>
            <a:ext cx="3520227" cy="2834640"/>
          </a:xfrm>
          <a:prstGeom prst="rect">
            <a:avLst/>
          </a:prstGeom>
        </p:spPr>
      </p:pic>
      <p:pic>
        <p:nvPicPr>
          <p:cNvPr id="5" name="Picture 4" descr="t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9" y="3090901"/>
            <a:ext cx="3421345" cy="2834640"/>
          </a:xfrm>
          <a:prstGeom prst="rect">
            <a:avLst/>
          </a:prstGeom>
        </p:spPr>
      </p:pic>
      <p:pic>
        <p:nvPicPr>
          <p:cNvPr id="6" name="Picture 5" descr="tpac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01" y="3090901"/>
            <a:ext cx="3467490" cy="283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426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Tropical Atlantic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4112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t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191508"/>
            <a:ext cx="3467490" cy="2834640"/>
          </a:xfrm>
          <a:prstGeom prst="rect">
            <a:avLst/>
          </a:prstGeom>
        </p:spPr>
      </p:pic>
      <p:pic>
        <p:nvPicPr>
          <p:cNvPr id="4" name="Picture 3" descr="t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34" y="191508"/>
            <a:ext cx="3520227" cy="2834640"/>
          </a:xfrm>
          <a:prstGeom prst="rect">
            <a:avLst/>
          </a:prstGeom>
        </p:spPr>
      </p:pic>
      <p:pic>
        <p:nvPicPr>
          <p:cNvPr id="5" name="Picture 4" descr="t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8" y="3114963"/>
            <a:ext cx="3421345" cy="2834640"/>
          </a:xfrm>
          <a:prstGeom prst="rect">
            <a:avLst/>
          </a:prstGeom>
        </p:spPr>
      </p:pic>
      <p:pic>
        <p:nvPicPr>
          <p:cNvPr id="6" name="Picture 5" descr="t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15" y="3114963"/>
            <a:ext cx="3467490" cy="283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3194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105" y="5777539"/>
            <a:ext cx="8274737" cy="914400"/>
          </a:xfrm>
        </p:spPr>
        <p:txBody>
          <a:bodyPr/>
          <a:lstStyle/>
          <a:p>
            <a:r>
              <a:rPr lang="en-US" dirty="0" smtClean="0"/>
              <a:t>Indian Ocean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39771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ind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7" y="197266"/>
            <a:ext cx="3467490" cy="2834640"/>
          </a:xfrm>
          <a:prstGeom prst="rect">
            <a:avLst/>
          </a:prstGeom>
        </p:spPr>
      </p:pic>
      <p:pic>
        <p:nvPicPr>
          <p:cNvPr id="4" name="Picture 3" descr="ind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18" y="197266"/>
            <a:ext cx="3520227" cy="2834640"/>
          </a:xfrm>
          <a:prstGeom prst="rect">
            <a:avLst/>
          </a:prstGeom>
        </p:spPr>
      </p:pic>
      <p:pic>
        <p:nvPicPr>
          <p:cNvPr id="5" name="Picture 4" descr="ind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0" y="3080288"/>
            <a:ext cx="3421345" cy="2834640"/>
          </a:xfrm>
          <a:prstGeom prst="rect">
            <a:avLst/>
          </a:prstGeom>
        </p:spPr>
      </p:pic>
      <p:pic>
        <p:nvPicPr>
          <p:cNvPr id="6" name="Picture 5" descr="ind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18" y="3080288"/>
            <a:ext cx="3467490" cy="283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6306" y="25793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52" y="256894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013" y="312583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39072" y="3102607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9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South Pacific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4" name="Picture 3" descr="mspac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200866"/>
            <a:ext cx="3467490" cy="2834640"/>
          </a:xfrm>
          <a:prstGeom prst="rect">
            <a:avLst/>
          </a:prstGeom>
        </p:spPr>
      </p:pic>
      <p:pic>
        <p:nvPicPr>
          <p:cNvPr id="5" name="Picture 4" descr="mspac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6" y="200866"/>
            <a:ext cx="3520227" cy="2834640"/>
          </a:xfrm>
          <a:prstGeom prst="rect">
            <a:avLst/>
          </a:prstGeom>
        </p:spPr>
      </p:pic>
      <p:pic>
        <p:nvPicPr>
          <p:cNvPr id="7" name="Picture 6" descr="ms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3118898"/>
            <a:ext cx="3467490" cy="2834640"/>
          </a:xfrm>
          <a:prstGeom prst="rect">
            <a:avLst/>
          </a:prstGeom>
        </p:spPr>
      </p:pic>
      <p:pic>
        <p:nvPicPr>
          <p:cNvPr id="8" name="Picture 7" descr="mspac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3110352"/>
            <a:ext cx="3520227" cy="2834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587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South Atlantic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5115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ms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171393"/>
            <a:ext cx="3467490" cy="2834640"/>
          </a:xfrm>
          <a:prstGeom prst="rect">
            <a:avLst/>
          </a:prstGeom>
        </p:spPr>
      </p:pic>
      <p:pic>
        <p:nvPicPr>
          <p:cNvPr id="6" name="Picture 5" descr="ms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171393"/>
            <a:ext cx="3520227" cy="2834640"/>
          </a:xfrm>
          <a:prstGeom prst="rect">
            <a:avLst/>
          </a:prstGeom>
        </p:spPr>
      </p:pic>
      <p:pic>
        <p:nvPicPr>
          <p:cNvPr id="7" name="Picture 6" descr="ms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3006033"/>
            <a:ext cx="3467490" cy="2834640"/>
          </a:xfrm>
          <a:prstGeom prst="rect">
            <a:avLst/>
          </a:prstGeom>
        </p:spPr>
      </p:pic>
      <p:pic>
        <p:nvPicPr>
          <p:cNvPr id="14" name="Picture 13" descr="ms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3006033"/>
            <a:ext cx="3520227" cy="2834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325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62482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Experiments with Hybrid-GODAS using synthetic observation data show the Hybrid consistently outperforms the operational 3DVar.</a:t>
            </a:r>
          </a:p>
          <a:p>
            <a:r>
              <a:rPr lang="en-US" sz="2400" dirty="0" smtClean="0"/>
              <a:t>In well-observed regions, the Hybrid outperforms the Control case (3DVar with perfect Initial Conditions and Forcing)</a:t>
            </a:r>
          </a:p>
          <a:p>
            <a:r>
              <a:rPr lang="en-US" sz="2400" dirty="0" smtClean="0"/>
              <a:t>The Hybrid shows considerable improvement during the strong 97-98 ENSO period.</a:t>
            </a:r>
          </a:p>
          <a:p>
            <a:r>
              <a:rPr lang="en-US" sz="2400" dirty="0" smtClean="0"/>
              <a:t>Next steps:</a:t>
            </a:r>
          </a:p>
          <a:p>
            <a:pPr lvl="1"/>
            <a:r>
              <a:rPr lang="en-US" sz="2200" dirty="0"/>
              <a:t>Inclusion of satellite data</a:t>
            </a:r>
            <a:r>
              <a:rPr lang="en-US" sz="2200" dirty="0" smtClean="0"/>
              <a:t>: altimetry (later: </a:t>
            </a:r>
            <a:r>
              <a:rPr lang="en-US" sz="2200" dirty="0"/>
              <a:t>gravity, </a:t>
            </a:r>
            <a:r>
              <a:rPr lang="en-US" sz="2200" dirty="0" smtClean="0"/>
              <a:t>SST, SSS)</a:t>
            </a:r>
          </a:p>
          <a:p>
            <a:pPr lvl="1"/>
            <a:r>
              <a:rPr lang="en-US" sz="2200" dirty="0" smtClean="0"/>
              <a:t>Seasonal forecast experiments with CFS to </a:t>
            </a:r>
            <a:r>
              <a:rPr lang="en-US" sz="2200" dirty="0"/>
              <a:t>validate </a:t>
            </a:r>
            <a:r>
              <a:rPr lang="en-US" sz="2200" dirty="0" smtClean="0"/>
              <a:t>Hybrid vs. 3DVar initial conditions</a:t>
            </a:r>
          </a:p>
          <a:p>
            <a:pPr lvl="1"/>
            <a:r>
              <a:rPr lang="en-US" sz="2200" dirty="0" smtClean="0"/>
              <a:t>1-month concurrent run with operational system for validation prior to operational implementation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836052"/>
            <a:ext cx="75438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2345" y="2022708"/>
            <a:ext cx="5675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</a:t>
            </a:r>
          </a:p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2"/>
              </a:rPr>
              <a:t>Steve.Penny@noaa.gov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90" y="5892801"/>
            <a:ext cx="7543800" cy="914400"/>
          </a:xfrm>
        </p:spPr>
        <p:txBody>
          <a:bodyPr/>
          <a:lstStyle/>
          <a:p>
            <a:r>
              <a:rPr lang="en-US" dirty="0" smtClean="0"/>
              <a:t>LETKF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847" y="60572"/>
            <a:ext cx="8831384" cy="183465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Local Ensemble Transform </a:t>
            </a:r>
            <a:r>
              <a:rPr lang="en-US" sz="2400" dirty="0" err="1" smtClean="0">
                <a:solidFill>
                  <a:schemeClr val="bg1"/>
                </a:solidFill>
              </a:rPr>
              <a:t>Kalman</a:t>
            </a:r>
            <a:r>
              <a:rPr lang="en-US" sz="2400" dirty="0" smtClean="0">
                <a:solidFill>
                  <a:schemeClr val="bg1"/>
                </a:solidFill>
              </a:rPr>
              <a:t> Filter of Hunt et al. (2007)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Defining terms: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831770"/>
              </p:ext>
            </p:extLst>
          </p:nvPr>
        </p:nvGraphicFramePr>
        <p:xfrm>
          <a:off x="5849938" y="4095750"/>
          <a:ext cx="299085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3" name="Equation" r:id="rId4" imgW="1193800" imgH="711200" progId="Equation.3">
                  <p:embed/>
                </p:oleObj>
              </mc:Choice>
              <mc:Fallback>
                <p:oleObj name="Equation" r:id="rId4" imgW="1193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49938" y="4095750"/>
                        <a:ext cx="2990850" cy="178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286896"/>
              </p:ext>
            </p:extLst>
          </p:nvPr>
        </p:nvGraphicFramePr>
        <p:xfrm>
          <a:off x="2116138" y="1611313"/>
          <a:ext cx="3148012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4" name="Equation" r:id="rId6" imgW="1295400" imgH="1384300" progId="Equation.DSMT4">
                  <p:embed/>
                </p:oleObj>
              </mc:Choice>
              <mc:Fallback>
                <p:oleObj name="Equation" r:id="rId6" imgW="1295400" imgH="1384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6138" y="1611313"/>
                        <a:ext cx="3148012" cy="336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1" y="1597150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(</a:t>
            </a:r>
            <a:r>
              <a:rPr lang="en-US" dirty="0" err="1" smtClean="0"/>
              <a:t>b.g</a:t>
            </a:r>
            <a:r>
              <a:rPr lang="en-US" dirty="0" smtClean="0"/>
              <a:t>.) ensemble mean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-1" y="2332243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perturbations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-19539" y="3093578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error covariance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3832137"/>
            <a:ext cx="255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error covariance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19539" y="4516217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operator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30490" y="4284062"/>
            <a:ext cx="227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error covariance in ens. subspace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31563" y="5315402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524347"/>
              </p:ext>
            </p:extLst>
          </p:nvPr>
        </p:nvGraphicFramePr>
        <p:xfrm>
          <a:off x="5781675" y="1665288"/>
          <a:ext cx="3370263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5" name="Equation" r:id="rId8" imgW="1562100" imgH="800100" progId="Equation.DSMT4">
                  <p:embed/>
                </p:oleObj>
              </mc:Choice>
              <mc:Fallback>
                <p:oleObj name="Equation" r:id="rId8" imgW="15621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1675" y="1665288"/>
                        <a:ext cx="3370263" cy="172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902941" y="1339322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ensemble mean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902932" y="2094320"/>
            <a:ext cx="111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ens.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4395" y="5144917"/>
            <a:ext cx="287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 := ensemble dimension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 := observation dimension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 := model dimension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38191"/>
            <a:ext cx="9144000" cy="2074986"/>
          </a:xfrm>
        </p:spPr>
        <p:txBody>
          <a:bodyPr/>
          <a:lstStyle/>
          <a:p>
            <a:pPr algn="ctr"/>
            <a:r>
              <a:rPr lang="en-US" dirty="0" smtClean="0"/>
              <a:t>Results with NCEP’s Global Ocean Data Assimilation System (Hybrid-GODAS)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15280" y="3681178"/>
            <a:ext cx="8675766" cy="3038176"/>
          </a:xfrm>
        </p:spPr>
        <p:txBody>
          <a:bodyPr>
            <a:normAutofit/>
          </a:bodyPr>
          <a:lstStyle/>
          <a:p>
            <a:r>
              <a:rPr lang="en-US" dirty="0" smtClean="0"/>
              <a:t>This work is funded </a:t>
            </a:r>
            <a:r>
              <a:rPr lang="en-US" dirty="0"/>
              <a:t>by </a:t>
            </a:r>
            <a:r>
              <a:rPr lang="en-US" dirty="0" smtClean="0"/>
              <a:t>NOAA’s </a:t>
            </a:r>
            <a:r>
              <a:rPr lang="en-US" i="1" dirty="0" smtClean="0"/>
              <a:t>Modeling</a:t>
            </a:r>
            <a:r>
              <a:rPr lang="en-US" i="1" dirty="0"/>
              <a:t>, Analysis, Predictions and Projections </a:t>
            </a:r>
            <a:r>
              <a:rPr lang="en-US" dirty="0"/>
              <a:t>(MAPP) program </a:t>
            </a:r>
            <a:r>
              <a:rPr lang="en-US" dirty="0" smtClean="0"/>
              <a:t>as </a:t>
            </a:r>
            <a:r>
              <a:rPr lang="en-US" dirty="0"/>
              <a:t>part of the “Research to Advance Climate Reanalysis”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Intent:</a:t>
            </a:r>
          </a:p>
          <a:p>
            <a:pPr lvl="1"/>
            <a:r>
              <a:rPr lang="en-US" dirty="0" smtClean="0"/>
              <a:t>Upgrade NCEP’s operational global ocean data assimilation system (GODAS) from 3D-Var to an ensemble-based system.</a:t>
            </a:r>
          </a:p>
          <a:p>
            <a:pPr lvl="1"/>
            <a:r>
              <a:rPr lang="en-US" dirty="0" smtClean="0"/>
              <a:t>Advance ocean assimilation component of the next generation Climate Forecasting System (CFS) (i.e. coupled </a:t>
            </a:r>
            <a:r>
              <a:rPr lang="en-US" dirty="0" err="1" smtClean="0"/>
              <a:t>atmos</a:t>
            </a:r>
            <a:r>
              <a:rPr lang="en-US" dirty="0" smtClean="0"/>
              <a:t>/ocean/ice/land)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7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90" y="5892801"/>
            <a:ext cx="7543800" cy="914400"/>
          </a:xfrm>
        </p:spPr>
        <p:txBody>
          <a:bodyPr/>
          <a:lstStyle/>
          <a:p>
            <a:r>
              <a:rPr lang="en-US" dirty="0" smtClean="0"/>
              <a:t>LETKF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847" y="60572"/>
            <a:ext cx="8831384" cy="30460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Local Ensemble Transform </a:t>
            </a:r>
            <a:r>
              <a:rPr lang="en-US" sz="2400" dirty="0" err="1" smtClean="0">
                <a:solidFill>
                  <a:schemeClr val="bg1"/>
                </a:solidFill>
              </a:rPr>
              <a:t>Kalman</a:t>
            </a:r>
            <a:r>
              <a:rPr lang="en-US" sz="2400" dirty="0" smtClean="0">
                <a:solidFill>
                  <a:schemeClr val="bg1"/>
                </a:solidFill>
              </a:rPr>
              <a:t> Filter of Hunt et al. (2007)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To reduce computational burden, the analysis is computed in the </a:t>
            </a:r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dirty="0" smtClean="0">
                <a:solidFill>
                  <a:schemeClr val="bg1"/>
                </a:solidFill>
              </a:rPr>
              <a:t>-dimensional subspace formed by the </a:t>
            </a:r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dirty="0" smtClean="0">
                <a:solidFill>
                  <a:schemeClr val="bg1"/>
                </a:solidFill>
              </a:rPr>
              <a:t> ensemble members.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To reduce the required sample size of ensemble members, localization is applied.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970958"/>
              </p:ext>
            </p:extLst>
          </p:nvPr>
        </p:nvGraphicFramePr>
        <p:xfrm>
          <a:off x="3064447" y="2445482"/>
          <a:ext cx="5942784" cy="354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" name="Equation" r:id="rId4" imgW="2679700" imgH="1600200" progId="Equation.DSMT4">
                  <p:embed/>
                </p:oleObj>
              </mc:Choice>
              <mc:Fallback>
                <p:oleObj name="Equation" r:id="rId4" imgW="26797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4447" y="2445482"/>
                        <a:ext cx="5942784" cy="3549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0703" y="2872154"/>
            <a:ext cx="3106615" cy="3065640"/>
            <a:chOff x="69779" y="2872154"/>
            <a:chExt cx="3106615" cy="3065640"/>
          </a:xfrm>
        </p:grpSpPr>
        <p:grpSp>
          <p:nvGrpSpPr>
            <p:cNvPr id="15" name="Group 14"/>
            <p:cNvGrpSpPr/>
            <p:nvPr/>
          </p:nvGrpSpPr>
          <p:grpSpPr>
            <a:xfrm>
              <a:off x="97690" y="2872154"/>
              <a:ext cx="2813541" cy="2696308"/>
              <a:chOff x="97690" y="2872154"/>
              <a:chExt cx="2813541" cy="26963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7690" y="2872154"/>
                <a:ext cx="2813541" cy="269630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glow" dir="tl">
                  <a:rot lat="0" lon="0" rev="19800000"/>
                </a:lightRig>
              </a:scene3d>
              <a:sp3d prstMaterial="metal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>
                <a:stCxn id="5" idx="0"/>
                <a:endCxn id="5" idx="2"/>
              </p:cNvCxnSpPr>
              <p:nvPr/>
            </p:nvCxnSpPr>
            <p:spPr>
              <a:xfrm>
                <a:off x="1504461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203938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73723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5" idx="3"/>
                <a:endCxn id="5" idx="1"/>
              </p:cNvCxnSpPr>
              <p:nvPr/>
            </p:nvCxnSpPr>
            <p:spPr>
              <a:xfrm flipH="1">
                <a:off x="97690" y="4220308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97690" y="3532555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97690" y="4896340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1348153" y="4064000"/>
              <a:ext cx="312616" cy="3126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45122" y="3257061"/>
              <a:ext cx="1918678" cy="1918677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  <a:scene3d>
              <a:camera prst="orthographicFront"/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1074615" y="3532555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1930399" y="4618895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051168" y="4489941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&quot;No&quot; Symbol 21"/>
            <p:cNvSpPr>
              <a:spLocks noChangeAspect="1"/>
            </p:cNvSpPr>
            <p:nvPr/>
          </p:nvSpPr>
          <p:spPr>
            <a:xfrm>
              <a:off x="175847" y="2989395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&quot;No&quot; Symbol 22"/>
            <p:cNvSpPr>
              <a:spLocks noChangeAspect="1"/>
            </p:cNvSpPr>
            <p:nvPr/>
          </p:nvSpPr>
          <p:spPr>
            <a:xfrm>
              <a:off x="2439099" y="3217542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&quot;No&quot; Symbol 23"/>
            <p:cNvSpPr>
              <a:spLocks noChangeAspect="1"/>
            </p:cNvSpPr>
            <p:nvPr/>
          </p:nvSpPr>
          <p:spPr>
            <a:xfrm>
              <a:off x="2329612" y="5168981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&quot;No&quot; Symbol 24"/>
            <p:cNvSpPr>
              <a:spLocks noChangeAspect="1"/>
            </p:cNvSpPr>
            <p:nvPr/>
          </p:nvSpPr>
          <p:spPr>
            <a:xfrm>
              <a:off x="639535" y="4902652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779" y="5568462"/>
              <a:ext cx="3106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“Observation Localization”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70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7543800" cy="914400"/>
          </a:xfrm>
        </p:spPr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Kalman</a:t>
            </a:r>
            <a:r>
              <a:rPr lang="en-US" dirty="0" smtClean="0"/>
              <a:t> Gain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443181"/>
              </p:ext>
            </p:extLst>
          </p:nvPr>
        </p:nvGraphicFramePr>
        <p:xfrm>
          <a:off x="2197388" y="3152640"/>
          <a:ext cx="4144963" cy="79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6" name="Equation" r:id="rId4" imgW="1663700" imgH="317500" progId="Equation.3">
                  <p:embed/>
                </p:oleObj>
              </mc:Choice>
              <mc:Fallback>
                <p:oleObj name="Equation" r:id="rId4" imgW="1663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7388" y="3152640"/>
                        <a:ext cx="4144963" cy="790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677542"/>
              </p:ext>
            </p:extLst>
          </p:nvPr>
        </p:nvGraphicFramePr>
        <p:xfrm>
          <a:off x="2197388" y="3942855"/>
          <a:ext cx="4144963" cy="8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7" name="Equation" r:id="rId6" imgW="1524000" imgH="317500" progId="Equation.3">
                  <p:embed/>
                </p:oleObj>
              </mc:Choice>
              <mc:Fallback>
                <p:oleObj name="Equation" r:id="rId6" imgW="1524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388" y="3942855"/>
                        <a:ext cx="4144963" cy="86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119403"/>
              </p:ext>
            </p:extLst>
          </p:nvPr>
        </p:nvGraphicFramePr>
        <p:xfrm>
          <a:off x="2007069" y="831119"/>
          <a:ext cx="4633444" cy="99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8" name="Equation" r:id="rId8" imgW="1358900" imgH="292100" progId="Equation.3">
                  <p:embed/>
                </p:oleObj>
              </mc:Choice>
              <mc:Fallback>
                <p:oleObj name="Equation" r:id="rId8" imgW="1358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07069" y="831119"/>
                        <a:ext cx="4633444" cy="995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863455"/>
              </p:ext>
            </p:extLst>
          </p:nvPr>
        </p:nvGraphicFramePr>
        <p:xfrm>
          <a:off x="849313" y="4857750"/>
          <a:ext cx="6869112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9" name="Equation" r:id="rId10" imgW="1879600" imgH="228600" progId="Equation.DSMT4">
                  <p:embed/>
                </p:oleObj>
              </mc:Choice>
              <mc:Fallback>
                <p:oleObj name="Equation" r:id="rId10" imgW="187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9313" y="4857750"/>
                        <a:ext cx="6869112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5897" y="374859"/>
            <a:ext cx="6437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general linear gain matrix K is defined as: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898" y="1973105"/>
            <a:ext cx="79373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traditional hybrids define a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linearly combined error covariance matrix</a:t>
            </a:r>
            <a:r>
              <a:rPr lang="en-US" sz="2400" dirty="0" smtClean="0">
                <a:solidFill>
                  <a:schemeClr val="bg1"/>
                </a:solidFill>
              </a:rPr>
              <a:t>. Suppose instead we form a combination of their respective gain matrices: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4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4498" y="5877170"/>
            <a:ext cx="7543800" cy="914400"/>
          </a:xfrm>
        </p:spPr>
        <p:txBody>
          <a:bodyPr/>
          <a:lstStyle/>
          <a:p>
            <a:r>
              <a:rPr lang="en-US" dirty="0" smtClean="0"/>
              <a:t>Hybrid-LETKF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854194"/>
              </p:ext>
            </p:extLst>
          </p:nvPr>
        </p:nvGraphicFramePr>
        <p:xfrm>
          <a:off x="5105400" y="40145"/>
          <a:ext cx="403860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47" name="Equation" r:id="rId4" imgW="1663700" imgH="317500" progId="Equation.3">
                  <p:embed/>
                </p:oleObj>
              </mc:Choice>
              <mc:Fallback>
                <p:oleObj name="Equation" r:id="rId4" imgW="1663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5400" y="40145"/>
                        <a:ext cx="4038600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465967"/>
              </p:ext>
            </p:extLst>
          </p:nvPr>
        </p:nvGraphicFramePr>
        <p:xfrm>
          <a:off x="5066324" y="603218"/>
          <a:ext cx="4144963" cy="8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48" name="Equation" r:id="rId6" imgW="1524000" imgH="317500" progId="Equation.3">
                  <p:embed/>
                </p:oleObj>
              </mc:Choice>
              <mc:Fallback>
                <p:oleObj name="Equation" r:id="rId6" imgW="1524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6324" y="603218"/>
                        <a:ext cx="4144963" cy="86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897238"/>
              </p:ext>
            </p:extLst>
          </p:nvPr>
        </p:nvGraphicFramePr>
        <p:xfrm>
          <a:off x="128093" y="214918"/>
          <a:ext cx="4633444" cy="99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49" name="Equation" r:id="rId8" imgW="1358900" imgH="292100" progId="Equation.3">
                  <p:embed/>
                </p:oleObj>
              </mc:Choice>
              <mc:Fallback>
                <p:oleObj name="Equation" r:id="rId8" imgW="1358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093" y="214918"/>
                        <a:ext cx="4633444" cy="995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97545"/>
              </p:ext>
            </p:extLst>
          </p:nvPr>
        </p:nvGraphicFramePr>
        <p:xfrm>
          <a:off x="2135981" y="2386014"/>
          <a:ext cx="59388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50" name="Equation" r:id="rId10" imgW="1625600" imgH="203200" progId="Equation.3">
                  <p:embed/>
                </p:oleObj>
              </mc:Choice>
              <mc:Fallback>
                <p:oleObj name="Equation" r:id="rId10" imgW="1625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35981" y="2386014"/>
                        <a:ext cx="5938837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6766" y="1793766"/>
            <a:ext cx="3372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Choose the coefficients: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 = 1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  <a:endParaRPr lang="en-US" sz="24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= -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766" y="3461596"/>
            <a:ext cx="663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here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  <a:r>
              <a:rPr lang="en-US" sz="2400" dirty="0" smtClean="0">
                <a:solidFill>
                  <a:schemeClr val="bg1"/>
                </a:solidFill>
              </a:rPr>
              <a:t> is a constant scaling parameter so that,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4761537" y="214918"/>
            <a:ext cx="343863" cy="995974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5981" y="5263260"/>
            <a:ext cx="661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allows us to form the following algorithm: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726952"/>
              </p:ext>
            </p:extLst>
          </p:nvPr>
        </p:nvGraphicFramePr>
        <p:xfrm>
          <a:off x="1881188" y="4076700"/>
          <a:ext cx="5659437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51" name="Equation" r:id="rId12" imgW="1549400" imgH="292100" progId="Equation.3">
                  <p:embed/>
                </p:oleObj>
              </mc:Choice>
              <mc:Fallback>
                <p:oleObj name="Equation" r:id="rId12" imgW="1549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81188" y="4076700"/>
                        <a:ext cx="5659437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73415" y="5877170"/>
            <a:ext cx="493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Penny, 2013: The Hybrid Local Ensemble Transform </a:t>
            </a:r>
            <a:r>
              <a:rPr lang="en-US" dirty="0" err="1" smtClean="0"/>
              <a:t>Kalman</a:t>
            </a:r>
            <a:r>
              <a:rPr lang="en-US" dirty="0" smtClean="0"/>
              <a:t> Filter.</a:t>
            </a:r>
            <a:r>
              <a:rPr lang="en-US" i="1" dirty="0" smtClean="0"/>
              <a:t> Mon. </a:t>
            </a:r>
            <a:r>
              <a:rPr lang="en-US" i="1" dirty="0" err="1" smtClean="0"/>
              <a:t>Wea</a:t>
            </a:r>
            <a:r>
              <a:rPr lang="en-US" i="1" dirty="0" smtClean="0"/>
              <a:t>. Rev.</a:t>
            </a:r>
            <a:r>
              <a:rPr lang="en-US" dirty="0" smtClean="0"/>
              <a:t>, </a:t>
            </a:r>
            <a:r>
              <a:rPr lang="fr-FR" dirty="0" err="1"/>
              <a:t>doi</a:t>
            </a:r>
            <a:r>
              <a:rPr lang="fr-FR" dirty="0"/>
              <a:t>: http://</a:t>
            </a:r>
            <a:r>
              <a:rPr lang="fr-FR" dirty="0" err="1"/>
              <a:t>dx.doi.org</a:t>
            </a:r>
            <a:r>
              <a:rPr lang="fr-FR" dirty="0"/>
              <a:t>/10.1175/MWR-D-13-00131.1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3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170"/>
            <a:ext cx="9144000" cy="914400"/>
          </a:xfrm>
        </p:spPr>
        <p:txBody>
          <a:bodyPr/>
          <a:lstStyle/>
          <a:p>
            <a:r>
              <a:rPr lang="en-US" dirty="0" smtClean="0"/>
              <a:t>Hybrid/Mean-LETKF Algorithm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80113"/>
              </p:ext>
            </p:extLst>
          </p:nvPr>
        </p:nvGraphicFramePr>
        <p:xfrm>
          <a:off x="107950" y="26988"/>
          <a:ext cx="8693150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3" name="Equation" r:id="rId4" imgW="3594100" imgH="2425700" progId="Equation.DSMT4">
                  <p:embed/>
                </p:oleObj>
              </mc:Choice>
              <mc:Fallback>
                <p:oleObj name="Equation" r:id="rId4" imgW="3594100" imgH="2425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26988"/>
                        <a:ext cx="8693150" cy="586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568462" cy="394676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8462" y="19539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Standard-LETKF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985845"/>
            <a:ext cx="8948738" cy="6994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96560" y="3504642"/>
            <a:ext cx="115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3D-Var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0667" y="368679"/>
            <a:ext cx="44333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Analysis is performed locally at each grid point, using any specified radius of localization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8462" y="2007777"/>
            <a:ext cx="338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3D-Var minimization to search larger dimension subspace around the LETKF analysis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1144" y="4738510"/>
            <a:ext cx="49875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Since B is an overestimate of the analysis error, backtrack toward the LETKF analysis solution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82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170"/>
            <a:ext cx="9144000" cy="914400"/>
          </a:xfrm>
        </p:spPr>
        <p:txBody>
          <a:bodyPr/>
          <a:lstStyle/>
          <a:p>
            <a:r>
              <a:rPr lang="en-US" dirty="0" smtClean="0"/>
              <a:t>Hybrid/Mean-LETKF Algorithm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587875"/>
              </p:ext>
            </p:extLst>
          </p:nvPr>
        </p:nvGraphicFramePr>
        <p:xfrm>
          <a:off x="107950" y="26988"/>
          <a:ext cx="8693150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4" name="Equation" r:id="rId4" imgW="3594100" imgH="2425700" progId="Equation.DSMT4">
                  <p:embed/>
                </p:oleObj>
              </mc:Choice>
              <mc:Fallback>
                <p:oleObj name="Equation" r:id="rId4" imgW="3594100" imgH="2425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26988"/>
                        <a:ext cx="8693150" cy="586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568462" cy="394676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8462" y="19539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Standard-LETKF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985845"/>
            <a:ext cx="8948738" cy="6994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96560" y="3504642"/>
            <a:ext cx="115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3D-Var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0667" y="368679"/>
            <a:ext cx="44333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Analysis is performed locally at each grid point, using any specified radius of localization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8462" y="2007777"/>
            <a:ext cx="338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3D-Var minimization to search larger dimension subspace around the LETKF analysis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1144" y="4738510"/>
            <a:ext cx="49875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I.e. Since B is an overestimate of the analysis error, backtrack toward the LETKF analysis solution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47385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5865" y="4738510"/>
            <a:ext cx="5398135" cy="215278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877169"/>
            <a:ext cx="3745865" cy="10141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3401417" y="1226853"/>
            <a:ext cx="5547321" cy="3034846"/>
          </a:xfrm>
          <a:prstGeom prst="wedgeRectCallout">
            <a:avLst>
              <a:gd name="adj1" fmla="val -72365"/>
              <a:gd name="adj2" fmla="val 608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This is essentially the only coding required, which can be applied directly to restart files with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 modification of existing operational code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55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5804861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Duration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14 Months (Dec. 2010 - Feb. 2012)</a:t>
            </a:r>
          </a:p>
          <a:p>
            <a:r>
              <a:rPr lang="en-US" u="sng" dirty="0"/>
              <a:t>Model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GFDL MOM4p1, 1/2º-1/4º, 40-vertical </a:t>
            </a:r>
            <a:r>
              <a:rPr lang="en-US" dirty="0" smtClean="0"/>
              <a:t>level</a:t>
            </a:r>
          </a:p>
          <a:p>
            <a:r>
              <a:rPr lang="en-US" u="sng" dirty="0" smtClean="0"/>
              <a:t>Observations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Temperature and Salinity profiles (Argo)</a:t>
            </a:r>
          </a:p>
          <a:p>
            <a:r>
              <a:rPr lang="en-US" u="sng" dirty="0" smtClean="0"/>
              <a:t>Surface forcing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20-member NCEP Global Ensemble Forecast System (GEFS)</a:t>
            </a:r>
          </a:p>
          <a:p>
            <a:r>
              <a:rPr lang="en-US" u="sng" dirty="0" smtClean="0"/>
              <a:t>Inflation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none</a:t>
            </a:r>
          </a:p>
          <a:p>
            <a:r>
              <a:rPr lang="en-US" u="sng" dirty="0" smtClean="0"/>
              <a:t>Horizontal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Latitude dependent: 720km at Eq. down to 200km at poles</a:t>
            </a:r>
          </a:p>
          <a:p>
            <a:r>
              <a:rPr lang="en-US" u="sng" dirty="0"/>
              <a:t>Vertical Localization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none (=&gt; more accurate, computationally faster, &amp; facilitates </a:t>
            </a:r>
            <a:r>
              <a:rPr lang="en-US" dirty="0" smtClean="0"/>
              <a:t>the assimilation of </a:t>
            </a:r>
            <a:r>
              <a:rPr lang="en-US" dirty="0"/>
              <a:t>satellite data)</a:t>
            </a:r>
          </a:p>
          <a:p>
            <a:r>
              <a:rPr lang="en-US" u="sng" dirty="0" smtClean="0"/>
              <a:t>Initialization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Center is the GODAS operational estimate. Scaled </a:t>
            </a:r>
            <a:r>
              <a:rPr lang="en-US" dirty="0"/>
              <a:t>p</a:t>
            </a:r>
            <a:r>
              <a:rPr lang="en-US" dirty="0" smtClean="0"/>
              <a:t>erturbations were applied from randomly selected historical fields for ensemble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662875"/>
            <a:ext cx="7543800" cy="914400"/>
          </a:xfrm>
        </p:spPr>
        <p:txBody>
          <a:bodyPr/>
          <a:lstStyle/>
          <a:p>
            <a:r>
              <a:rPr lang="en-US" dirty="0" smtClean="0"/>
              <a:t>Experiment 1: Real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08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885" y="1377519"/>
            <a:ext cx="8781385" cy="4616937"/>
          </a:xfrm>
        </p:spPr>
        <p:txBody>
          <a:bodyPr>
            <a:normAutofit lnSpcReduction="10000"/>
          </a:bodyPr>
          <a:lstStyle/>
          <a:p>
            <a:r>
              <a:rPr lang="en-US" sz="3200" dirty="0" err="1" smtClean="0"/>
              <a:t>EnKF</a:t>
            </a:r>
            <a:r>
              <a:rPr lang="en-US" sz="3200" dirty="0" smtClean="0"/>
              <a:t> is the Local Ensemble Transform </a:t>
            </a:r>
            <a:r>
              <a:rPr lang="en-US" sz="3200" dirty="0" err="1" smtClean="0"/>
              <a:t>Kalman</a:t>
            </a:r>
            <a:r>
              <a:rPr lang="en-US" sz="3200" dirty="0" smtClean="0"/>
              <a:t> Filter (LETKF) of Hunt et al. (2007), modified for the ocean by Penny (2011)</a:t>
            </a:r>
          </a:p>
          <a:p>
            <a:r>
              <a:rPr lang="en-US" sz="3200" dirty="0" smtClean="0"/>
              <a:t>Operational 3DVar-GODAS (</a:t>
            </a:r>
            <a:r>
              <a:rPr lang="en-US" sz="3200" dirty="0" err="1" smtClean="0"/>
              <a:t>Behringer</a:t>
            </a:r>
            <a:r>
              <a:rPr lang="en-US" sz="3200" dirty="0" smtClean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Modifications to operational system:</a:t>
            </a:r>
          </a:p>
          <a:p>
            <a:pPr lvl="2"/>
            <a:r>
              <a:rPr lang="en-US" sz="2400" dirty="0" smtClean="0"/>
              <a:t>Only using </a:t>
            </a:r>
            <a:r>
              <a:rPr lang="en-US" sz="2400" dirty="0" err="1" smtClean="0"/>
              <a:t>obs</a:t>
            </a:r>
            <a:r>
              <a:rPr lang="en-US" sz="2400" dirty="0" smtClean="0"/>
              <a:t> in the analysis cycle window</a:t>
            </a:r>
          </a:p>
          <a:p>
            <a:pPr lvl="2"/>
            <a:r>
              <a:rPr lang="en-US" sz="2400" dirty="0"/>
              <a:t>Analysis increment applied at analysis time, i.e. no Incremental Analysis Updates (IAU</a:t>
            </a:r>
            <a:r>
              <a:rPr lang="en-US" sz="2400" dirty="0" smtClean="0"/>
              <a:t>)</a:t>
            </a:r>
          </a:p>
          <a:p>
            <a:pPr lvl="2"/>
            <a:r>
              <a:rPr lang="en-US" sz="2400" dirty="0" smtClean="0"/>
              <a:t>Not using synthetic salinity observations</a:t>
            </a:r>
          </a:p>
          <a:p>
            <a:pPr lvl="2"/>
            <a:r>
              <a:rPr lang="en-US" sz="2400" dirty="0" smtClean="0"/>
              <a:t>Not relaxing surface to OI SST</a:t>
            </a:r>
            <a:br>
              <a:rPr lang="en-US" sz="2400" dirty="0" smtClean="0"/>
            </a:br>
            <a:endParaRPr lang="en-US" sz="2400" dirty="0" smtClean="0"/>
          </a:p>
          <a:p>
            <a:pPr marL="18288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1"/>
            <a:ext cx="9168890" cy="968569"/>
          </a:xfrm>
        </p:spPr>
        <p:txBody>
          <a:bodyPr/>
          <a:lstStyle/>
          <a:p>
            <a:r>
              <a:rPr lang="en-US" dirty="0" err="1" smtClean="0"/>
              <a:t>EnKF</a:t>
            </a:r>
            <a:r>
              <a:rPr lang="en-US" dirty="0" smtClean="0"/>
              <a:t> and 3DVar for Hybrid: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696" y="5791200"/>
            <a:ext cx="8993303" cy="914400"/>
          </a:xfrm>
        </p:spPr>
        <p:txBody>
          <a:bodyPr/>
          <a:lstStyle/>
          <a:p>
            <a:r>
              <a:rPr lang="en-US" sz="4400" dirty="0" smtClean="0"/>
              <a:t>Before Implementing the Hybrid</a:t>
            </a:r>
            <a:endParaRPr lang="en-US" sz="4400" dirty="0"/>
          </a:p>
        </p:txBody>
      </p:sp>
      <p:pic>
        <p:nvPicPr>
          <p:cNvPr id="7" name="Picture 6" descr="LETKF_vs_3DVarGodas_o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2" y="457200"/>
            <a:ext cx="71120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3158" y="1549709"/>
            <a:ext cx="249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LETKF-GODAS (2012)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2585" y="3445531"/>
            <a:ext cx="1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EDA28"/>
                </a:solidFill>
              </a:rPr>
              <a:t>3DVar-GODAS</a:t>
            </a:r>
            <a:endParaRPr lang="en-US" dirty="0">
              <a:solidFill>
                <a:srgbClr val="5EDA2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9044" y="4369321"/>
            <a:ext cx="638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month of experiment starting 12/02/2010 with real data,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assimilation cycle every 5 days, 20 members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689" y="457200"/>
            <a:ext cx="8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Recall: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7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374695"/>
            <a:ext cx="7543800" cy="2124758"/>
          </a:xfrm>
        </p:spPr>
        <p:txBody>
          <a:bodyPr/>
          <a:lstStyle/>
          <a:p>
            <a:r>
              <a:rPr lang="en-US" dirty="0" smtClean="0"/>
              <a:t>Global Temperature and Salinity Observed minus 5-dy Forecast (O-F) RMSD</a:t>
            </a:r>
            <a:endParaRPr lang="en-US" dirty="0"/>
          </a:p>
        </p:txBody>
      </p:sp>
      <p:pic>
        <p:nvPicPr>
          <p:cNvPr id="29" name="Picture 28" descr="global_te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9" y="1195883"/>
            <a:ext cx="3720639" cy="2790480"/>
          </a:xfrm>
          <a:prstGeom prst="rect">
            <a:avLst/>
          </a:prstGeom>
        </p:spPr>
      </p:pic>
      <p:pic>
        <p:nvPicPr>
          <p:cNvPr id="30" name="Picture 29" descr="global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77" y="1195883"/>
            <a:ext cx="3720640" cy="27904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60662" y="1727773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6013" y="2763726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443718" y="2397755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5400000">
            <a:off x="8116329" y="228300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92127" y="826551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</a:t>
            </a:r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87701" y="1315"/>
            <a:ext cx="8993303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Using the Hybrid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99317" y="1195883"/>
            <a:ext cx="0" cy="2377057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6381" y="5946306"/>
            <a:ext cx="5868131" cy="853938"/>
          </a:xfrm>
        </p:spPr>
        <p:txBody>
          <a:bodyPr/>
          <a:lstStyle/>
          <a:p>
            <a:r>
              <a:rPr lang="en-US" dirty="0" smtClean="0"/>
              <a:t>Pacific T &amp; S (O-F)</a:t>
            </a:r>
            <a:endParaRPr lang="en-US" dirty="0"/>
          </a:p>
        </p:txBody>
      </p:sp>
      <p:pic>
        <p:nvPicPr>
          <p:cNvPr id="7" name="Picture 6" descr="r1_npac_te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79747"/>
            <a:ext cx="2604185" cy="1953139"/>
          </a:xfrm>
          <a:prstGeom prst="rect">
            <a:avLst/>
          </a:prstGeom>
        </p:spPr>
      </p:pic>
      <p:pic>
        <p:nvPicPr>
          <p:cNvPr id="8" name="Picture 7" descr="r3_epac_tem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017587"/>
            <a:ext cx="2613712" cy="1960283"/>
          </a:xfrm>
          <a:prstGeom prst="rect">
            <a:avLst/>
          </a:prstGeom>
        </p:spPr>
      </p:pic>
      <p:pic>
        <p:nvPicPr>
          <p:cNvPr id="9" name="Picture 8" descr="r5_spac_tem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2" y="3977870"/>
            <a:ext cx="2604183" cy="1953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71862" y="125644"/>
            <a:ext cx="264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71862" y="1295184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 descr="r1_npac_sal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53" y="95046"/>
            <a:ext cx="2583787" cy="1937840"/>
          </a:xfrm>
          <a:prstGeom prst="rect">
            <a:avLst/>
          </a:prstGeom>
        </p:spPr>
      </p:pic>
      <p:pic>
        <p:nvPicPr>
          <p:cNvPr id="14" name="Picture 13" descr="r3_epac_sal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1" y="2032886"/>
            <a:ext cx="2574260" cy="1930696"/>
          </a:xfrm>
          <a:prstGeom prst="rect">
            <a:avLst/>
          </a:prstGeom>
        </p:spPr>
      </p:pic>
      <p:pic>
        <p:nvPicPr>
          <p:cNvPr id="15" name="Picture 14" descr="r5_spac_sal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1" y="3931637"/>
            <a:ext cx="2574259" cy="1930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6471" y="745416"/>
            <a:ext cx="182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(20-60ºN)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6471" y="4802113"/>
            <a:ext cx="172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(20-60ºS)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3625" y="2857804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(20ºS-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36611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8223436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92310" y="9428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7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0624"/>
            <a:ext cx="9144000" cy="5945952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Duration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8 Years (Jan. 1991- Dec. 1998)</a:t>
            </a:r>
          </a:p>
          <a:p>
            <a:r>
              <a:rPr lang="en-US" u="sng" dirty="0"/>
              <a:t>Model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GFDL MOM4p1, 1/2º-1/4º, 40-vertical </a:t>
            </a:r>
            <a:r>
              <a:rPr lang="en-US" dirty="0" smtClean="0"/>
              <a:t>level</a:t>
            </a:r>
          </a:p>
          <a:p>
            <a:r>
              <a:rPr lang="en-US" u="sng" dirty="0" smtClean="0"/>
              <a:t>Observations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Synthetic</a:t>
            </a:r>
            <a:r>
              <a:rPr lang="en-US" dirty="0" smtClean="0"/>
              <a:t> Temperature and Salinity profiles (</a:t>
            </a:r>
            <a:r>
              <a:rPr lang="en-US" b="1" dirty="0" smtClean="0"/>
              <a:t>XBT/CTD historical locations</a:t>
            </a:r>
            <a:r>
              <a:rPr lang="en-US" dirty="0" smtClean="0"/>
              <a:t>) with realistic magnitude observation errors (representativeness + instrument errors)</a:t>
            </a:r>
          </a:p>
          <a:p>
            <a:r>
              <a:rPr lang="en-US" u="sng" dirty="0" smtClean="0"/>
              <a:t>Surface forcing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28-member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Reanalysis </a:t>
            </a:r>
            <a:r>
              <a:rPr lang="en-US" dirty="0" smtClean="0"/>
              <a:t>(20CRv2: Compo, Whitaker, et al. 2011)</a:t>
            </a:r>
            <a:r>
              <a:rPr lang="en-US" b="1" dirty="0" smtClean="0"/>
              <a:t>, </a:t>
            </a:r>
            <a:br>
              <a:rPr lang="en-US" b="1" dirty="0" smtClean="0"/>
            </a:br>
            <a:r>
              <a:rPr lang="en-US" b="1" dirty="0" smtClean="0"/>
              <a:t>re-centered at NCEP R2 </a:t>
            </a:r>
            <a:r>
              <a:rPr lang="en-US" dirty="0" smtClean="0"/>
              <a:t>(members 1-28 selected from 56 after re-centering)</a:t>
            </a:r>
          </a:p>
          <a:p>
            <a:r>
              <a:rPr lang="en-US" u="sng" dirty="0" smtClean="0"/>
              <a:t>Inflation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none</a:t>
            </a:r>
          </a:p>
          <a:p>
            <a:r>
              <a:rPr lang="en-US" u="sng" dirty="0" smtClean="0"/>
              <a:t>Horizontal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Latitude dependent: 720km at Eq. down to 200km at poles</a:t>
            </a:r>
          </a:p>
          <a:p>
            <a:r>
              <a:rPr lang="en-US" u="sng" dirty="0" smtClean="0"/>
              <a:t>Vertical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none (=&gt; more accurate, computationally faster, &amp; facilitates use of satellite data)</a:t>
            </a:r>
          </a:p>
          <a:p>
            <a:r>
              <a:rPr lang="en-US" u="sng" dirty="0" smtClean="0"/>
              <a:t>Initialization</a:t>
            </a:r>
            <a:r>
              <a:rPr lang="en-US" dirty="0"/>
              <a:t>:</a:t>
            </a:r>
            <a:br>
              <a:rPr lang="en-US" dirty="0"/>
            </a:br>
            <a:r>
              <a:rPr lang="en-US" b="1" dirty="0" smtClean="0"/>
              <a:t>6-year </a:t>
            </a:r>
            <a:r>
              <a:rPr lang="en-US" b="1" dirty="0" err="1" smtClean="0"/>
              <a:t>spinup</a:t>
            </a:r>
            <a:r>
              <a:rPr lang="en-US" b="1" dirty="0" smtClean="0"/>
              <a:t> from Jan 1</a:t>
            </a:r>
            <a:r>
              <a:rPr lang="en-US" b="1" baseline="30000" dirty="0" smtClean="0"/>
              <a:t>st</a:t>
            </a:r>
            <a:r>
              <a:rPr lang="en-US" b="1" dirty="0" smtClean="0"/>
              <a:t> 1985 CFSR ocean state (same for all 56 members), forced by re-centered 56-member 20CRv2</a:t>
            </a:r>
            <a:endParaRPr lang="en-US" b="1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723345"/>
            <a:ext cx="7543800" cy="914400"/>
          </a:xfrm>
        </p:spPr>
        <p:txBody>
          <a:bodyPr/>
          <a:lstStyle/>
          <a:p>
            <a:r>
              <a:rPr lang="en-US" dirty="0" smtClean="0"/>
              <a:t>Experiment 2: OSSE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7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2_natl_sa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99764"/>
            <a:ext cx="2706624" cy="2029968"/>
          </a:xfrm>
          <a:prstGeom prst="rect">
            <a:avLst/>
          </a:prstGeom>
        </p:spPr>
      </p:pic>
      <p:pic>
        <p:nvPicPr>
          <p:cNvPr id="22" name="Picture 21" descr="r4_eatl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2114433"/>
            <a:ext cx="2706624" cy="2029968"/>
          </a:xfrm>
          <a:prstGeom prst="rect">
            <a:avLst/>
          </a:prstGeom>
        </p:spPr>
      </p:pic>
      <p:pic>
        <p:nvPicPr>
          <p:cNvPr id="23" name="Picture 22" descr="r6_satl_sal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4132973"/>
            <a:ext cx="2706624" cy="2029968"/>
          </a:xfrm>
          <a:prstGeom prst="rect">
            <a:avLst/>
          </a:prstGeom>
        </p:spPr>
      </p:pic>
      <p:pic>
        <p:nvPicPr>
          <p:cNvPr id="16" name="Picture 15" descr="r2_natl_tem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" y="99764"/>
            <a:ext cx="2706624" cy="2029968"/>
          </a:xfrm>
          <a:prstGeom prst="rect">
            <a:avLst/>
          </a:prstGeom>
        </p:spPr>
      </p:pic>
      <p:pic>
        <p:nvPicPr>
          <p:cNvPr id="19" name="Picture 18" descr="r4_eatl_tem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5" y="2118304"/>
            <a:ext cx="2706623" cy="2029968"/>
          </a:xfrm>
          <a:prstGeom prst="rect">
            <a:avLst/>
          </a:prstGeom>
        </p:spPr>
      </p:pic>
      <p:pic>
        <p:nvPicPr>
          <p:cNvPr id="20" name="Picture 19" descr="r6_satl_tem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" y="4141162"/>
            <a:ext cx="2706624" cy="2029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2774" y="5987004"/>
            <a:ext cx="5868131" cy="853938"/>
          </a:xfrm>
        </p:spPr>
        <p:txBody>
          <a:bodyPr/>
          <a:lstStyle/>
          <a:p>
            <a:r>
              <a:rPr lang="en-US" dirty="0" smtClean="0"/>
              <a:t>Atlantic T &amp; S (O-F)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03551" y="125644"/>
            <a:ext cx="13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4062" y="1418654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6471" y="745416"/>
            <a:ext cx="182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(20-60ºN)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6471" y="4802113"/>
            <a:ext cx="172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(20-60ºS)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3625" y="2857804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(20ºS-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36611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8223436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62655" y="94284"/>
            <a:ext cx="67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8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r8_npol_sa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125644"/>
            <a:ext cx="2706624" cy="2029968"/>
          </a:xfrm>
          <a:prstGeom prst="rect">
            <a:avLst/>
          </a:prstGeom>
        </p:spPr>
      </p:pic>
      <p:pic>
        <p:nvPicPr>
          <p:cNvPr id="27" name="Picture 26" descr="r7_ind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2155612"/>
            <a:ext cx="2706624" cy="2029968"/>
          </a:xfrm>
          <a:prstGeom prst="rect">
            <a:avLst/>
          </a:prstGeom>
        </p:spPr>
      </p:pic>
      <p:pic>
        <p:nvPicPr>
          <p:cNvPr id="28" name="Picture 27" descr="r9_spol_sal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4156461"/>
            <a:ext cx="2706623" cy="2029968"/>
          </a:xfrm>
          <a:prstGeom prst="rect">
            <a:avLst/>
          </a:prstGeom>
        </p:spPr>
      </p:pic>
      <p:pic>
        <p:nvPicPr>
          <p:cNvPr id="14" name="Picture 13" descr="r8_npol_tem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125644"/>
            <a:ext cx="2706624" cy="2029968"/>
          </a:xfrm>
          <a:prstGeom prst="rect">
            <a:avLst/>
          </a:prstGeom>
        </p:spPr>
      </p:pic>
      <p:pic>
        <p:nvPicPr>
          <p:cNvPr id="15" name="Picture 14" descr="r7_ind_tem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2155612"/>
            <a:ext cx="2706624" cy="2029968"/>
          </a:xfrm>
          <a:prstGeom prst="rect">
            <a:avLst/>
          </a:prstGeom>
        </p:spPr>
      </p:pic>
      <p:pic>
        <p:nvPicPr>
          <p:cNvPr id="24" name="Picture 23" descr="r9_spol_tem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4156461"/>
            <a:ext cx="2706624" cy="2029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9294" y="5987004"/>
            <a:ext cx="3453435" cy="853938"/>
          </a:xfrm>
        </p:spPr>
        <p:txBody>
          <a:bodyPr/>
          <a:lstStyle/>
          <a:p>
            <a:r>
              <a:rPr lang="en-US" dirty="0" smtClean="0"/>
              <a:t>T &amp; S (O-F)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02455" y="309237"/>
            <a:ext cx="13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4062" y="1541046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2407" y="745416"/>
            <a:ext cx="2766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Arctic</a:t>
            </a:r>
            <a:r>
              <a:rPr lang="en-US" dirty="0" smtClean="0"/>
              <a:t> (60-90ºN)</a:t>
            </a:r>
          </a:p>
          <a:p>
            <a:r>
              <a:rPr lang="en-US" i="1" dirty="0" smtClean="0"/>
              <a:t>Note: not assimilated by operational 3DVar-GODAS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43763" y="4802113"/>
            <a:ext cx="28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Southern Ocean</a:t>
            </a:r>
            <a:r>
              <a:rPr lang="en-US" dirty="0" smtClean="0"/>
              <a:t> (60-</a:t>
            </a:r>
            <a:r>
              <a:rPr lang="en-US" dirty="0"/>
              <a:t>9</a:t>
            </a:r>
            <a:r>
              <a:rPr lang="en-US" dirty="0" smtClean="0"/>
              <a:t>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76591" y="2857804"/>
            <a:ext cx="210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Indian</a:t>
            </a:r>
            <a:r>
              <a:rPr lang="en-US" dirty="0" smtClean="0"/>
              <a:t> (</a:t>
            </a:r>
            <a:r>
              <a:rPr lang="en-US" dirty="0"/>
              <a:t>6</a:t>
            </a:r>
            <a:r>
              <a:rPr lang="en-US" dirty="0" smtClean="0"/>
              <a:t>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504922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5400000">
            <a:off x="8375315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559502" y="94284"/>
            <a:ext cx="67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9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310" y="193715"/>
            <a:ext cx="8365412" cy="5719274"/>
          </a:xfrm>
        </p:spPr>
        <p:txBody>
          <a:bodyPr>
            <a:noAutofit/>
          </a:bodyPr>
          <a:lstStyle/>
          <a:p>
            <a:r>
              <a:rPr lang="en-US" sz="3200" dirty="0" smtClean="0"/>
              <a:t>Ensemble spread is too small</a:t>
            </a:r>
          </a:p>
          <a:p>
            <a:pPr lvl="1"/>
            <a:r>
              <a:rPr lang="en-US" sz="3200" dirty="0" smtClean="0"/>
              <a:t>Ensemble size too small</a:t>
            </a:r>
          </a:p>
          <a:p>
            <a:pPr lvl="1"/>
            <a:r>
              <a:rPr lang="en-US" sz="3200" dirty="0" smtClean="0"/>
              <a:t>Surface forcing spread too small (esp. horizontal wind stress)</a:t>
            </a:r>
          </a:p>
          <a:p>
            <a:r>
              <a:rPr lang="en-US" sz="3200" dirty="0" smtClean="0"/>
              <a:t>Validation using 5-dy forecast (O-F) RSD may be influenced by temporal correlations on daily to weekly timescales</a:t>
            </a:r>
          </a:p>
          <a:p>
            <a:r>
              <a:rPr lang="en-US" sz="3200" dirty="0" smtClean="0"/>
              <a:t>Initial Ensemble spread not realistic or initial states not well-balanced</a:t>
            </a:r>
          </a:p>
          <a:p>
            <a:r>
              <a:rPr lang="en-US" sz="3200" dirty="0" smtClean="0"/>
              <a:t>Experiment period too short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912988"/>
            <a:ext cx="7543800" cy="914400"/>
          </a:xfrm>
        </p:spPr>
        <p:txBody>
          <a:bodyPr/>
          <a:lstStyle/>
          <a:p>
            <a:r>
              <a:rPr lang="en-US" dirty="0" smtClean="0"/>
              <a:t>Possible Weaknesses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885" y="962038"/>
            <a:ext cx="8781385" cy="5721181"/>
          </a:xfrm>
        </p:spPr>
        <p:txBody>
          <a:bodyPr>
            <a:normAutofit fontScale="92500"/>
          </a:bodyPr>
          <a:lstStyle/>
          <a:p>
            <a:r>
              <a:rPr lang="en-US" sz="3200" dirty="0" err="1" smtClean="0"/>
              <a:t>EnKF</a:t>
            </a:r>
            <a:r>
              <a:rPr lang="en-US" sz="3200" dirty="0" smtClean="0"/>
              <a:t> is the Local Ensemble Transform </a:t>
            </a:r>
            <a:r>
              <a:rPr lang="en-US" sz="3200" dirty="0" err="1" smtClean="0"/>
              <a:t>Kalman</a:t>
            </a:r>
            <a:r>
              <a:rPr lang="en-US" sz="3200" dirty="0" smtClean="0"/>
              <a:t> Filter (LETKF) of Hunt et al. (2007), modified for the ocean by Penny (2011)</a:t>
            </a:r>
          </a:p>
          <a:p>
            <a:r>
              <a:rPr lang="en-US" sz="3200" dirty="0" smtClean="0"/>
              <a:t>Operational 3DVar-GODAS (</a:t>
            </a:r>
            <a:r>
              <a:rPr lang="en-US" sz="3200" dirty="0" err="1" smtClean="0"/>
              <a:t>Behringer</a:t>
            </a:r>
            <a:r>
              <a:rPr lang="en-US" sz="3200" dirty="0" smtClean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Modifications to operational system:</a:t>
            </a:r>
          </a:p>
          <a:p>
            <a:pPr lvl="2"/>
            <a:r>
              <a:rPr lang="en-US" sz="2400" dirty="0" smtClean="0"/>
              <a:t>Only using </a:t>
            </a:r>
            <a:r>
              <a:rPr lang="en-US" sz="2400" dirty="0" err="1" smtClean="0"/>
              <a:t>obs</a:t>
            </a:r>
            <a:r>
              <a:rPr lang="en-US" sz="2400" dirty="0" smtClean="0"/>
              <a:t> in the analysis cycle window</a:t>
            </a:r>
          </a:p>
          <a:p>
            <a:pPr lvl="2"/>
            <a:r>
              <a:rPr lang="en-US" sz="2400" dirty="0"/>
              <a:t>Analysis increment applied at analysis </a:t>
            </a:r>
            <a:r>
              <a:rPr lang="en-US" sz="2400" dirty="0" smtClean="0"/>
              <a:t>time </a:t>
            </a:r>
            <a:r>
              <a:rPr lang="en-US" sz="2400" b="1" dirty="0" smtClean="0"/>
              <a:t>AND</a:t>
            </a:r>
            <a:r>
              <a:rPr lang="en-US" sz="2400" dirty="0" smtClean="0"/>
              <a:t> Incremental Analysis Updates (IAU)</a:t>
            </a:r>
            <a:r>
              <a:rPr lang="en-US" sz="2400" b="1" dirty="0" smtClean="0"/>
              <a:t> (both cases run)</a:t>
            </a:r>
          </a:p>
          <a:p>
            <a:pPr lvl="2"/>
            <a:r>
              <a:rPr lang="en-US" sz="2400" dirty="0" smtClean="0"/>
              <a:t>Not using synthetic salinity observations</a:t>
            </a:r>
          </a:p>
          <a:p>
            <a:pPr lvl="2"/>
            <a:r>
              <a:rPr lang="en-US" sz="2400" b="1" dirty="0" smtClean="0"/>
              <a:t>Relaxing surface to OI SST (as done by operational system and applied in nature run)</a:t>
            </a:r>
          </a:p>
          <a:p>
            <a:r>
              <a:rPr lang="en-US" sz="2800" b="1" dirty="0" smtClean="0"/>
              <a:t>Nature run uses 56-member mean surface forcing (R2) for slight model bias vs. 28-member ensemble subset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" y="-1"/>
            <a:ext cx="9168890" cy="968569"/>
          </a:xfrm>
        </p:spPr>
        <p:txBody>
          <a:bodyPr/>
          <a:lstStyle/>
          <a:p>
            <a:r>
              <a:rPr lang="en-US" dirty="0" err="1" smtClean="0"/>
              <a:t>EnKF</a:t>
            </a:r>
            <a:r>
              <a:rPr lang="en-US" dirty="0" smtClean="0"/>
              <a:t> and 3DVar for Hybrid: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9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b_1_tx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" y="21524"/>
            <a:ext cx="9144000" cy="6788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320" y="52094"/>
            <a:ext cx="210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(Carton et al. 2000)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6410" y="2173897"/>
            <a:ext cx="3681282" cy="12699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26411" y="3443796"/>
            <a:ext cx="4005904" cy="1058131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26410" y="1119234"/>
            <a:ext cx="3315305" cy="105639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1716" y="1097710"/>
            <a:ext cx="2884748" cy="105639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07692" y="2154107"/>
            <a:ext cx="2518772" cy="128969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32314" y="3443797"/>
            <a:ext cx="2194150" cy="105813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718" y="2175631"/>
            <a:ext cx="1998692" cy="232629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t_100m_0to0p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0936"/>
            <a:ext cx="9144000" cy="1496565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  <a:effectLst/>
              </a:rPr>
              <a:t>Temperature ens. spread, 100 m</a:t>
            </a:r>
            <a:br>
              <a:rPr lang="en-US" sz="4400" dirty="0" smtClean="0">
                <a:solidFill>
                  <a:schemeClr val="bg1"/>
                </a:solidFill>
                <a:effectLst/>
              </a:rPr>
            </a:br>
            <a:endParaRPr lang="en-US" sz="4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963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sst_0to0p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2522" y="26650"/>
            <a:ext cx="7543800" cy="914400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</a:rPr>
              <a:t>SST ens. spread</a:t>
            </a:r>
            <a:endParaRPr lang="en-US" sz="4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999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ssh_0to0p04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049" y="0"/>
            <a:ext cx="7543800" cy="914400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</a:rPr>
              <a:t>SSH ens. spread</a:t>
            </a:r>
            <a:endParaRPr lang="en-US" sz="4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262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npac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150429"/>
            <a:ext cx="3467489" cy="28346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North Pacific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4112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1551" y="299862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3DVar-GODAS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1550" y="2189678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Hybrid-GODAS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 descr="mnpac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150429"/>
            <a:ext cx="3520227" cy="2834640"/>
          </a:xfrm>
          <a:prstGeom prst="rect">
            <a:avLst/>
          </a:prstGeom>
        </p:spPr>
      </p:pic>
      <p:pic>
        <p:nvPicPr>
          <p:cNvPr id="8" name="Picture 7" descr="mn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0" y="3053127"/>
            <a:ext cx="3467490" cy="2834640"/>
          </a:xfrm>
          <a:prstGeom prst="rect">
            <a:avLst/>
          </a:prstGeom>
        </p:spPr>
      </p:pic>
      <p:pic>
        <p:nvPicPr>
          <p:cNvPr id="9" name="Picture 8" descr="ms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78" y="3053127"/>
            <a:ext cx="3520227" cy="2834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6306" y="2280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52" y="227012"/>
            <a:ext cx="302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5013" y="3095953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Helvetica"/>
                <a:cs typeface="Helvetica"/>
              </a:rPr>
              <a:t>ºC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9072" y="3072725"/>
            <a:ext cx="412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  <a:latin typeface="Helvetica"/>
                <a:cs typeface="Helvetica"/>
              </a:rPr>
              <a:t>psu</a:t>
            </a:r>
            <a:endParaRPr lang="en-US" sz="1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80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26920</TotalTime>
  <Words>1265</Words>
  <Application>Microsoft Macintosh PowerPoint</Application>
  <PresentationFormat>On-screen Show (4:3)</PresentationFormat>
  <Paragraphs>234</Paragraphs>
  <Slides>32</Slides>
  <Notes>7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Elemental</vt:lpstr>
      <vt:lpstr>Equation</vt:lpstr>
      <vt:lpstr>PowerPoint Presentation</vt:lpstr>
      <vt:lpstr>Results with NCEP’s Global Ocean Data Assimilation System (Hybrid-GODAS)</vt:lpstr>
      <vt:lpstr>Experiment 2: OSSE</vt:lpstr>
      <vt:lpstr>EnKF and 3DVar for Hybrid:</vt:lpstr>
      <vt:lpstr>PowerPoint Presentation</vt:lpstr>
      <vt:lpstr>Temperature ens. spread, 100 m </vt:lpstr>
      <vt:lpstr>SST ens. spread</vt:lpstr>
      <vt:lpstr>SSH ens. spread</vt:lpstr>
      <vt:lpstr>North Pacific RMSE</vt:lpstr>
      <vt:lpstr>North Pacific RMSE</vt:lpstr>
      <vt:lpstr>North Atlantic RMSE</vt:lpstr>
      <vt:lpstr>Tropical Pacific RMS Errors</vt:lpstr>
      <vt:lpstr>Tropical Atlantic RMS Errors</vt:lpstr>
      <vt:lpstr>Indian Ocean RMS Errors</vt:lpstr>
      <vt:lpstr>South Pacific RMSE</vt:lpstr>
      <vt:lpstr>South Atlantic RMSE</vt:lpstr>
      <vt:lpstr>Conclusions</vt:lpstr>
      <vt:lpstr>PowerPoint Presentation</vt:lpstr>
      <vt:lpstr>LETKF</vt:lpstr>
      <vt:lpstr>LETKF</vt:lpstr>
      <vt:lpstr>Combined Kalman Gain</vt:lpstr>
      <vt:lpstr>Hybrid-LETKF</vt:lpstr>
      <vt:lpstr>Hybrid/Mean-LETKF Algorithm</vt:lpstr>
      <vt:lpstr>Hybrid/Mean-LETKF Algorithm</vt:lpstr>
      <vt:lpstr>Experiment 1: Real Data</vt:lpstr>
      <vt:lpstr>EnKF and 3DVar for Hybrid:</vt:lpstr>
      <vt:lpstr>Before Implementing the Hybrid</vt:lpstr>
      <vt:lpstr>Global Temperature and Salinity Observed minus 5-dy Forecast (O-F) RMSD</vt:lpstr>
      <vt:lpstr>Pacific T &amp; S (O-F)</vt:lpstr>
      <vt:lpstr>Atlantic T &amp; S (O-F)</vt:lpstr>
      <vt:lpstr>T &amp; S (O-F)</vt:lpstr>
      <vt:lpstr>Possible Weaknesses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Penny</dc:creator>
  <cp:lastModifiedBy>Stephen Penny</cp:lastModifiedBy>
  <cp:revision>397</cp:revision>
  <dcterms:created xsi:type="dcterms:W3CDTF">2013-06-02T23:13:59Z</dcterms:created>
  <dcterms:modified xsi:type="dcterms:W3CDTF">2014-06-25T10:39:42Z</dcterms:modified>
</cp:coreProperties>
</file>