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17" r:id="rId2"/>
    <p:sldMasterId id="2147483729" r:id="rId3"/>
    <p:sldMasterId id="2147483741" r:id="rId4"/>
    <p:sldMasterId id="2147483753" r:id="rId5"/>
    <p:sldMasterId id="2147483769" r:id="rId6"/>
  </p:sldMasterIdLst>
  <p:notesMasterIdLst>
    <p:notesMasterId r:id="rId32"/>
  </p:notesMasterIdLst>
  <p:handoutMasterIdLst>
    <p:handoutMasterId r:id="rId33"/>
  </p:handoutMasterIdLst>
  <p:sldIdLst>
    <p:sldId id="554" r:id="rId7"/>
    <p:sldId id="664" r:id="rId8"/>
    <p:sldId id="679" r:id="rId9"/>
    <p:sldId id="680" r:id="rId10"/>
    <p:sldId id="677" r:id="rId11"/>
    <p:sldId id="665" r:id="rId12"/>
    <p:sldId id="666" r:id="rId13"/>
    <p:sldId id="681" r:id="rId14"/>
    <p:sldId id="682" r:id="rId15"/>
    <p:sldId id="668" r:id="rId16"/>
    <p:sldId id="683" r:id="rId17"/>
    <p:sldId id="684" r:id="rId18"/>
    <p:sldId id="686" r:id="rId19"/>
    <p:sldId id="693" r:id="rId20"/>
    <p:sldId id="687" r:id="rId21"/>
    <p:sldId id="689" r:id="rId22"/>
    <p:sldId id="696" r:id="rId23"/>
    <p:sldId id="697" r:id="rId24"/>
    <p:sldId id="690" r:id="rId25"/>
    <p:sldId id="694" r:id="rId26"/>
    <p:sldId id="699" r:id="rId27"/>
    <p:sldId id="695" r:id="rId28"/>
    <p:sldId id="691" r:id="rId29"/>
    <p:sldId id="692" r:id="rId30"/>
    <p:sldId id="676" r:id="rId31"/>
  </p:sldIdLst>
  <p:sldSz cx="9144000" cy="6858000" type="screen4x3"/>
  <p:notesSz cx="7023100" cy="9269413"/>
  <p:defaultTextStyle>
    <a:defPPr>
      <a:defRPr lang="en-US"/>
    </a:defPPr>
    <a:lvl1pPr algn="l" rtl="0" fontAlgn="base">
      <a:spcBef>
        <a:spcPct val="0"/>
      </a:spcBef>
      <a:spcAft>
        <a:spcPct val="0"/>
      </a:spcAft>
      <a:defRPr sz="3200" b="1" kern="1200">
        <a:solidFill>
          <a:schemeClr val="tx1"/>
        </a:solidFill>
        <a:latin typeface="Times New Roman" pitchFamily="18" charset="0"/>
        <a:ea typeface="+mn-ea"/>
        <a:cs typeface="+mn-cs"/>
      </a:defRPr>
    </a:lvl1pPr>
    <a:lvl2pPr marL="457200" algn="l" rtl="0" fontAlgn="base">
      <a:spcBef>
        <a:spcPct val="0"/>
      </a:spcBef>
      <a:spcAft>
        <a:spcPct val="0"/>
      </a:spcAft>
      <a:defRPr sz="3200" b="1" kern="1200">
        <a:solidFill>
          <a:schemeClr val="tx1"/>
        </a:solidFill>
        <a:latin typeface="Times New Roman" pitchFamily="18" charset="0"/>
        <a:ea typeface="+mn-ea"/>
        <a:cs typeface="+mn-cs"/>
      </a:defRPr>
    </a:lvl2pPr>
    <a:lvl3pPr marL="914400" algn="l" rtl="0" fontAlgn="base">
      <a:spcBef>
        <a:spcPct val="0"/>
      </a:spcBef>
      <a:spcAft>
        <a:spcPct val="0"/>
      </a:spcAft>
      <a:defRPr sz="3200" b="1" kern="1200">
        <a:solidFill>
          <a:schemeClr val="tx1"/>
        </a:solidFill>
        <a:latin typeface="Times New Roman" pitchFamily="18" charset="0"/>
        <a:ea typeface="+mn-ea"/>
        <a:cs typeface="+mn-cs"/>
      </a:defRPr>
    </a:lvl3pPr>
    <a:lvl4pPr marL="1371600" algn="l" rtl="0" fontAlgn="base">
      <a:spcBef>
        <a:spcPct val="0"/>
      </a:spcBef>
      <a:spcAft>
        <a:spcPct val="0"/>
      </a:spcAft>
      <a:defRPr sz="3200" b="1" kern="1200">
        <a:solidFill>
          <a:schemeClr val="tx1"/>
        </a:solidFill>
        <a:latin typeface="Times New Roman" pitchFamily="18" charset="0"/>
        <a:ea typeface="+mn-ea"/>
        <a:cs typeface="+mn-cs"/>
      </a:defRPr>
    </a:lvl4pPr>
    <a:lvl5pPr marL="1828800" algn="l" rtl="0" fontAlgn="base">
      <a:spcBef>
        <a:spcPct val="0"/>
      </a:spcBef>
      <a:spcAft>
        <a:spcPct val="0"/>
      </a:spcAft>
      <a:defRPr sz="3200" b="1" kern="1200">
        <a:solidFill>
          <a:schemeClr val="tx1"/>
        </a:solidFill>
        <a:latin typeface="Times New Roman" pitchFamily="18" charset="0"/>
        <a:ea typeface="+mn-ea"/>
        <a:cs typeface="+mn-cs"/>
      </a:defRPr>
    </a:lvl5pPr>
    <a:lvl6pPr marL="2286000" algn="l" defTabSz="914400" rtl="0" eaLnBrk="1" latinLnBrk="0" hangingPunct="1">
      <a:defRPr sz="3200" b="1" kern="1200">
        <a:solidFill>
          <a:schemeClr val="tx1"/>
        </a:solidFill>
        <a:latin typeface="Times New Roman" pitchFamily="18" charset="0"/>
        <a:ea typeface="+mn-ea"/>
        <a:cs typeface="+mn-cs"/>
      </a:defRPr>
    </a:lvl6pPr>
    <a:lvl7pPr marL="2743200" algn="l" defTabSz="914400" rtl="0" eaLnBrk="1" latinLnBrk="0" hangingPunct="1">
      <a:defRPr sz="3200" b="1" kern="1200">
        <a:solidFill>
          <a:schemeClr val="tx1"/>
        </a:solidFill>
        <a:latin typeface="Times New Roman" pitchFamily="18" charset="0"/>
        <a:ea typeface="+mn-ea"/>
        <a:cs typeface="+mn-cs"/>
      </a:defRPr>
    </a:lvl7pPr>
    <a:lvl8pPr marL="3200400" algn="l" defTabSz="914400" rtl="0" eaLnBrk="1" latinLnBrk="0" hangingPunct="1">
      <a:defRPr sz="3200" b="1" kern="1200">
        <a:solidFill>
          <a:schemeClr val="tx1"/>
        </a:solidFill>
        <a:latin typeface="Times New Roman" pitchFamily="18" charset="0"/>
        <a:ea typeface="+mn-ea"/>
        <a:cs typeface="+mn-cs"/>
      </a:defRPr>
    </a:lvl8pPr>
    <a:lvl9pPr marL="3657600" algn="l" defTabSz="914400" rtl="0" eaLnBrk="1" latinLnBrk="0" hangingPunct="1">
      <a:defRPr sz="32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0CF8"/>
    <a:srgbClr val="FFFF00"/>
    <a:srgbClr val="2C05BB"/>
    <a:srgbClr val="1E03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62" autoAdjust="0"/>
    <p:restoredTop sz="96335" autoAdjust="0"/>
  </p:normalViewPr>
  <p:slideViewPr>
    <p:cSldViewPr>
      <p:cViewPr>
        <p:scale>
          <a:sx n="80" d="100"/>
          <a:sy n="80" d="100"/>
        </p:scale>
        <p:origin x="-137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1662" y="-78"/>
      </p:cViewPr>
      <p:guideLst>
        <p:guide orient="horz" pos="2919"/>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43238"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95" tIns="46548" rIns="93095" bIns="46548" numCol="1" anchor="t" anchorCtr="0" compatLnSpc="1">
            <a:prstTxWarp prst="textNoShape">
              <a:avLst/>
            </a:prstTxWarp>
          </a:bodyPr>
          <a:lstStyle>
            <a:lvl1pPr defTabSz="930275">
              <a:defRPr sz="1200" b="0"/>
            </a:lvl1pPr>
          </a:lstStyle>
          <a:p>
            <a:pPr>
              <a:defRPr/>
            </a:pPr>
            <a:endParaRPr lang="en-US"/>
          </a:p>
        </p:txBody>
      </p:sp>
      <p:sp>
        <p:nvSpPr>
          <p:cNvPr id="23555" name="Rectangle 3"/>
          <p:cNvSpPr>
            <a:spLocks noGrp="1" noChangeArrowheads="1"/>
          </p:cNvSpPr>
          <p:nvPr>
            <p:ph type="dt" sz="quarter" idx="1"/>
          </p:nvPr>
        </p:nvSpPr>
        <p:spPr bwMode="auto">
          <a:xfrm>
            <a:off x="3979863" y="0"/>
            <a:ext cx="30432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95" tIns="46548" rIns="93095" bIns="46548" numCol="1" anchor="t" anchorCtr="0" compatLnSpc="1">
            <a:prstTxWarp prst="textNoShape">
              <a:avLst/>
            </a:prstTxWarp>
          </a:bodyPr>
          <a:lstStyle>
            <a:lvl1pPr algn="r" defTabSz="930275">
              <a:defRPr sz="1200" b="0"/>
            </a:lvl1pPr>
          </a:lstStyle>
          <a:p>
            <a:pPr>
              <a:defRPr/>
            </a:pPr>
            <a:endParaRPr lang="en-US"/>
          </a:p>
        </p:txBody>
      </p:sp>
      <p:sp>
        <p:nvSpPr>
          <p:cNvPr id="23556" name="Rectangle 4"/>
          <p:cNvSpPr>
            <a:spLocks noGrp="1" noChangeArrowheads="1"/>
          </p:cNvSpPr>
          <p:nvPr>
            <p:ph type="ftr" sz="quarter" idx="2"/>
          </p:nvPr>
        </p:nvSpPr>
        <p:spPr bwMode="auto">
          <a:xfrm>
            <a:off x="0" y="8805863"/>
            <a:ext cx="3043238"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95" tIns="46548" rIns="93095" bIns="46548" numCol="1" anchor="b" anchorCtr="0" compatLnSpc="1">
            <a:prstTxWarp prst="textNoShape">
              <a:avLst/>
            </a:prstTxWarp>
          </a:bodyPr>
          <a:lstStyle>
            <a:lvl1pPr defTabSz="930275">
              <a:defRPr sz="1200" b="0"/>
            </a:lvl1pPr>
          </a:lstStyle>
          <a:p>
            <a:pPr>
              <a:defRPr/>
            </a:pPr>
            <a:endParaRPr lang="en-US"/>
          </a:p>
        </p:txBody>
      </p:sp>
      <p:sp>
        <p:nvSpPr>
          <p:cNvPr id="23557" name="Rectangle 5"/>
          <p:cNvSpPr>
            <a:spLocks noGrp="1" noChangeArrowheads="1"/>
          </p:cNvSpPr>
          <p:nvPr>
            <p:ph type="sldNum" sz="quarter" idx="3"/>
          </p:nvPr>
        </p:nvSpPr>
        <p:spPr bwMode="auto">
          <a:xfrm>
            <a:off x="3979863" y="8805863"/>
            <a:ext cx="30432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95" tIns="46548" rIns="93095" bIns="46548" numCol="1" anchor="b" anchorCtr="0" compatLnSpc="1">
            <a:prstTxWarp prst="textNoShape">
              <a:avLst/>
            </a:prstTxWarp>
          </a:bodyPr>
          <a:lstStyle>
            <a:lvl1pPr algn="r" defTabSz="930275">
              <a:defRPr sz="1200" b="0"/>
            </a:lvl1pPr>
          </a:lstStyle>
          <a:p>
            <a:pPr>
              <a:defRPr/>
            </a:pPr>
            <a:fld id="{9ABFCB85-D837-49E1-9143-D8D79CC69702}" type="slidenum">
              <a:rPr lang="en-US"/>
              <a:pPr>
                <a:defRPr/>
              </a:pPr>
              <a:t>‹#›</a:t>
            </a:fld>
            <a:endParaRPr lang="en-US"/>
          </a:p>
        </p:txBody>
      </p:sp>
    </p:spTree>
    <p:extLst>
      <p:ext uri="{BB962C8B-B14F-4D97-AF65-F5344CB8AC3E}">
        <p14:creationId xmlns:p14="http://schemas.microsoft.com/office/powerpoint/2010/main" val="346431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bwMode="auto">
          <a:xfrm>
            <a:off x="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45411" name="Rectangle 3"/>
          <p:cNvSpPr>
            <a:spLocks noGrp="1" noChangeArrowheads="1"/>
          </p:cNvSpPr>
          <p:nvPr>
            <p:ph type="dt" idx="1"/>
          </p:nvPr>
        </p:nvSpPr>
        <p:spPr bwMode="auto">
          <a:xfrm>
            <a:off x="396240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4756" name="Rectangle 4"/>
          <p:cNvSpPr>
            <a:spLocks noGrp="1" noRot="1" noChangeAspect="1" noChangeArrowheads="1" noTextEdit="1"/>
          </p:cNvSpPr>
          <p:nvPr>
            <p:ph type="sldImg" idx="2"/>
          </p:nvPr>
        </p:nvSpPr>
        <p:spPr bwMode="auto">
          <a:xfrm>
            <a:off x="1168400" y="685800"/>
            <a:ext cx="4673600" cy="35052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5413" name="Rectangle 5"/>
          <p:cNvSpPr>
            <a:spLocks noGrp="1" noChangeArrowheads="1"/>
          </p:cNvSpPr>
          <p:nvPr>
            <p:ph type="body" sz="quarter" idx="3"/>
          </p:nvPr>
        </p:nvSpPr>
        <p:spPr bwMode="auto">
          <a:xfrm>
            <a:off x="914400" y="4419600"/>
            <a:ext cx="5181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5414" name="Rectangle 6"/>
          <p:cNvSpPr>
            <a:spLocks noGrp="1" noChangeArrowheads="1"/>
          </p:cNvSpPr>
          <p:nvPr>
            <p:ph type="ftr" sz="quarter" idx="4"/>
          </p:nvPr>
        </p:nvSpPr>
        <p:spPr bwMode="auto">
          <a:xfrm>
            <a:off x="0" y="8839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45415" name="Rectangle 7"/>
          <p:cNvSpPr>
            <a:spLocks noGrp="1" noChangeArrowheads="1"/>
          </p:cNvSpPr>
          <p:nvPr>
            <p:ph type="sldNum" sz="quarter" idx="5"/>
          </p:nvPr>
        </p:nvSpPr>
        <p:spPr bwMode="auto">
          <a:xfrm>
            <a:off x="3962400" y="8839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3D1850D-4CEF-4DA6-A11C-3AD08CD8D933}" type="slidenum">
              <a:rPr lang="en-US"/>
              <a:pPr>
                <a:defRPr/>
              </a:pPr>
              <a:t>‹#›</a:t>
            </a:fld>
            <a:endParaRPr lang="en-US"/>
          </a:p>
        </p:txBody>
      </p:sp>
    </p:spTree>
    <p:extLst>
      <p:ext uri="{BB962C8B-B14F-4D97-AF65-F5344CB8AC3E}">
        <p14:creationId xmlns:p14="http://schemas.microsoft.com/office/powerpoint/2010/main" val="41254615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pPr eaLnBrk="1" hangingPunct="1"/>
            <a:endParaRPr lang="en-US" smtClean="0"/>
          </a:p>
        </p:txBody>
      </p:sp>
      <p:sp>
        <p:nvSpPr>
          <p:cNvPr id="76804" name="Slide Number Placeholder 3"/>
          <p:cNvSpPr>
            <a:spLocks noGrp="1"/>
          </p:cNvSpPr>
          <p:nvPr>
            <p:ph type="sldNum" sz="quarter" idx="5"/>
          </p:nvPr>
        </p:nvSpPr>
        <p:spPr>
          <a:noFill/>
        </p:spPr>
        <p:txBody>
          <a:bodyPr/>
          <a:lstStyle>
            <a:lvl1pPr eaLnBrk="0" hangingPunct="0">
              <a:defRPr sz="3200" b="1">
                <a:solidFill>
                  <a:schemeClr val="tx1"/>
                </a:solidFill>
                <a:latin typeface="Times New Roman" pitchFamily="18" charset="0"/>
              </a:defRPr>
            </a:lvl1pPr>
            <a:lvl2pPr marL="742950" indent="-285750" eaLnBrk="0" hangingPunct="0">
              <a:defRPr sz="3200" b="1">
                <a:solidFill>
                  <a:schemeClr val="tx1"/>
                </a:solidFill>
                <a:latin typeface="Times New Roman" pitchFamily="18" charset="0"/>
              </a:defRPr>
            </a:lvl2pPr>
            <a:lvl3pPr marL="1143000" indent="-228600" eaLnBrk="0" hangingPunct="0">
              <a:defRPr sz="3200" b="1">
                <a:solidFill>
                  <a:schemeClr val="tx1"/>
                </a:solidFill>
                <a:latin typeface="Times New Roman" pitchFamily="18" charset="0"/>
              </a:defRPr>
            </a:lvl3pPr>
            <a:lvl4pPr marL="1600200" indent="-228600" eaLnBrk="0" hangingPunct="0">
              <a:defRPr sz="3200" b="1">
                <a:solidFill>
                  <a:schemeClr val="tx1"/>
                </a:solidFill>
                <a:latin typeface="Times New Roman" pitchFamily="18" charset="0"/>
              </a:defRPr>
            </a:lvl4pPr>
            <a:lvl5pPr marL="2057400" indent="-228600" eaLnBrk="0" hangingPunct="0">
              <a:defRPr sz="3200" b="1">
                <a:solidFill>
                  <a:schemeClr val="tx1"/>
                </a:solidFill>
                <a:latin typeface="Times New Roman" pitchFamily="18" charset="0"/>
              </a:defRPr>
            </a:lvl5pPr>
            <a:lvl6pPr marL="2514600" indent="-228600" eaLnBrk="0" fontAlgn="base" hangingPunct="0">
              <a:spcBef>
                <a:spcPct val="0"/>
              </a:spcBef>
              <a:spcAft>
                <a:spcPct val="0"/>
              </a:spcAft>
              <a:defRPr sz="3200" b="1">
                <a:solidFill>
                  <a:schemeClr val="tx1"/>
                </a:solidFill>
                <a:latin typeface="Times New Roman" pitchFamily="18" charset="0"/>
              </a:defRPr>
            </a:lvl6pPr>
            <a:lvl7pPr marL="2971800" indent="-228600" eaLnBrk="0" fontAlgn="base" hangingPunct="0">
              <a:spcBef>
                <a:spcPct val="0"/>
              </a:spcBef>
              <a:spcAft>
                <a:spcPct val="0"/>
              </a:spcAft>
              <a:defRPr sz="3200" b="1">
                <a:solidFill>
                  <a:schemeClr val="tx1"/>
                </a:solidFill>
                <a:latin typeface="Times New Roman" pitchFamily="18" charset="0"/>
              </a:defRPr>
            </a:lvl7pPr>
            <a:lvl8pPr marL="3429000" indent="-228600" eaLnBrk="0" fontAlgn="base" hangingPunct="0">
              <a:spcBef>
                <a:spcPct val="0"/>
              </a:spcBef>
              <a:spcAft>
                <a:spcPct val="0"/>
              </a:spcAft>
              <a:defRPr sz="3200" b="1">
                <a:solidFill>
                  <a:schemeClr val="tx1"/>
                </a:solidFill>
                <a:latin typeface="Times New Roman" pitchFamily="18" charset="0"/>
              </a:defRPr>
            </a:lvl8pPr>
            <a:lvl9pPr marL="3886200" indent="-228600" eaLnBrk="0" fontAlgn="base" hangingPunct="0">
              <a:spcBef>
                <a:spcPct val="0"/>
              </a:spcBef>
              <a:spcAft>
                <a:spcPct val="0"/>
              </a:spcAft>
              <a:defRPr sz="3200" b="1">
                <a:solidFill>
                  <a:schemeClr val="tx1"/>
                </a:solidFill>
                <a:latin typeface="Times New Roman" pitchFamily="18" charset="0"/>
              </a:defRPr>
            </a:lvl9pPr>
          </a:lstStyle>
          <a:p>
            <a:pPr eaLnBrk="1" hangingPunct="1"/>
            <a:fld id="{19140BD1-0041-4CE6-B381-A633231C5347}" type="slidenum">
              <a:rPr lang="en-US" sz="1200" smtClean="0"/>
              <a:pPr eaLnBrk="1" hangingPunct="1"/>
              <a:t>1</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noFill/>
        </p:spPr>
        <p:txBody>
          <a:bodyPr/>
          <a:lstStyle/>
          <a:p>
            <a:r>
              <a:rPr lang="en-US" altLang="en-US" smtClean="0"/>
              <a:t>Introduce each color, will be consistent for this section</a:t>
            </a:r>
          </a:p>
        </p:txBody>
      </p:sp>
      <p:sp>
        <p:nvSpPr>
          <p:cNvPr id="193540" name="Slide Number Placeholder 3"/>
          <p:cNvSpPr>
            <a:spLocks noGrp="1"/>
          </p:cNvSpPr>
          <p:nvPr>
            <p:ph type="sldNum" sz="quarter" idx="5"/>
          </p:nvPr>
        </p:nvSpPr>
        <p:spPr>
          <a:noFill/>
        </p:spPr>
        <p:txBody>
          <a:bodyPr/>
          <a:lstStyle>
            <a:lvl1pPr defTabSz="931119" eaLnBrk="0" hangingPunct="0">
              <a:spcBef>
                <a:spcPct val="30000"/>
              </a:spcBef>
              <a:defRPr sz="1200">
                <a:solidFill>
                  <a:schemeClr val="tx1"/>
                </a:solidFill>
                <a:latin typeface="Times New Roman" pitchFamily="18" charset="0"/>
              </a:defRPr>
            </a:lvl1pPr>
            <a:lvl2pPr marL="741960" indent="-285370" defTabSz="931119" eaLnBrk="0" hangingPunct="0">
              <a:spcBef>
                <a:spcPct val="30000"/>
              </a:spcBef>
              <a:defRPr sz="1200">
                <a:solidFill>
                  <a:schemeClr val="tx1"/>
                </a:solidFill>
                <a:latin typeface="Times New Roman" pitchFamily="18" charset="0"/>
              </a:defRPr>
            </a:lvl2pPr>
            <a:lvl3pPr marL="1141476" indent="-228295" defTabSz="931119" eaLnBrk="0" hangingPunct="0">
              <a:spcBef>
                <a:spcPct val="30000"/>
              </a:spcBef>
              <a:defRPr sz="1200">
                <a:solidFill>
                  <a:schemeClr val="tx1"/>
                </a:solidFill>
                <a:latin typeface="Times New Roman" pitchFamily="18" charset="0"/>
              </a:defRPr>
            </a:lvl3pPr>
            <a:lvl4pPr marL="1599698" indent="-228295" defTabSz="931119" eaLnBrk="0" hangingPunct="0">
              <a:spcBef>
                <a:spcPct val="30000"/>
              </a:spcBef>
              <a:defRPr sz="1200">
                <a:solidFill>
                  <a:schemeClr val="tx1"/>
                </a:solidFill>
                <a:latin typeface="Times New Roman" pitchFamily="18" charset="0"/>
              </a:defRPr>
            </a:lvl4pPr>
            <a:lvl5pPr marL="2056288" indent="-228295" defTabSz="931119" eaLnBrk="0" hangingPunct="0">
              <a:spcBef>
                <a:spcPct val="30000"/>
              </a:spcBef>
              <a:defRPr sz="1200">
                <a:solidFill>
                  <a:schemeClr val="tx1"/>
                </a:solidFill>
                <a:latin typeface="Times New Roman" pitchFamily="18" charset="0"/>
              </a:defRPr>
            </a:lvl5pPr>
            <a:lvl6pPr marL="2525924" indent="-228295" defTabSz="931119" eaLnBrk="0" fontAlgn="base" hangingPunct="0">
              <a:spcBef>
                <a:spcPct val="30000"/>
              </a:spcBef>
              <a:spcAft>
                <a:spcPct val="0"/>
              </a:spcAft>
              <a:defRPr sz="1200">
                <a:solidFill>
                  <a:schemeClr val="tx1"/>
                </a:solidFill>
                <a:latin typeface="Times New Roman" pitchFamily="18" charset="0"/>
              </a:defRPr>
            </a:lvl6pPr>
            <a:lvl7pPr marL="2995560" indent="-228295" defTabSz="931119" eaLnBrk="0" fontAlgn="base" hangingPunct="0">
              <a:spcBef>
                <a:spcPct val="30000"/>
              </a:spcBef>
              <a:spcAft>
                <a:spcPct val="0"/>
              </a:spcAft>
              <a:defRPr sz="1200">
                <a:solidFill>
                  <a:schemeClr val="tx1"/>
                </a:solidFill>
                <a:latin typeface="Times New Roman" pitchFamily="18" charset="0"/>
              </a:defRPr>
            </a:lvl7pPr>
            <a:lvl8pPr marL="3465196" indent="-228295" defTabSz="931119" eaLnBrk="0" fontAlgn="base" hangingPunct="0">
              <a:spcBef>
                <a:spcPct val="30000"/>
              </a:spcBef>
              <a:spcAft>
                <a:spcPct val="0"/>
              </a:spcAft>
              <a:defRPr sz="1200">
                <a:solidFill>
                  <a:schemeClr val="tx1"/>
                </a:solidFill>
                <a:latin typeface="Times New Roman" pitchFamily="18" charset="0"/>
              </a:defRPr>
            </a:lvl8pPr>
            <a:lvl9pPr marL="3934831" indent="-228295" defTabSz="931119"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5645A3A-483D-4226-9913-44A128D54258}" type="slidenum">
              <a:rPr lang="en-US" altLang="en-US" b="1">
                <a:solidFill>
                  <a:srgbClr val="000000"/>
                </a:solidFill>
              </a:rPr>
              <a:pPr eaLnBrk="1" hangingPunct="1">
                <a:spcBef>
                  <a:spcPct val="0"/>
                </a:spcBef>
              </a:pPr>
              <a:t>16</a:t>
            </a:fld>
            <a:endParaRPr lang="en-US" altLang="en-US" b="1">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349063" indent="-349063">
              <a:buFont typeface="Arial"/>
              <a:buChar char="•"/>
              <a:defRPr/>
            </a:pPr>
            <a:r>
              <a:rPr lang="en-US" b="1" dirty="0"/>
              <a:t>Two cold cores developed and split at 8-hr after detection</a:t>
            </a:r>
          </a:p>
          <a:p>
            <a:pPr marL="349063" indent="-349063">
              <a:buFont typeface="Arial"/>
              <a:buChar char="•"/>
              <a:defRPr/>
            </a:pPr>
            <a:r>
              <a:rPr lang="en-US" b="1" dirty="0"/>
              <a:t>Mature stage show large areas of depressed T</a:t>
            </a:r>
            <a:r>
              <a:rPr lang="en-US" b="1" baseline="-25000" dirty="0"/>
              <a:t>IR</a:t>
            </a:r>
            <a:r>
              <a:rPr lang="en-US" b="1" dirty="0"/>
              <a:t> and expanding cold cloud area</a:t>
            </a:r>
          </a:p>
          <a:p>
            <a:pPr>
              <a:defRPr/>
            </a:pPr>
            <a:endParaRPr lang="en-US" b="1" dirty="0"/>
          </a:p>
          <a:p>
            <a:pPr>
              <a:defRPr/>
            </a:pPr>
            <a:endParaRPr lang="en-US" dirty="0"/>
          </a:p>
        </p:txBody>
      </p:sp>
      <p:sp>
        <p:nvSpPr>
          <p:cNvPr id="195588" name="Slide Number Placeholder 3"/>
          <p:cNvSpPr>
            <a:spLocks noGrp="1"/>
          </p:cNvSpPr>
          <p:nvPr>
            <p:ph type="sldNum" sz="quarter" idx="5"/>
          </p:nvPr>
        </p:nvSpPr>
        <p:spPr>
          <a:noFill/>
        </p:spPr>
        <p:txBody>
          <a:bodyPr/>
          <a:lstStyle>
            <a:lvl1pPr defTabSz="931119" eaLnBrk="0" hangingPunct="0">
              <a:spcBef>
                <a:spcPct val="30000"/>
              </a:spcBef>
              <a:defRPr sz="1200">
                <a:solidFill>
                  <a:schemeClr val="tx1"/>
                </a:solidFill>
                <a:latin typeface="Times New Roman" pitchFamily="18" charset="0"/>
              </a:defRPr>
            </a:lvl1pPr>
            <a:lvl2pPr marL="741960" indent="-285370" defTabSz="931119" eaLnBrk="0" hangingPunct="0">
              <a:spcBef>
                <a:spcPct val="30000"/>
              </a:spcBef>
              <a:defRPr sz="1200">
                <a:solidFill>
                  <a:schemeClr val="tx1"/>
                </a:solidFill>
                <a:latin typeface="Times New Roman" pitchFamily="18" charset="0"/>
              </a:defRPr>
            </a:lvl2pPr>
            <a:lvl3pPr marL="1141476" indent="-228295" defTabSz="931119" eaLnBrk="0" hangingPunct="0">
              <a:spcBef>
                <a:spcPct val="30000"/>
              </a:spcBef>
              <a:defRPr sz="1200">
                <a:solidFill>
                  <a:schemeClr val="tx1"/>
                </a:solidFill>
                <a:latin typeface="Times New Roman" pitchFamily="18" charset="0"/>
              </a:defRPr>
            </a:lvl3pPr>
            <a:lvl4pPr marL="1599698" indent="-228295" defTabSz="931119" eaLnBrk="0" hangingPunct="0">
              <a:spcBef>
                <a:spcPct val="30000"/>
              </a:spcBef>
              <a:defRPr sz="1200">
                <a:solidFill>
                  <a:schemeClr val="tx1"/>
                </a:solidFill>
                <a:latin typeface="Times New Roman" pitchFamily="18" charset="0"/>
              </a:defRPr>
            </a:lvl4pPr>
            <a:lvl5pPr marL="2056288" indent="-228295" defTabSz="931119" eaLnBrk="0" hangingPunct="0">
              <a:spcBef>
                <a:spcPct val="30000"/>
              </a:spcBef>
              <a:defRPr sz="1200">
                <a:solidFill>
                  <a:schemeClr val="tx1"/>
                </a:solidFill>
                <a:latin typeface="Times New Roman" pitchFamily="18" charset="0"/>
              </a:defRPr>
            </a:lvl5pPr>
            <a:lvl6pPr marL="2525924" indent="-228295" defTabSz="931119" eaLnBrk="0" fontAlgn="base" hangingPunct="0">
              <a:spcBef>
                <a:spcPct val="30000"/>
              </a:spcBef>
              <a:spcAft>
                <a:spcPct val="0"/>
              </a:spcAft>
              <a:defRPr sz="1200">
                <a:solidFill>
                  <a:schemeClr val="tx1"/>
                </a:solidFill>
                <a:latin typeface="Times New Roman" pitchFamily="18" charset="0"/>
              </a:defRPr>
            </a:lvl6pPr>
            <a:lvl7pPr marL="2995560" indent="-228295" defTabSz="931119" eaLnBrk="0" fontAlgn="base" hangingPunct="0">
              <a:spcBef>
                <a:spcPct val="30000"/>
              </a:spcBef>
              <a:spcAft>
                <a:spcPct val="0"/>
              </a:spcAft>
              <a:defRPr sz="1200">
                <a:solidFill>
                  <a:schemeClr val="tx1"/>
                </a:solidFill>
                <a:latin typeface="Times New Roman" pitchFamily="18" charset="0"/>
              </a:defRPr>
            </a:lvl7pPr>
            <a:lvl8pPr marL="3465196" indent="-228295" defTabSz="931119" eaLnBrk="0" fontAlgn="base" hangingPunct="0">
              <a:spcBef>
                <a:spcPct val="30000"/>
              </a:spcBef>
              <a:spcAft>
                <a:spcPct val="0"/>
              </a:spcAft>
              <a:defRPr sz="1200">
                <a:solidFill>
                  <a:schemeClr val="tx1"/>
                </a:solidFill>
                <a:latin typeface="Times New Roman" pitchFamily="18" charset="0"/>
              </a:defRPr>
            </a:lvl8pPr>
            <a:lvl9pPr marL="3934831" indent="-228295" defTabSz="931119"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3189FA0-12DA-4302-A3FB-9E94EAABEF83}" type="slidenum">
              <a:rPr lang="en-US" altLang="en-US" b="1">
                <a:solidFill>
                  <a:srgbClr val="000000"/>
                </a:solidFill>
              </a:rPr>
              <a:pPr eaLnBrk="1" hangingPunct="1">
                <a:spcBef>
                  <a:spcPct val="0"/>
                </a:spcBef>
              </a:pPr>
              <a:t>17</a:t>
            </a:fld>
            <a:endParaRPr lang="en-US" altLang="en-US" b="1">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p:spPr>
        <p:txBody>
          <a:bodyPr/>
          <a:lstStyle/>
          <a:p>
            <a:pPr defTabSz="464744" eaLnBrk="1" hangingPunct="1">
              <a:spcBef>
                <a:spcPct val="0"/>
              </a:spcBef>
            </a:pPr>
            <a:r>
              <a:rPr lang="en-US" altLang="en-US" b="1" smtClean="0"/>
              <a:t>Matching/Expanding process only change system size, number of systems and life cycles remain intact</a:t>
            </a:r>
          </a:p>
          <a:p>
            <a:pPr defTabSz="464744"/>
            <a:endParaRPr lang="en-US" altLang="en-US" b="1" smtClean="0"/>
          </a:p>
        </p:txBody>
      </p:sp>
      <p:sp>
        <p:nvSpPr>
          <p:cNvPr id="196612" name="Slide Number Placeholder 3"/>
          <p:cNvSpPr>
            <a:spLocks noGrp="1"/>
          </p:cNvSpPr>
          <p:nvPr>
            <p:ph type="sldNum" sz="quarter" idx="5"/>
          </p:nvPr>
        </p:nvSpPr>
        <p:spPr>
          <a:noFill/>
        </p:spPr>
        <p:txBody>
          <a:bodyPr/>
          <a:lstStyle>
            <a:lvl1pPr defTabSz="931119" eaLnBrk="0" hangingPunct="0">
              <a:spcBef>
                <a:spcPct val="30000"/>
              </a:spcBef>
              <a:defRPr sz="1200">
                <a:solidFill>
                  <a:schemeClr val="tx1"/>
                </a:solidFill>
                <a:latin typeface="Times New Roman" pitchFamily="18" charset="0"/>
              </a:defRPr>
            </a:lvl1pPr>
            <a:lvl2pPr marL="741960" indent="-285370" defTabSz="931119" eaLnBrk="0" hangingPunct="0">
              <a:spcBef>
                <a:spcPct val="30000"/>
              </a:spcBef>
              <a:defRPr sz="1200">
                <a:solidFill>
                  <a:schemeClr val="tx1"/>
                </a:solidFill>
                <a:latin typeface="Times New Roman" pitchFamily="18" charset="0"/>
              </a:defRPr>
            </a:lvl2pPr>
            <a:lvl3pPr marL="1141476" indent="-228295" defTabSz="931119" eaLnBrk="0" hangingPunct="0">
              <a:spcBef>
                <a:spcPct val="30000"/>
              </a:spcBef>
              <a:defRPr sz="1200">
                <a:solidFill>
                  <a:schemeClr val="tx1"/>
                </a:solidFill>
                <a:latin typeface="Times New Roman" pitchFamily="18" charset="0"/>
              </a:defRPr>
            </a:lvl3pPr>
            <a:lvl4pPr marL="1599698" indent="-228295" defTabSz="931119" eaLnBrk="0" hangingPunct="0">
              <a:spcBef>
                <a:spcPct val="30000"/>
              </a:spcBef>
              <a:defRPr sz="1200">
                <a:solidFill>
                  <a:schemeClr val="tx1"/>
                </a:solidFill>
                <a:latin typeface="Times New Roman" pitchFamily="18" charset="0"/>
              </a:defRPr>
            </a:lvl4pPr>
            <a:lvl5pPr marL="2056288" indent="-228295" defTabSz="931119" eaLnBrk="0" hangingPunct="0">
              <a:spcBef>
                <a:spcPct val="30000"/>
              </a:spcBef>
              <a:defRPr sz="1200">
                <a:solidFill>
                  <a:schemeClr val="tx1"/>
                </a:solidFill>
                <a:latin typeface="Times New Roman" pitchFamily="18" charset="0"/>
              </a:defRPr>
            </a:lvl5pPr>
            <a:lvl6pPr marL="2525924" indent="-228295" defTabSz="931119" eaLnBrk="0" fontAlgn="base" hangingPunct="0">
              <a:spcBef>
                <a:spcPct val="30000"/>
              </a:spcBef>
              <a:spcAft>
                <a:spcPct val="0"/>
              </a:spcAft>
              <a:defRPr sz="1200">
                <a:solidFill>
                  <a:schemeClr val="tx1"/>
                </a:solidFill>
                <a:latin typeface="Times New Roman" pitchFamily="18" charset="0"/>
              </a:defRPr>
            </a:lvl6pPr>
            <a:lvl7pPr marL="2995560" indent="-228295" defTabSz="931119" eaLnBrk="0" fontAlgn="base" hangingPunct="0">
              <a:spcBef>
                <a:spcPct val="30000"/>
              </a:spcBef>
              <a:spcAft>
                <a:spcPct val="0"/>
              </a:spcAft>
              <a:defRPr sz="1200">
                <a:solidFill>
                  <a:schemeClr val="tx1"/>
                </a:solidFill>
                <a:latin typeface="Times New Roman" pitchFamily="18" charset="0"/>
              </a:defRPr>
            </a:lvl7pPr>
            <a:lvl8pPr marL="3465196" indent="-228295" defTabSz="931119" eaLnBrk="0" fontAlgn="base" hangingPunct="0">
              <a:spcBef>
                <a:spcPct val="30000"/>
              </a:spcBef>
              <a:spcAft>
                <a:spcPct val="0"/>
              </a:spcAft>
              <a:defRPr sz="1200">
                <a:solidFill>
                  <a:schemeClr val="tx1"/>
                </a:solidFill>
                <a:latin typeface="Times New Roman" pitchFamily="18" charset="0"/>
              </a:defRPr>
            </a:lvl8pPr>
            <a:lvl9pPr marL="3934831" indent="-228295" defTabSz="931119"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2DF93C0-7BE4-4548-A32A-3756CB4C4499}" type="slidenum">
              <a:rPr lang="en-US" altLang="en-US" b="1">
                <a:solidFill>
                  <a:srgbClr val="000000"/>
                </a:solidFill>
              </a:rPr>
              <a:pPr eaLnBrk="1" hangingPunct="1">
                <a:spcBef>
                  <a:spcPct val="0"/>
                </a:spcBef>
              </a:pPr>
              <a:t>18</a:t>
            </a:fld>
            <a:endParaRPr lang="en-US" altLang="en-US" b="1">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pPr eaLnBrk="1" hangingPunct="1"/>
            <a:endParaRPr lang="en-US" smtClean="0"/>
          </a:p>
        </p:txBody>
      </p:sp>
      <p:sp>
        <p:nvSpPr>
          <p:cNvPr id="76804" name="Slide Number Placeholder 3"/>
          <p:cNvSpPr>
            <a:spLocks noGrp="1"/>
          </p:cNvSpPr>
          <p:nvPr>
            <p:ph type="sldNum" sz="quarter" idx="5"/>
          </p:nvPr>
        </p:nvSpPr>
        <p:spPr>
          <a:noFill/>
        </p:spPr>
        <p:txBody>
          <a:bodyPr/>
          <a:lstStyle>
            <a:lvl1pPr eaLnBrk="0" hangingPunct="0">
              <a:defRPr sz="3200" b="1">
                <a:solidFill>
                  <a:schemeClr val="tx1"/>
                </a:solidFill>
                <a:latin typeface="Times New Roman" pitchFamily="18" charset="0"/>
              </a:defRPr>
            </a:lvl1pPr>
            <a:lvl2pPr marL="742950" indent="-285750" eaLnBrk="0" hangingPunct="0">
              <a:defRPr sz="3200" b="1">
                <a:solidFill>
                  <a:schemeClr val="tx1"/>
                </a:solidFill>
                <a:latin typeface="Times New Roman" pitchFamily="18" charset="0"/>
              </a:defRPr>
            </a:lvl2pPr>
            <a:lvl3pPr marL="1143000" indent="-228600" eaLnBrk="0" hangingPunct="0">
              <a:defRPr sz="3200" b="1">
                <a:solidFill>
                  <a:schemeClr val="tx1"/>
                </a:solidFill>
                <a:latin typeface="Times New Roman" pitchFamily="18" charset="0"/>
              </a:defRPr>
            </a:lvl3pPr>
            <a:lvl4pPr marL="1600200" indent="-228600" eaLnBrk="0" hangingPunct="0">
              <a:defRPr sz="3200" b="1">
                <a:solidFill>
                  <a:schemeClr val="tx1"/>
                </a:solidFill>
                <a:latin typeface="Times New Roman" pitchFamily="18" charset="0"/>
              </a:defRPr>
            </a:lvl4pPr>
            <a:lvl5pPr marL="2057400" indent="-228600" eaLnBrk="0" hangingPunct="0">
              <a:defRPr sz="3200" b="1">
                <a:solidFill>
                  <a:schemeClr val="tx1"/>
                </a:solidFill>
                <a:latin typeface="Times New Roman" pitchFamily="18" charset="0"/>
              </a:defRPr>
            </a:lvl5pPr>
            <a:lvl6pPr marL="2514600" indent="-228600" eaLnBrk="0" fontAlgn="base" hangingPunct="0">
              <a:spcBef>
                <a:spcPct val="0"/>
              </a:spcBef>
              <a:spcAft>
                <a:spcPct val="0"/>
              </a:spcAft>
              <a:defRPr sz="3200" b="1">
                <a:solidFill>
                  <a:schemeClr val="tx1"/>
                </a:solidFill>
                <a:latin typeface="Times New Roman" pitchFamily="18" charset="0"/>
              </a:defRPr>
            </a:lvl6pPr>
            <a:lvl7pPr marL="2971800" indent="-228600" eaLnBrk="0" fontAlgn="base" hangingPunct="0">
              <a:spcBef>
                <a:spcPct val="0"/>
              </a:spcBef>
              <a:spcAft>
                <a:spcPct val="0"/>
              </a:spcAft>
              <a:defRPr sz="3200" b="1">
                <a:solidFill>
                  <a:schemeClr val="tx1"/>
                </a:solidFill>
                <a:latin typeface="Times New Roman" pitchFamily="18" charset="0"/>
              </a:defRPr>
            </a:lvl7pPr>
            <a:lvl8pPr marL="3429000" indent="-228600" eaLnBrk="0" fontAlgn="base" hangingPunct="0">
              <a:spcBef>
                <a:spcPct val="0"/>
              </a:spcBef>
              <a:spcAft>
                <a:spcPct val="0"/>
              </a:spcAft>
              <a:defRPr sz="3200" b="1">
                <a:solidFill>
                  <a:schemeClr val="tx1"/>
                </a:solidFill>
                <a:latin typeface="Times New Roman" pitchFamily="18" charset="0"/>
              </a:defRPr>
            </a:lvl8pPr>
            <a:lvl9pPr marL="3886200" indent="-228600" eaLnBrk="0" fontAlgn="base" hangingPunct="0">
              <a:spcBef>
                <a:spcPct val="0"/>
              </a:spcBef>
              <a:spcAft>
                <a:spcPct val="0"/>
              </a:spcAft>
              <a:defRPr sz="3200" b="1">
                <a:solidFill>
                  <a:schemeClr val="tx1"/>
                </a:solidFill>
                <a:latin typeface="Times New Roman" pitchFamily="18" charset="0"/>
              </a:defRPr>
            </a:lvl9pPr>
          </a:lstStyle>
          <a:p>
            <a:pPr eaLnBrk="1" hangingPunct="1"/>
            <a:fld id="{19140BD1-0041-4CE6-B381-A633231C5347}" type="slidenum">
              <a:rPr lang="en-US" sz="1200" smtClean="0"/>
              <a:pPr eaLnBrk="1" hangingPunct="1"/>
              <a:t>21</a:t>
            </a:fld>
            <a:endParaRPr lang="en-US" sz="12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p:spPr>
        <p:txBody>
          <a:bodyPr/>
          <a:lstStyle/>
          <a:p>
            <a:pPr marL="172852" indent="-172852">
              <a:buFontTx/>
              <a:buChar char="•"/>
            </a:pPr>
            <a:r>
              <a:rPr lang="en-US" altLang="en-US" b="1" smtClean="0"/>
              <a:t>Explains box whisker plot, box: 25/75 percentile, whisker: 90%, square: mean, cross: median</a:t>
            </a:r>
          </a:p>
        </p:txBody>
      </p:sp>
      <p:sp>
        <p:nvSpPr>
          <p:cNvPr id="197636" name="Slide Number Placeholder 3"/>
          <p:cNvSpPr>
            <a:spLocks noGrp="1"/>
          </p:cNvSpPr>
          <p:nvPr>
            <p:ph type="sldNum" sz="quarter" idx="5"/>
          </p:nvPr>
        </p:nvSpPr>
        <p:spPr>
          <a:noFill/>
        </p:spPr>
        <p:txBody>
          <a:bodyPr/>
          <a:lstStyle>
            <a:lvl1pPr defTabSz="931119" eaLnBrk="0" hangingPunct="0">
              <a:spcBef>
                <a:spcPct val="30000"/>
              </a:spcBef>
              <a:defRPr sz="1200">
                <a:solidFill>
                  <a:schemeClr val="tx1"/>
                </a:solidFill>
                <a:latin typeface="Times New Roman" pitchFamily="18" charset="0"/>
              </a:defRPr>
            </a:lvl1pPr>
            <a:lvl2pPr marL="741960" indent="-285370" defTabSz="931119" eaLnBrk="0" hangingPunct="0">
              <a:spcBef>
                <a:spcPct val="30000"/>
              </a:spcBef>
              <a:defRPr sz="1200">
                <a:solidFill>
                  <a:schemeClr val="tx1"/>
                </a:solidFill>
                <a:latin typeface="Times New Roman" pitchFamily="18" charset="0"/>
              </a:defRPr>
            </a:lvl2pPr>
            <a:lvl3pPr marL="1141476" indent="-228295" defTabSz="931119" eaLnBrk="0" hangingPunct="0">
              <a:spcBef>
                <a:spcPct val="30000"/>
              </a:spcBef>
              <a:defRPr sz="1200">
                <a:solidFill>
                  <a:schemeClr val="tx1"/>
                </a:solidFill>
                <a:latin typeface="Times New Roman" pitchFamily="18" charset="0"/>
              </a:defRPr>
            </a:lvl3pPr>
            <a:lvl4pPr marL="1599698" indent="-228295" defTabSz="931119" eaLnBrk="0" hangingPunct="0">
              <a:spcBef>
                <a:spcPct val="30000"/>
              </a:spcBef>
              <a:defRPr sz="1200">
                <a:solidFill>
                  <a:schemeClr val="tx1"/>
                </a:solidFill>
                <a:latin typeface="Times New Roman" pitchFamily="18" charset="0"/>
              </a:defRPr>
            </a:lvl4pPr>
            <a:lvl5pPr marL="2056288" indent="-228295" defTabSz="931119" eaLnBrk="0" hangingPunct="0">
              <a:spcBef>
                <a:spcPct val="30000"/>
              </a:spcBef>
              <a:defRPr sz="1200">
                <a:solidFill>
                  <a:schemeClr val="tx1"/>
                </a:solidFill>
                <a:latin typeface="Times New Roman" pitchFamily="18" charset="0"/>
              </a:defRPr>
            </a:lvl5pPr>
            <a:lvl6pPr marL="2525924" indent="-228295" defTabSz="931119" eaLnBrk="0" fontAlgn="base" hangingPunct="0">
              <a:spcBef>
                <a:spcPct val="30000"/>
              </a:spcBef>
              <a:spcAft>
                <a:spcPct val="0"/>
              </a:spcAft>
              <a:defRPr sz="1200">
                <a:solidFill>
                  <a:schemeClr val="tx1"/>
                </a:solidFill>
                <a:latin typeface="Times New Roman" pitchFamily="18" charset="0"/>
              </a:defRPr>
            </a:lvl6pPr>
            <a:lvl7pPr marL="2995560" indent="-228295" defTabSz="931119" eaLnBrk="0" fontAlgn="base" hangingPunct="0">
              <a:spcBef>
                <a:spcPct val="30000"/>
              </a:spcBef>
              <a:spcAft>
                <a:spcPct val="0"/>
              </a:spcAft>
              <a:defRPr sz="1200">
                <a:solidFill>
                  <a:schemeClr val="tx1"/>
                </a:solidFill>
                <a:latin typeface="Times New Roman" pitchFamily="18" charset="0"/>
              </a:defRPr>
            </a:lvl7pPr>
            <a:lvl8pPr marL="3465196" indent="-228295" defTabSz="931119" eaLnBrk="0" fontAlgn="base" hangingPunct="0">
              <a:spcBef>
                <a:spcPct val="30000"/>
              </a:spcBef>
              <a:spcAft>
                <a:spcPct val="0"/>
              </a:spcAft>
              <a:defRPr sz="1200">
                <a:solidFill>
                  <a:schemeClr val="tx1"/>
                </a:solidFill>
                <a:latin typeface="Times New Roman" pitchFamily="18" charset="0"/>
              </a:defRPr>
            </a:lvl8pPr>
            <a:lvl9pPr marL="3934831" indent="-228295" defTabSz="931119"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9D39D48-3954-4F7C-B518-14DBEFEB3FAC}" type="slidenum">
              <a:rPr lang="en-US" altLang="en-US" b="1">
                <a:solidFill>
                  <a:srgbClr val="000000"/>
                </a:solidFill>
              </a:rPr>
              <a:pPr eaLnBrk="1" hangingPunct="1">
                <a:spcBef>
                  <a:spcPct val="0"/>
                </a:spcBef>
              </a:pPr>
              <a:t>23</a:t>
            </a:fld>
            <a:endParaRPr lang="en-US" altLang="en-US" b="1">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 name="Arc 4"/>
            <p:cNvSpPr>
              <a:spLocks/>
            </p:cNvSpPr>
            <p:nvPr/>
          </p:nvSpPr>
          <p:spPr bwMode="auto">
            <a:xfrm>
              <a:off x="-652" y="978"/>
              <a:ext cx="4237" cy="3342"/>
            </a:xfrm>
            <a:custGeom>
              <a:avLst/>
              <a:gdLst>
                <a:gd name="T0" fmla="*/ 30 w 21600"/>
                <a:gd name="T1" fmla="*/ 0 h 21231"/>
                <a:gd name="T2" fmla="*/ 163 w 21600"/>
                <a:gd name="T3" fmla="*/ 83 h 21231"/>
                <a:gd name="T4" fmla="*/ 0 w 21600"/>
                <a:gd name="T5" fmla="*/ 83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9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n-US" noProof="0" smtClean="0"/>
              <a:t>Click to edit Master title style</a:t>
            </a:r>
          </a:p>
        </p:txBody>
      </p:sp>
      <p:sp>
        <p:nvSpPr>
          <p:cNvPr id="8198"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pPr lvl="0"/>
            <a:r>
              <a:rPr lang="en-US" noProof="0" smtClean="0"/>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p>
        </p:txBody>
      </p:sp>
      <p:sp>
        <p:nvSpPr>
          <p:cNvPr id="8" name="Rectangle 8"/>
          <p:cNvSpPr>
            <a:spLocks noGrp="1" noChangeArrowheads="1"/>
          </p:cNvSpPr>
          <p:nvPr>
            <p:ph type="ftr" sz="quarter" idx="11"/>
          </p:nvPr>
        </p:nvSpPr>
        <p:spPr/>
        <p:txBody>
          <a:bodyPr/>
          <a:lstStyle>
            <a:lvl1pPr>
              <a:defRPr/>
            </a:lvl1pPr>
          </a:lstStyle>
          <a:p>
            <a:pPr>
              <a:defRPr/>
            </a:pPr>
            <a:endParaRPr lang="en-US"/>
          </a:p>
        </p:txBody>
      </p:sp>
      <p:sp>
        <p:nvSpPr>
          <p:cNvPr id="9" name="Rectangle 9"/>
          <p:cNvSpPr>
            <a:spLocks noGrp="1" noChangeArrowheads="1"/>
          </p:cNvSpPr>
          <p:nvPr>
            <p:ph type="sldNum" sz="quarter" idx="12"/>
          </p:nvPr>
        </p:nvSpPr>
        <p:spPr/>
        <p:txBody>
          <a:bodyPr/>
          <a:lstStyle>
            <a:lvl1pPr>
              <a:defRPr/>
            </a:lvl1pPr>
          </a:lstStyle>
          <a:p>
            <a:pPr>
              <a:defRPr/>
            </a:pPr>
            <a:fld id="{2AD6BE85-D4AA-4AF6-B951-A1A78002C3FC}" type="slidenum">
              <a:rPr lang="en-US"/>
              <a:pPr>
                <a:defRPr/>
              </a:pPr>
              <a:t>‹#›</a:t>
            </a:fld>
            <a:endParaRPr lang="en-US"/>
          </a:p>
        </p:txBody>
      </p:sp>
    </p:spTree>
    <p:extLst>
      <p:ext uri="{BB962C8B-B14F-4D97-AF65-F5344CB8AC3E}">
        <p14:creationId xmlns:p14="http://schemas.microsoft.com/office/powerpoint/2010/main" val="1937603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FD1BA23D-B2D2-42B0-9297-4D09D35FD211}" type="slidenum">
              <a:rPr lang="en-US"/>
              <a:pPr>
                <a:defRPr/>
              </a:pPr>
              <a:t>‹#›</a:t>
            </a:fld>
            <a:endParaRPr lang="en-US"/>
          </a:p>
        </p:txBody>
      </p:sp>
    </p:spTree>
    <p:extLst>
      <p:ext uri="{BB962C8B-B14F-4D97-AF65-F5344CB8AC3E}">
        <p14:creationId xmlns:p14="http://schemas.microsoft.com/office/powerpoint/2010/main" val="3974991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D2DF4B58-A627-48C8-B083-AF0180BB06E0}" type="slidenum">
              <a:rPr lang="en-US"/>
              <a:pPr>
                <a:defRPr/>
              </a:pPr>
              <a:t>‹#›</a:t>
            </a:fld>
            <a:endParaRPr lang="en-US"/>
          </a:p>
        </p:txBody>
      </p:sp>
    </p:spTree>
    <p:extLst>
      <p:ext uri="{BB962C8B-B14F-4D97-AF65-F5344CB8AC3E}">
        <p14:creationId xmlns:p14="http://schemas.microsoft.com/office/powerpoint/2010/main" val="4154450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0C29F74-F691-4438-BA3C-594AABBFE3AF}" type="slidenum">
              <a:rPr lang="en-US"/>
              <a:pPr>
                <a:defRPr/>
              </a:pPr>
              <a:t>‹#›</a:t>
            </a:fld>
            <a:endParaRPr lang="en-US"/>
          </a:p>
        </p:txBody>
      </p:sp>
    </p:spTree>
    <p:extLst>
      <p:ext uri="{BB962C8B-B14F-4D97-AF65-F5344CB8AC3E}">
        <p14:creationId xmlns:p14="http://schemas.microsoft.com/office/powerpoint/2010/main" val="3689744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D310FE68-5DA9-4C2E-8F93-44E60ECE0C4F}" type="slidenum">
              <a:rPr lang="en-US"/>
              <a:pPr>
                <a:defRPr/>
              </a:pPr>
              <a:t>‹#›</a:t>
            </a:fld>
            <a:endParaRPr lang="en-US"/>
          </a:p>
        </p:txBody>
      </p:sp>
    </p:spTree>
    <p:extLst>
      <p:ext uri="{BB962C8B-B14F-4D97-AF65-F5344CB8AC3E}">
        <p14:creationId xmlns:p14="http://schemas.microsoft.com/office/powerpoint/2010/main" val="1320952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42706DD1-3534-491A-9E7A-6236DAED4E78}" type="slidenum">
              <a:rPr lang="en-US"/>
              <a:pPr>
                <a:defRPr/>
              </a:pPr>
              <a:t>‹#›</a:t>
            </a:fld>
            <a:endParaRPr lang="en-US"/>
          </a:p>
        </p:txBody>
      </p:sp>
    </p:spTree>
    <p:extLst>
      <p:ext uri="{BB962C8B-B14F-4D97-AF65-F5344CB8AC3E}">
        <p14:creationId xmlns:p14="http://schemas.microsoft.com/office/powerpoint/2010/main" val="88374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E56CE826-04D6-41D6-A07D-B4635BCD2AFD}" type="slidenum">
              <a:rPr lang="en-US"/>
              <a:pPr>
                <a:defRPr/>
              </a:pPr>
              <a:t>‹#›</a:t>
            </a:fld>
            <a:endParaRPr lang="en-US"/>
          </a:p>
        </p:txBody>
      </p:sp>
    </p:spTree>
    <p:extLst>
      <p:ext uri="{BB962C8B-B14F-4D97-AF65-F5344CB8AC3E}">
        <p14:creationId xmlns:p14="http://schemas.microsoft.com/office/powerpoint/2010/main" val="2314966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3A918974-746E-485A-A7C3-12AD79846A98}" type="slidenum">
              <a:rPr lang="en-US"/>
              <a:pPr>
                <a:defRPr/>
              </a:pPr>
              <a:t>‹#›</a:t>
            </a:fld>
            <a:endParaRPr lang="en-US"/>
          </a:p>
        </p:txBody>
      </p:sp>
    </p:spTree>
    <p:extLst>
      <p:ext uri="{BB962C8B-B14F-4D97-AF65-F5344CB8AC3E}">
        <p14:creationId xmlns:p14="http://schemas.microsoft.com/office/powerpoint/2010/main" val="1339211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1035050" y="1552575"/>
            <a:ext cx="10179050" cy="5305425"/>
            <a:chOff x="-652" y="978"/>
            <a:chExt cx="6412" cy="3342"/>
          </a:xfrm>
        </p:grpSpPr>
        <p:sp>
          <p:nvSpPr>
            <p:cNvPr id="5" name="Freeform 1027"/>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sz="2400">
                <a:solidFill>
                  <a:srgbClr val="FFFFFF"/>
                </a:solidFill>
              </a:endParaRPr>
            </a:p>
          </p:txBody>
        </p:sp>
        <p:sp>
          <p:nvSpPr>
            <p:cNvPr id="6" name="Arc 1028"/>
            <p:cNvSpPr>
              <a:spLocks/>
            </p:cNvSpPr>
            <p:nvPr/>
          </p:nvSpPr>
          <p:spPr bwMode="auto">
            <a:xfrm>
              <a:off x="-652" y="978"/>
              <a:ext cx="4237" cy="3342"/>
            </a:xfrm>
            <a:custGeom>
              <a:avLst/>
              <a:gdLst>
                <a:gd name="T0" fmla="*/ 30 w 21600"/>
                <a:gd name="T1" fmla="*/ 0 h 21231"/>
                <a:gd name="T2" fmla="*/ 163 w 21600"/>
                <a:gd name="T3" fmla="*/ 83 h 21231"/>
                <a:gd name="T4" fmla="*/ 0 w 21600"/>
                <a:gd name="T5" fmla="*/ 83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sz="2400">
                <a:solidFill>
                  <a:srgbClr val="FFFFFF"/>
                </a:solidFill>
              </a:endParaRPr>
            </a:p>
          </p:txBody>
        </p:sp>
      </p:grpSp>
      <p:sp>
        <p:nvSpPr>
          <p:cNvPr id="8197" name="Rectangle 1029"/>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8198" name="Rectangle 1030"/>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en-US"/>
              <a:t>Click to edit Master subtitle style</a:t>
            </a:r>
          </a:p>
        </p:txBody>
      </p:sp>
      <p:sp>
        <p:nvSpPr>
          <p:cNvPr id="7" name="Rectangle 1031"/>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8" name="Rectangle 1032"/>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9" name="Rectangle 1033"/>
          <p:cNvSpPr>
            <a:spLocks noGrp="1" noChangeArrowheads="1"/>
          </p:cNvSpPr>
          <p:nvPr>
            <p:ph type="sldNum" sz="quarter" idx="12"/>
          </p:nvPr>
        </p:nvSpPr>
        <p:spPr/>
        <p:txBody>
          <a:bodyPr/>
          <a:lstStyle>
            <a:lvl1pPr>
              <a:defRPr/>
            </a:lvl1pPr>
          </a:lstStyle>
          <a:p>
            <a:pPr>
              <a:defRPr/>
            </a:pPr>
            <a:fld id="{70223508-8480-483C-8B8B-369E3F87F74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73691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EEDB8B8-4696-431E-B75E-45F2C2892C0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75024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10BD0DA-377D-4397-B76D-34DC7AFDD01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43611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EB38E7BC-08A4-4DD9-BDFD-86FE1A2F30D1}" type="slidenum">
              <a:rPr lang="en-US"/>
              <a:pPr>
                <a:defRPr/>
              </a:pPr>
              <a:t>‹#›</a:t>
            </a:fld>
            <a:endParaRPr lang="en-US"/>
          </a:p>
        </p:txBody>
      </p:sp>
    </p:spTree>
    <p:extLst>
      <p:ext uri="{BB962C8B-B14F-4D97-AF65-F5344CB8AC3E}">
        <p14:creationId xmlns:p14="http://schemas.microsoft.com/office/powerpoint/2010/main" val="3802913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77544CD-B728-4301-A317-A9EF1324097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54490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1430D1ED-D041-48CC-831A-D509D8C14AB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44670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7FE6416C-15AB-45D3-9015-8644D164C24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460149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7B197C3E-7527-4FE1-81E8-E33C1A72F81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364957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4FC88F3-22FE-438F-97BE-C2A7DAB3B82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62214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7E854DE-E0D2-4385-8AEF-EE4A2C5604F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453966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12BBAA7-497F-46F4-B3EB-527DE7037EA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226676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EFC7F7BB-AF84-40A7-986F-4FBACAE10E3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282015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21821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7535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4645962B-E4F9-4BC6-82A5-74529BB56394}" type="slidenum">
              <a:rPr lang="en-US"/>
              <a:pPr>
                <a:defRPr/>
              </a:pPr>
              <a:t>‹#›</a:t>
            </a:fld>
            <a:endParaRPr lang="en-US"/>
          </a:p>
        </p:txBody>
      </p:sp>
    </p:spTree>
    <p:extLst>
      <p:ext uri="{BB962C8B-B14F-4D97-AF65-F5344CB8AC3E}">
        <p14:creationId xmlns:p14="http://schemas.microsoft.com/office/powerpoint/2010/main" val="29762665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6233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44339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10196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38359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7159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6928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07078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30947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5D935F-B68E-6C45-81F5-7BF07B7D64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3447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8FA16D0-4364-46ED-96CC-EC23C1C7EC96}" type="datetime1">
              <a:rPr lang="en-US" smtClean="0">
                <a:solidFill>
                  <a:srgbClr val="E7DEC9"/>
                </a:solidFill>
              </a:rPr>
              <a:pPr/>
              <a:t>12/17/2013</a:t>
            </a:fld>
            <a:endParaRPr lang="en-US">
              <a:solidFill>
                <a:srgbClr val="E7DEC9"/>
              </a:solidFill>
            </a:endParaRPr>
          </a:p>
        </p:txBody>
      </p:sp>
      <p:sp>
        <p:nvSpPr>
          <p:cNvPr id="5" name="Footer Placeholder 4"/>
          <p:cNvSpPr>
            <a:spLocks noGrp="1"/>
          </p:cNvSpPr>
          <p:nvPr>
            <p:ph type="ftr" sz="quarter" idx="11"/>
          </p:nvPr>
        </p:nvSpPr>
        <p:spPr/>
        <p:txBody>
          <a:bodyPr/>
          <a:lstStyle/>
          <a:p>
            <a:endParaRPr lang="en-US">
              <a:solidFill>
                <a:srgbClr val="E7DEC9"/>
              </a:solidFill>
            </a:endParaRPr>
          </a:p>
        </p:txBody>
      </p:sp>
      <p:sp>
        <p:nvSpPr>
          <p:cNvPr id="6" name="Slide Number Placeholder 5"/>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1410807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62AA77C-5C2E-4C98-B8C9-D78971726F51}" type="slidenum">
              <a:rPr lang="en-US"/>
              <a:pPr>
                <a:defRPr/>
              </a:pPr>
              <a:t>‹#›</a:t>
            </a:fld>
            <a:endParaRPr lang="en-US"/>
          </a:p>
        </p:txBody>
      </p:sp>
    </p:spTree>
    <p:extLst>
      <p:ext uri="{BB962C8B-B14F-4D97-AF65-F5344CB8AC3E}">
        <p14:creationId xmlns:p14="http://schemas.microsoft.com/office/powerpoint/2010/main" val="35661481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5EAF93-8B5C-497B-AC31-24D7C1C1094D}" type="datetime1">
              <a:rPr lang="en-US" smtClean="0">
                <a:solidFill>
                  <a:srgbClr val="E7DEC9"/>
                </a:solidFill>
              </a:rPr>
              <a:pPr/>
              <a:t>12/17/2013</a:t>
            </a:fld>
            <a:endParaRPr lang="en-US">
              <a:solidFill>
                <a:srgbClr val="E7DEC9"/>
              </a:solidFill>
            </a:endParaRPr>
          </a:p>
        </p:txBody>
      </p:sp>
      <p:sp>
        <p:nvSpPr>
          <p:cNvPr id="5" name="Footer Placeholder 4"/>
          <p:cNvSpPr>
            <a:spLocks noGrp="1"/>
          </p:cNvSpPr>
          <p:nvPr>
            <p:ph type="ftr" sz="quarter" idx="11"/>
          </p:nvPr>
        </p:nvSpPr>
        <p:spPr/>
        <p:txBody>
          <a:bodyPr/>
          <a:lstStyle/>
          <a:p>
            <a:endParaRPr lang="en-US">
              <a:solidFill>
                <a:srgbClr val="E7DEC9"/>
              </a:solidFill>
            </a:endParaRPr>
          </a:p>
        </p:txBody>
      </p:sp>
      <p:sp>
        <p:nvSpPr>
          <p:cNvPr id="6" name="Slide Number Placeholder 5"/>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27678954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AC8D09-99C2-4487-95A9-ADF227D54B46}" type="datetime1">
              <a:rPr lang="en-US" smtClean="0">
                <a:solidFill>
                  <a:srgbClr val="E7DEC9"/>
                </a:solidFill>
              </a:rPr>
              <a:pPr/>
              <a:t>12/17/2013</a:t>
            </a:fld>
            <a:endParaRPr lang="en-US">
              <a:solidFill>
                <a:srgbClr val="E7DEC9"/>
              </a:solidFill>
            </a:endParaRPr>
          </a:p>
        </p:txBody>
      </p:sp>
      <p:sp>
        <p:nvSpPr>
          <p:cNvPr id="5" name="Footer Placeholder 4"/>
          <p:cNvSpPr>
            <a:spLocks noGrp="1"/>
          </p:cNvSpPr>
          <p:nvPr>
            <p:ph type="ftr" sz="quarter" idx="11"/>
          </p:nvPr>
        </p:nvSpPr>
        <p:spPr/>
        <p:txBody>
          <a:bodyPr/>
          <a:lstStyle/>
          <a:p>
            <a:endParaRPr lang="en-US">
              <a:solidFill>
                <a:srgbClr val="E7DEC9"/>
              </a:solidFill>
            </a:endParaRPr>
          </a:p>
        </p:txBody>
      </p:sp>
      <p:sp>
        <p:nvSpPr>
          <p:cNvPr id="6" name="Slide Number Placeholder 5"/>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179371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4FFB7F-A0AA-4562-B824-F09E0122755F}" type="datetime1">
              <a:rPr lang="en-US" smtClean="0">
                <a:solidFill>
                  <a:srgbClr val="E7DEC9"/>
                </a:solidFill>
              </a:rPr>
              <a:pPr/>
              <a:t>12/17/2013</a:t>
            </a:fld>
            <a:endParaRPr lang="en-US">
              <a:solidFill>
                <a:srgbClr val="E7DEC9"/>
              </a:solidFill>
            </a:endParaRPr>
          </a:p>
        </p:txBody>
      </p:sp>
      <p:sp>
        <p:nvSpPr>
          <p:cNvPr id="6" name="Footer Placeholder 5"/>
          <p:cNvSpPr>
            <a:spLocks noGrp="1"/>
          </p:cNvSpPr>
          <p:nvPr>
            <p:ph type="ftr" sz="quarter" idx="11"/>
          </p:nvPr>
        </p:nvSpPr>
        <p:spPr/>
        <p:txBody>
          <a:bodyPr/>
          <a:lstStyle/>
          <a:p>
            <a:endParaRPr lang="en-US">
              <a:solidFill>
                <a:srgbClr val="E7DEC9"/>
              </a:solidFill>
            </a:endParaRPr>
          </a:p>
        </p:txBody>
      </p:sp>
      <p:sp>
        <p:nvSpPr>
          <p:cNvPr id="7" name="Slide Number Placeholder 6"/>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14733072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167F2B-2246-42D3-8F69-D3E81B4696E5}" type="datetime1">
              <a:rPr lang="en-US" smtClean="0">
                <a:solidFill>
                  <a:srgbClr val="E7DEC9"/>
                </a:solidFill>
              </a:rPr>
              <a:pPr/>
              <a:t>12/17/2013</a:t>
            </a:fld>
            <a:endParaRPr lang="en-US">
              <a:solidFill>
                <a:srgbClr val="E7DEC9"/>
              </a:solidFill>
            </a:endParaRPr>
          </a:p>
        </p:txBody>
      </p:sp>
      <p:sp>
        <p:nvSpPr>
          <p:cNvPr id="8" name="Footer Placeholder 7"/>
          <p:cNvSpPr>
            <a:spLocks noGrp="1"/>
          </p:cNvSpPr>
          <p:nvPr>
            <p:ph type="ftr" sz="quarter" idx="11"/>
          </p:nvPr>
        </p:nvSpPr>
        <p:spPr/>
        <p:txBody>
          <a:bodyPr/>
          <a:lstStyle/>
          <a:p>
            <a:endParaRPr lang="en-US">
              <a:solidFill>
                <a:srgbClr val="E7DEC9"/>
              </a:solidFill>
            </a:endParaRPr>
          </a:p>
        </p:txBody>
      </p:sp>
      <p:sp>
        <p:nvSpPr>
          <p:cNvPr id="9" name="Slide Number Placeholder 8"/>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21601365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972199-0453-4A82-B4F1-764EBC785314}" type="datetime1">
              <a:rPr lang="en-US" smtClean="0">
                <a:solidFill>
                  <a:srgbClr val="E7DEC9"/>
                </a:solidFill>
              </a:rPr>
              <a:pPr/>
              <a:t>12/17/2013</a:t>
            </a:fld>
            <a:endParaRPr lang="en-US">
              <a:solidFill>
                <a:srgbClr val="E7DEC9"/>
              </a:solidFill>
            </a:endParaRPr>
          </a:p>
        </p:txBody>
      </p:sp>
      <p:sp>
        <p:nvSpPr>
          <p:cNvPr id="4" name="Footer Placeholder 3"/>
          <p:cNvSpPr>
            <a:spLocks noGrp="1"/>
          </p:cNvSpPr>
          <p:nvPr>
            <p:ph type="ftr" sz="quarter" idx="11"/>
          </p:nvPr>
        </p:nvSpPr>
        <p:spPr/>
        <p:txBody>
          <a:bodyPr/>
          <a:lstStyle/>
          <a:p>
            <a:endParaRPr lang="en-US">
              <a:solidFill>
                <a:srgbClr val="E7DEC9"/>
              </a:solidFill>
            </a:endParaRPr>
          </a:p>
        </p:txBody>
      </p:sp>
      <p:sp>
        <p:nvSpPr>
          <p:cNvPr id="5" name="Slide Number Placeholder 4"/>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37146743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AF77F-9344-419E-AD09-6AB81F93FBE0}" type="datetime1">
              <a:rPr lang="en-US" smtClean="0">
                <a:solidFill>
                  <a:srgbClr val="E7DEC9"/>
                </a:solidFill>
              </a:rPr>
              <a:pPr/>
              <a:t>12/17/2013</a:t>
            </a:fld>
            <a:endParaRPr lang="en-US">
              <a:solidFill>
                <a:srgbClr val="E7DEC9"/>
              </a:solidFill>
            </a:endParaRPr>
          </a:p>
        </p:txBody>
      </p:sp>
      <p:sp>
        <p:nvSpPr>
          <p:cNvPr id="3" name="Footer Placeholder 2"/>
          <p:cNvSpPr>
            <a:spLocks noGrp="1"/>
          </p:cNvSpPr>
          <p:nvPr>
            <p:ph type="ftr" sz="quarter" idx="11"/>
          </p:nvPr>
        </p:nvSpPr>
        <p:spPr/>
        <p:txBody>
          <a:bodyPr/>
          <a:lstStyle/>
          <a:p>
            <a:endParaRPr lang="en-US">
              <a:solidFill>
                <a:srgbClr val="E7DEC9"/>
              </a:solidFill>
            </a:endParaRPr>
          </a:p>
        </p:txBody>
      </p:sp>
      <p:sp>
        <p:nvSpPr>
          <p:cNvPr id="4" name="Slide Number Placeholder 3"/>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4836660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99F704-BE52-47AB-95D8-519293C7169B}" type="datetime1">
              <a:rPr lang="en-US" smtClean="0">
                <a:solidFill>
                  <a:srgbClr val="E7DEC9"/>
                </a:solidFill>
              </a:rPr>
              <a:pPr/>
              <a:t>12/17/2013</a:t>
            </a:fld>
            <a:endParaRPr lang="en-US">
              <a:solidFill>
                <a:srgbClr val="E7DEC9"/>
              </a:solidFill>
            </a:endParaRPr>
          </a:p>
        </p:txBody>
      </p:sp>
      <p:sp>
        <p:nvSpPr>
          <p:cNvPr id="6" name="Footer Placeholder 5"/>
          <p:cNvSpPr>
            <a:spLocks noGrp="1"/>
          </p:cNvSpPr>
          <p:nvPr>
            <p:ph type="ftr" sz="quarter" idx="11"/>
          </p:nvPr>
        </p:nvSpPr>
        <p:spPr/>
        <p:txBody>
          <a:bodyPr/>
          <a:lstStyle/>
          <a:p>
            <a:endParaRPr lang="en-US">
              <a:solidFill>
                <a:srgbClr val="E7DEC9"/>
              </a:solidFill>
            </a:endParaRPr>
          </a:p>
        </p:txBody>
      </p:sp>
      <p:sp>
        <p:nvSpPr>
          <p:cNvPr id="7" name="Slide Number Placeholder 6"/>
          <p:cNvSpPr>
            <a:spLocks noGrp="1"/>
          </p:cNvSpPr>
          <p:nvPr>
            <p:ph type="sldNum" sz="quarter" idx="12"/>
          </p:nvPr>
        </p:nvSpPr>
        <p:spPr/>
        <p:txBody>
          <a:bodyPr/>
          <a:lstStyle/>
          <a:p>
            <a:fld id="{FEB989B7-FBFB-4038-AD4F-09E56D277AE3}"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51289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0ADC986-44F2-481C-B32A-78135520D6ED}" type="datetime1">
              <a:rPr lang="en-US" smtClean="0">
                <a:solidFill>
                  <a:srgbClr val="E7DEC9"/>
                </a:solidFill>
              </a:rPr>
              <a:pPr/>
              <a:t>12/17/2013</a:t>
            </a:fld>
            <a:endParaRPr lang="en-US">
              <a:solidFill>
                <a:srgbClr val="E7DEC9"/>
              </a:solidFill>
            </a:endParaRPr>
          </a:p>
        </p:txBody>
      </p:sp>
      <p:sp>
        <p:nvSpPr>
          <p:cNvPr id="9" name="Slide Number Placeholder 8"/>
          <p:cNvSpPr>
            <a:spLocks noGrp="1"/>
          </p:cNvSpPr>
          <p:nvPr>
            <p:ph type="sldNum" sz="quarter" idx="11"/>
          </p:nvPr>
        </p:nvSpPr>
        <p:spPr/>
        <p:txBody>
          <a:bodyPr/>
          <a:lstStyle/>
          <a:p>
            <a:fld id="{FEB989B7-FBFB-4038-AD4F-09E56D277AE3}" type="slidenum">
              <a:rPr lang="en-US" smtClean="0"/>
              <a:pPr/>
              <a:t>‹#›</a:t>
            </a:fld>
            <a:endParaRPr lang="en-US"/>
          </a:p>
        </p:txBody>
      </p:sp>
      <p:sp>
        <p:nvSpPr>
          <p:cNvPr id="10" name="Footer Placeholder 9"/>
          <p:cNvSpPr>
            <a:spLocks noGrp="1"/>
          </p:cNvSpPr>
          <p:nvPr>
            <p:ph type="ftr" sz="quarter" idx="12"/>
          </p:nvPr>
        </p:nvSpPr>
        <p:spPr/>
        <p:txBody>
          <a:bodyPr/>
          <a:lstStyle/>
          <a:p>
            <a:endParaRPr lang="en-US">
              <a:solidFill>
                <a:srgbClr val="E7DEC9"/>
              </a:solidFill>
            </a:endParaRPr>
          </a:p>
        </p:txBody>
      </p:sp>
    </p:spTree>
    <p:extLst>
      <p:ext uri="{BB962C8B-B14F-4D97-AF65-F5344CB8AC3E}">
        <p14:creationId xmlns:p14="http://schemas.microsoft.com/office/powerpoint/2010/main" val="35794757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75C67F-D56F-4DDB-8DAD-BA1F64680104}" type="datetime1">
              <a:rPr lang="en-US" smtClean="0">
                <a:solidFill>
                  <a:srgbClr val="E7DEC9"/>
                </a:solidFill>
              </a:rPr>
              <a:pPr/>
              <a:t>12/17/2013</a:t>
            </a:fld>
            <a:endParaRPr lang="en-US">
              <a:solidFill>
                <a:srgbClr val="E7DEC9"/>
              </a:solidFill>
            </a:endParaRPr>
          </a:p>
        </p:txBody>
      </p:sp>
      <p:sp>
        <p:nvSpPr>
          <p:cNvPr id="5" name="Footer Placeholder 4"/>
          <p:cNvSpPr>
            <a:spLocks noGrp="1"/>
          </p:cNvSpPr>
          <p:nvPr>
            <p:ph type="ftr" sz="quarter" idx="11"/>
          </p:nvPr>
        </p:nvSpPr>
        <p:spPr/>
        <p:txBody>
          <a:bodyPr/>
          <a:lstStyle/>
          <a:p>
            <a:endParaRPr lang="en-US">
              <a:solidFill>
                <a:srgbClr val="E7DEC9"/>
              </a:solidFill>
            </a:endParaRPr>
          </a:p>
        </p:txBody>
      </p:sp>
      <p:sp>
        <p:nvSpPr>
          <p:cNvPr id="6" name="Slide Number Placeholder 5"/>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22435678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954AD8-B661-4C8D-A799-117651ECC3A4}" type="datetime1">
              <a:rPr lang="en-US" smtClean="0">
                <a:solidFill>
                  <a:srgbClr val="E7DEC9"/>
                </a:solidFill>
              </a:rPr>
              <a:pPr/>
              <a:t>12/17/2013</a:t>
            </a:fld>
            <a:endParaRPr lang="en-US">
              <a:solidFill>
                <a:srgbClr val="E7DEC9"/>
              </a:solidFill>
            </a:endParaRPr>
          </a:p>
        </p:txBody>
      </p:sp>
      <p:sp>
        <p:nvSpPr>
          <p:cNvPr id="5" name="Footer Placeholder 4"/>
          <p:cNvSpPr>
            <a:spLocks noGrp="1"/>
          </p:cNvSpPr>
          <p:nvPr>
            <p:ph type="ftr" sz="quarter" idx="11"/>
          </p:nvPr>
        </p:nvSpPr>
        <p:spPr/>
        <p:txBody>
          <a:bodyPr/>
          <a:lstStyle/>
          <a:p>
            <a:endParaRPr lang="en-US">
              <a:solidFill>
                <a:srgbClr val="E7DEC9"/>
              </a:solidFill>
            </a:endParaRPr>
          </a:p>
        </p:txBody>
      </p:sp>
      <p:sp>
        <p:nvSpPr>
          <p:cNvPr id="6" name="Slide Number Placeholder 5"/>
          <p:cNvSpPr>
            <a:spLocks noGrp="1"/>
          </p:cNvSpPr>
          <p:nvPr>
            <p:ph type="sldNum" sz="quarter" idx="12"/>
          </p:nvPr>
        </p:nvSpPr>
        <p:spPr/>
        <p:txBody>
          <a:bodyPr/>
          <a:lstStyle/>
          <a:p>
            <a:fld id="{FEB989B7-FBFB-4038-AD4F-09E56D277AE3}" type="slidenum">
              <a:rPr lang="en-US" smtClean="0"/>
              <a:pPr/>
              <a:t>‹#›</a:t>
            </a:fld>
            <a:endParaRPr lang="en-US"/>
          </a:p>
        </p:txBody>
      </p:sp>
    </p:spTree>
    <p:extLst>
      <p:ext uri="{BB962C8B-B14F-4D97-AF65-F5344CB8AC3E}">
        <p14:creationId xmlns:p14="http://schemas.microsoft.com/office/powerpoint/2010/main" val="3397813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D097D89C-5A36-4BD4-8A9E-5D3B5BC9BEF9}" type="slidenum">
              <a:rPr lang="en-US"/>
              <a:pPr>
                <a:defRPr/>
              </a:pPr>
              <a:t>‹#›</a:t>
            </a:fld>
            <a:endParaRPr lang="en-US"/>
          </a:p>
        </p:txBody>
      </p:sp>
    </p:spTree>
    <p:extLst>
      <p:ext uri="{BB962C8B-B14F-4D97-AF65-F5344CB8AC3E}">
        <p14:creationId xmlns:p14="http://schemas.microsoft.com/office/powerpoint/2010/main" val="7089525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63" y="0"/>
            <a:ext cx="9101137"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3721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90800" y="2286000"/>
            <a:ext cx="6180224" cy="1470025"/>
          </a:xfrm>
        </p:spPr>
        <p:txBody>
          <a:bodyPr anchor="t"/>
          <a:lstStyle>
            <a:lvl1pPr algn="r">
              <a:defRPr b="1" cap="none" baseline="0">
                <a:solidFill>
                  <a:srgbClr val="003300"/>
                </a:solidFill>
                <a:effectLst>
                  <a:outerShdw blurRad="50800" dist="38100" dir="2700000" algn="tl" rotWithShape="0">
                    <a:prstClr val="black">
                      <a:alpha val="4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1">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Picture Placeholder 9"/>
          <p:cNvSpPr>
            <a:spLocks noGrp="1"/>
          </p:cNvSpPr>
          <p:nvPr>
            <p:ph type="pic" sz="quarter" idx="13"/>
          </p:nvPr>
        </p:nvSpPr>
        <p:spPr>
          <a:xfrm>
            <a:off x="6858000" y="5105400"/>
            <a:ext cx="1828800" cy="990600"/>
          </a:xfrm>
        </p:spPr>
        <p:txBody>
          <a:bodyPr rtlCol="0">
            <a:normAutofit/>
          </a:bodyPr>
          <a:lstStyle>
            <a:lvl1pPr marL="0" indent="0" algn="ctr">
              <a:buNone/>
              <a:defRPr sz="2000" baseline="0"/>
            </a:lvl1pPr>
          </a:lstStyle>
          <a:p>
            <a:pPr lvl="0"/>
            <a:r>
              <a:rPr lang="en-US" noProof="0" smtClean="0"/>
              <a:t>Click icon to add picture</a:t>
            </a:r>
            <a:endParaRPr lang="en-US" noProof="0" dirty="0"/>
          </a:p>
        </p:txBody>
      </p:sp>
    </p:spTree>
    <p:extLst>
      <p:ext uri="{BB962C8B-B14F-4D97-AF65-F5344CB8AC3E}">
        <p14:creationId xmlns:p14="http://schemas.microsoft.com/office/powerpoint/2010/main" val="33022903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63" y="0"/>
            <a:ext cx="9101137"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725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100916" y="2667000"/>
            <a:ext cx="5814484" cy="1743075"/>
          </a:xfrm>
        </p:spPr>
        <p:txBody>
          <a:bodyPr anchor="b"/>
          <a:lstStyle>
            <a:lvl1pPr algn="l">
              <a:defRPr sz="4000" b="1" cap="none" baseline="0">
                <a:solidFill>
                  <a:srgbClr val="003300"/>
                </a:solidFill>
                <a:effectLst>
                  <a:outerShdw blurRad="50800" dist="38100" dir="2700000" algn="tl" rotWithShape="0">
                    <a:prstClr val="black">
                      <a:alpha val="40000"/>
                    </a:prstClr>
                  </a:outerShdw>
                </a:effectLst>
              </a:defRPr>
            </a:lvl1pPr>
          </a:lstStyle>
          <a:p>
            <a:r>
              <a:rPr lang="en-US" smtClean="0"/>
              <a:t>Click to edit Master title style</a:t>
            </a:r>
            <a:endParaRPr lang="en-US" dirty="0"/>
          </a:p>
        </p:txBody>
      </p:sp>
      <p:sp>
        <p:nvSpPr>
          <p:cNvPr id="10" name="Picture Placeholder 9"/>
          <p:cNvSpPr>
            <a:spLocks noGrp="1"/>
          </p:cNvSpPr>
          <p:nvPr>
            <p:ph type="pic" sz="quarter" idx="13"/>
          </p:nvPr>
        </p:nvSpPr>
        <p:spPr>
          <a:xfrm>
            <a:off x="6781800" y="5334000"/>
            <a:ext cx="2133600" cy="990600"/>
          </a:xfrm>
        </p:spPr>
        <p:txBody>
          <a:bodyPr rtlCol="0">
            <a:normAutofit/>
          </a:bodyPr>
          <a:lstStyle>
            <a:lvl1pPr marL="0" indent="0" algn="ctr">
              <a:buNone/>
              <a:defRPr sz="1800"/>
            </a:lvl1pPr>
          </a:lstStyle>
          <a:p>
            <a:pPr lvl="0"/>
            <a:r>
              <a:rPr lang="en-US" noProof="0" smtClean="0"/>
              <a:t>Click icon to add picture</a:t>
            </a:r>
            <a:endParaRPr lang="en-US" noProof="0" dirty="0"/>
          </a:p>
        </p:txBody>
      </p:sp>
      <p:sp>
        <p:nvSpPr>
          <p:cNvPr id="6" name="Date Placeholder 3"/>
          <p:cNvSpPr>
            <a:spLocks noGrp="1"/>
          </p:cNvSpPr>
          <p:nvPr>
            <p:ph type="dt" sz="half" idx="14"/>
          </p:nvPr>
        </p:nvSpPr>
        <p:spPr/>
        <p:txBody>
          <a:bodyPr/>
          <a:lstStyle>
            <a:lvl1pPr fontAlgn="base">
              <a:spcBef>
                <a:spcPct val="0"/>
              </a:spcBef>
              <a:spcAft>
                <a:spcPct val="0"/>
              </a:spcAft>
              <a:defRPr>
                <a:latin typeface="Times New Roman" pitchFamily="18" charset="0"/>
              </a:defRPr>
            </a:lvl1pPr>
          </a:lstStyle>
          <a:p>
            <a:pPr>
              <a:defRPr/>
            </a:pPr>
            <a:fld id="{34293A75-5850-4F74-A74A-214D9DA176A0}" type="datetime1">
              <a:rPr lang="en-US"/>
              <a:pPr>
                <a:defRPr/>
              </a:pPr>
              <a:t>12/17/2013</a:t>
            </a:fld>
            <a:endParaRPr lang="en-US"/>
          </a:p>
        </p:txBody>
      </p:sp>
      <p:sp>
        <p:nvSpPr>
          <p:cNvPr id="7" name="Footer Placeholder 4"/>
          <p:cNvSpPr>
            <a:spLocks noGrp="1"/>
          </p:cNvSpPr>
          <p:nvPr>
            <p:ph type="ftr" sz="quarter" idx="15"/>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8" name="Slide Number Placeholder 5"/>
          <p:cNvSpPr>
            <a:spLocks noGrp="1"/>
          </p:cNvSpPr>
          <p:nvPr>
            <p:ph type="sldNum" sz="quarter" idx="16"/>
          </p:nvPr>
        </p:nvSpPr>
        <p:spPr/>
        <p:txBody>
          <a:bodyPr/>
          <a:lstStyle>
            <a:lvl1pPr fontAlgn="base">
              <a:spcBef>
                <a:spcPct val="0"/>
              </a:spcBef>
              <a:spcAft>
                <a:spcPct val="0"/>
              </a:spcAft>
              <a:defRPr>
                <a:latin typeface="Times New Roman" pitchFamily="18" charset="0"/>
              </a:defRPr>
            </a:lvl1pPr>
          </a:lstStyle>
          <a:p>
            <a:pPr>
              <a:defRPr/>
            </a:pPr>
            <a:fld id="{31F83FD7-8D46-45A0-8532-E2203264D890}" type="slidenum">
              <a:rPr lang="en-US"/>
              <a:pPr>
                <a:defRPr/>
              </a:pPr>
              <a:t>‹#›</a:t>
            </a:fld>
            <a:endParaRPr lang="en-US"/>
          </a:p>
        </p:txBody>
      </p:sp>
    </p:spTree>
    <p:extLst>
      <p:ext uri="{BB962C8B-B14F-4D97-AF65-F5344CB8AC3E}">
        <p14:creationId xmlns:p14="http://schemas.microsoft.com/office/powerpoint/2010/main" val="35365975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0" y="269632"/>
            <a:ext cx="8077200" cy="797168"/>
          </a:xfrm>
        </p:spPr>
        <p:txBody>
          <a:bodyPr>
            <a:normAutofit/>
          </a:bodyPr>
          <a:lstStyle>
            <a:lvl1pPr algn="l">
              <a:defRPr lang="en-US" sz="4200" b="1" dirty="0"/>
            </a:lvl1pPr>
          </a:lstStyle>
          <a:p>
            <a:r>
              <a:rPr lang="en-US" smtClean="0"/>
              <a:t>Click to edit Master title style</a:t>
            </a:r>
            <a:endParaRPr lang="en-US" dirty="0"/>
          </a:p>
        </p:txBody>
      </p:sp>
      <p:sp>
        <p:nvSpPr>
          <p:cNvPr id="3" name="Content Placeholder 2"/>
          <p:cNvSpPr>
            <a:spLocks noGrp="1"/>
          </p:cNvSpPr>
          <p:nvPr>
            <p:ph idx="1"/>
          </p:nvPr>
        </p:nvSpPr>
        <p:spPr>
          <a:xfrm>
            <a:off x="762000" y="1295401"/>
            <a:ext cx="8077200" cy="4598376"/>
          </a:xfrm>
        </p:spPr>
        <p:txBody>
          <a:bodyPr>
            <a:normAutofit/>
          </a:bodyPr>
          <a:lstStyle>
            <a:lvl1pPr>
              <a:defRPr sz="3200" b="1">
                <a:latin typeface="+mn-lt"/>
              </a:defRPr>
            </a:lvl1pPr>
            <a:lvl2pPr>
              <a:defRPr sz="2800" b="1">
                <a:latin typeface="+mn-lt"/>
              </a:defRPr>
            </a:lvl2pPr>
            <a:lvl3pPr>
              <a:defRPr sz="2400" b="1">
                <a:latin typeface="+mn-lt"/>
              </a:defRPr>
            </a:lvl3pPr>
            <a:lvl4pPr>
              <a:defRPr sz="2400" b="1">
                <a:latin typeface="+mn-lt"/>
              </a:defRPr>
            </a:lvl4pPr>
            <a:lvl5pPr>
              <a:defRPr sz="2400" b="1">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1D10169-0798-4A6B-8E6B-E4C5B0534C0A}" type="datetime1">
              <a:rPr lang="en-US"/>
              <a:pPr>
                <a:defRPr/>
              </a:pPr>
              <a:t>12/17/2013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D52B2BA0-37F5-4EDA-8D54-7A1A3FC7B5B5}" type="slidenum">
              <a:rPr lang="en-US"/>
              <a:pPr>
                <a:defRPr/>
              </a:pPr>
              <a:t>‹#›</a:t>
            </a:fld>
            <a:endParaRPr lang="en-US"/>
          </a:p>
        </p:txBody>
      </p:sp>
    </p:spTree>
    <p:extLst>
      <p:ext uri="{BB962C8B-B14F-4D97-AF65-F5344CB8AC3E}">
        <p14:creationId xmlns:p14="http://schemas.microsoft.com/office/powerpoint/2010/main" val="707448931"/>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sz="half" idx="1"/>
          </p:nvPr>
        </p:nvSpPr>
        <p:spPr>
          <a:xfrm>
            <a:off x="685800" y="1600200"/>
            <a:ext cx="4038600" cy="4525963"/>
          </a:xfrm>
        </p:spPr>
        <p:txBody>
          <a:bodyPr/>
          <a:lstStyle>
            <a:lvl1pPr>
              <a:defRPr sz="2800" b="1"/>
            </a:lvl1pPr>
            <a:lvl2pPr>
              <a:defRPr sz="2400" b="1"/>
            </a:lvl2pPr>
            <a:lvl3pPr>
              <a:defRPr sz="2000" b="1"/>
            </a:lvl3pPr>
            <a:lvl4pPr>
              <a:defRPr sz="1800" b="1"/>
            </a:lvl4pPr>
            <a:lvl5pPr>
              <a:defRPr sz="1800" b="1"/>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76800" y="1600200"/>
            <a:ext cx="4038600" cy="4525963"/>
          </a:xfrm>
        </p:spPr>
        <p:txBody>
          <a:bodyPr/>
          <a:lstStyle>
            <a:lvl1pPr>
              <a:defRPr sz="2800" b="1"/>
            </a:lvl1pPr>
            <a:lvl2pPr>
              <a:defRPr sz="2400" b="1"/>
            </a:lvl2pPr>
            <a:lvl3pPr>
              <a:defRPr sz="2000" b="1"/>
            </a:lvl3pPr>
            <a:lvl4pPr>
              <a:defRPr sz="1800" b="1"/>
            </a:lvl4pPr>
            <a:lvl5pPr>
              <a:defRPr sz="1800" b="1"/>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CC1C1E5-7A0B-4151-A907-4491651E3ED2}" type="datetime1">
              <a:rPr lang="en-US"/>
              <a:pPr>
                <a:defRPr/>
              </a:pPr>
              <a:t>12/17/2013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8B090C69-6974-4922-A97C-669AC8FAB5E4}" type="slidenum">
              <a:rPr lang="en-US"/>
              <a:pPr>
                <a:defRPr/>
              </a:pPr>
              <a:t>‹#›</a:t>
            </a:fld>
            <a:endParaRPr lang="en-US"/>
          </a:p>
        </p:txBody>
      </p:sp>
    </p:spTree>
    <p:extLst>
      <p:ext uri="{BB962C8B-B14F-4D97-AF65-F5344CB8AC3E}">
        <p14:creationId xmlns:p14="http://schemas.microsoft.com/office/powerpoint/2010/main" val="122412460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92FBC57-0A94-4174-9168-CDF91969A356}" type="datetime1">
              <a:rPr lang="en-US"/>
              <a:pPr>
                <a:defRPr/>
              </a:pPr>
              <a:t>12/17/2013</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1BEC328-B3EB-440B-8E1E-9E719D07B638}" type="slidenum">
              <a:rPr lang="en-US"/>
              <a:pPr>
                <a:defRPr/>
              </a:pPr>
              <a:t>‹#›</a:t>
            </a:fld>
            <a:endParaRPr lang="en-US"/>
          </a:p>
        </p:txBody>
      </p:sp>
    </p:spTree>
    <p:extLst>
      <p:ext uri="{BB962C8B-B14F-4D97-AF65-F5344CB8AC3E}">
        <p14:creationId xmlns:p14="http://schemas.microsoft.com/office/powerpoint/2010/main" val="900719666"/>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036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7B370624-E3BC-4786-8E8B-C0A8FA96C7FB}" type="datetime1">
              <a:rPr lang="en-US"/>
              <a:pPr>
                <a:defRPr/>
              </a:pPr>
              <a:t>12/17/2013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5A1AFC8-950E-4F9E-BBDC-63132D1C005C}" type="slidenum">
              <a:rPr lang="en-US"/>
              <a:pPr>
                <a:defRPr/>
              </a:pPr>
              <a:t>‹#›</a:t>
            </a:fld>
            <a:endParaRPr lang="en-US"/>
          </a:p>
        </p:txBody>
      </p:sp>
    </p:spTree>
    <p:extLst>
      <p:ext uri="{BB962C8B-B14F-4D97-AF65-F5344CB8AC3E}">
        <p14:creationId xmlns:p14="http://schemas.microsoft.com/office/powerpoint/2010/main" val="229094841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3465834-6532-4EFB-81C9-1E82E8C8B5A3}" type="datetime1">
              <a:rPr lang="en-US"/>
              <a:pPr>
                <a:defRPr/>
              </a:pPr>
              <a:t>12/17/2013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59402AB-D978-405D-B6A9-ABD6D021152D}" type="slidenum">
              <a:rPr lang="en-US"/>
              <a:pPr>
                <a:defRPr/>
              </a:pPr>
              <a:t>‹#›</a:t>
            </a:fld>
            <a:endParaRPr lang="en-US"/>
          </a:p>
        </p:txBody>
      </p:sp>
    </p:spTree>
    <p:extLst>
      <p:ext uri="{BB962C8B-B14F-4D97-AF65-F5344CB8AC3E}">
        <p14:creationId xmlns:p14="http://schemas.microsoft.com/office/powerpoint/2010/main" val="218208485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5FCFCD8-0B3D-420D-B723-2521B939D603}" type="datetime1">
              <a:rPr lang="en-US"/>
              <a:pPr>
                <a:defRPr/>
              </a:pPr>
              <a:t>12/17/2013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7BD2839-4250-4062-AB9B-849CC09F9C21}" type="slidenum">
              <a:rPr lang="en-US"/>
              <a:pPr>
                <a:defRPr/>
              </a:pPr>
              <a:t>‹#›</a:t>
            </a:fld>
            <a:endParaRPr lang="en-US"/>
          </a:p>
        </p:txBody>
      </p:sp>
    </p:spTree>
    <p:extLst>
      <p:ext uri="{BB962C8B-B14F-4D97-AF65-F5344CB8AC3E}">
        <p14:creationId xmlns:p14="http://schemas.microsoft.com/office/powerpoint/2010/main" val="103721988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0C75D405-C6BB-49A4-B260-E3F8233FEDFB}" type="datetime1">
              <a:rPr lang="en-US"/>
              <a:pPr>
                <a:defRPr/>
              </a:pPr>
              <a:t>12/17/2013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5B34D88-31DD-4BCF-A03B-D86336FD6FF3}" type="slidenum">
              <a:rPr lang="en-US"/>
              <a:pPr>
                <a:defRPr/>
              </a:pPr>
              <a:t>‹#›</a:t>
            </a:fld>
            <a:endParaRPr lang="en-US"/>
          </a:p>
        </p:txBody>
      </p:sp>
    </p:spTree>
    <p:extLst>
      <p:ext uri="{BB962C8B-B14F-4D97-AF65-F5344CB8AC3E}">
        <p14:creationId xmlns:p14="http://schemas.microsoft.com/office/powerpoint/2010/main" val="3350355069"/>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55600"/>
            <a:ext cx="8194675" cy="1143000"/>
          </a:xfrm>
        </p:spPr>
        <p:txBody>
          <a:bodyPr/>
          <a:lstStyle>
            <a:lvl1pPr>
              <a:defRPr b="1"/>
            </a:lvl1pPr>
          </a:lstStyle>
          <a:p>
            <a:r>
              <a:rPr lang="en-US" smtClean="0"/>
              <a:t>Click to edit Master title style</a:t>
            </a:r>
            <a:endParaRPr lang="en-US" dirty="0"/>
          </a:p>
        </p:txBody>
      </p:sp>
      <p:sp>
        <p:nvSpPr>
          <p:cNvPr id="3" name="Content Placeholder 2"/>
          <p:cNvSpPr>
            <a:spLocks noGrp="1"/>
          </p:cNvSpPr>
          <p:nvPr>
            <p:ph sz="half" idx="1"/>
          </p:nvPr>
        </p:nvSpPr>
        <p:spPr>
          <a:xfrm>
            <a:off x="673100" y="1497013"/>
            <a:ext cx="3975100" cy="4759325"/>
          </a:xfrm>
        </p:spPr>
        <p:txBody>
          <a:bodyPr/>
          <a:lstStyle>
            <a:lvl4pPr>
              <a:defRPr baseline="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ext Placeholder 3"/>
          <p:cNvSpPr>
            <a:spLocks noGrp="1"/>
          </p:cNvSpPr>
          <p:nvPr>
            <p:ph type="body" sz="half" idx="2"/>
          </p:nvPr>
        </p:nvSpPr>
        <p:spPr>
          <a:xfrm>
            <a:off x="4937760" y="1497013"/>
            <a:ext cx="3977640" cy="4759325"/>
          </a:xfrm>
        </p:spPr>
        <p:txBody>
          <a:bodyPr/>
          <a:lstStyle>
            <a:lvl4pPr>
              <a:defRPr baseline="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DB2167-48A8-4C7C-AFB9-72F7E577D289}" type="datetime1">
              <a:rPr lang="en-US"/>
              <a:pPr>
                <a:defRPr/>
              </a:pPr>
              <a:t>12/17/2013</a:t>
            </a:fld>
            <a:endParaRPr lang="en-US"/>
          </a:p>
        </p:txBody>
      </p:sp>
      <p:sp>
        <p:nvSpPr>
          <p:cNvPr id="6"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7"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5BA27B4D-D333-4308-B03D-FD59DA6FD214}" type="slidenum">
              <a:rPr lang="en-US"/>
              <a:pPr>
                <a:defRPr/>
              </a:pPr>
              <a:t>‹#›</a:t>
            </a:fld>
            <a:endParaRPr lang="en-US"/>
          </a:p>
        </p:txBody>
      </p:sp>
    </p:spTree>
    <p:extLst>
      <p:ext uri="{BB962C8B-B14F-4D97-AF65-F5344CB8AC3E}">
        <p14:creationId xmlns:p14="http://schemas.microsoft.com/office/powerpoint/2010/main" val="1696491426"/>
      </p:ext>
    </p:extLst>
  </p:cSld>
  <p:clrMapOvr>
    <a:masterClrMapping/>
  </p:clrMapOvr>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4FB265A2-652A-42E5-904B-76A4E144A051}" type="slidenum">
              <a:rPr lang="en-US"/>
              <a:pPr>
                <a:defRPr/>
              </a:pPr>
              <a:t>‹#›</a:t>
            </a:fld>
            <a:endParaRPr lang="en-US"/>
          </a:p>
        </p:txBody>
      </p:sp>
    </p:spTree>
    <p:extLst>
      <p:ext uri="{BB962C8B-B14F-4D97-AF65-F5344CB8AC3E}">
        <p14:creationId xmlns:p14="http://schemas.microsoft.com/office/powerpoint/2010/main" val="33850563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5FA9B7EE-B63D-493C-8328-B92DA2FFE8EB}" type="datetime1">
              <a:rPr lang="en-US"/>
              <a:pPr>
                <a:defRPr/>
              </a:pPr>
              <a:t>12/17/2013</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D7A4A83-380F-4CFF-B6CF-6910A24ED74E}" type="slidenum">
              <a:rPr lang="en-US"/>
              <a:pPr>
                <a:defRPr/>
              </a:pPr>
              <a:t>‹#›</a:t>
            </a:fld>
            <a:endParaRPr lang="en-US"/>
          </a:p>
        </p:txBody>
      </p:sp>
    </p:spTree>
    <p:extLst>
      <p:ext uri="{BB962C8B-B14F-4D97-AF65-F5344CB8AC3E}">
        <p14:creationId xmlns:p14="http://schemas.microsoft.com/office/powerpoint/2010/main" val="574403393"/>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0502EA6-610E-4023-9844-B5BF1B218524}" type="datetime1">
              <a:rPr lang="en-US"/>
              <a:pPr>
                <a:defRPr/>
              </a:pPr>
              <a:t>12/17/2013</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E1528C1-A477-4A3F-8DC7-D3D78DA513A0}" type="slidenum">
              <a:rPr lang="en-US"/>
              <a:pPr>
                <a:defRPr/>
              </a:pPr>
              <a:t>‹#›</a:t>
            </a:fld>
            <a:endParaRPr lang="en-US"/>
          </a:p>
        </p:txBody>
      </p:sp>
    </p:spTree>
    <p:extLst>
      <p:ext uri="{BB962C8B-B14F-4D97-AF65-F5344CB8AC3E}">
        <p14:creationId xmlns:p14="http://schemas.microsoft.com/office/powerpoint/2010/main" val="47337483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Background Only">
    <p:spTree>
      <p:nvGrpSpPr>
        <p:cNvPr id="1" name=""/>
        <p:cNvGrpSpPr/>
        <p:nvPr/>
      </p:nvGrpSpPr>
      <p:grpSpPr>
        <a:xfrm>
          <a:off x="0" y="0"/>
          <a:ext cx="0" cy="0"/>
          <a:chOff x="0" y="0"/>
          <a:chExt cx="0" cy="0"/>
        </a:xfrm>
      </p:grpSpPr>
      <p:pic>
        <p:nvPicPr>
          <p:cNvPr id="2"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63" y="0"/>
            <a:ext cx="9101137"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B026BB5-A3C6-45E9-89D1-1011256EEB03}" type="datetime1">
              <a:rPr lang="en-US"/>
              <a:pPr>
                <a:defRPr/>
              </a:pPr>
              <a:t>12/17/2013</a:t>
            </a:fld>
            <a:endParaRPr lang="en-US"/>
          </a:p>
        </p:txBody>
      </p:sp>
      <p:sp>
        <p:nvSpPr>
          <p:cNvPr id="4"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5"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EBCA1FAA-C9B7-41BF-83EF-FD08EBBF9C04}" type="slidenum">
              <a:rPr lang="en-US"/>
              <a:pPr>
                <a:defRPr/>
              </a:pPr>
              <a:t>‹#›</a:t>
            </a:fld>
            <a:endParaRPr lang="en-US"/>
          </a:p>
        </p:txBody>
      </p:sp>
    </p:spTree>
    <p:extLst>
      <p:ext uri="{BB962C8B-B14F-4D97-AF65-F5344CB8AC3E}">
        <p14:creationId xmlns:p14="http://schemas.microsoft.com/office/powerpoint/2010/main" val="3068658248"/>
      </p:ext>
    </p:extLst>
  </p:cSld>
  <p:clrMapOvr>
    <a:masterClrMapping/>
  </p:clrMapOvr>
  <p:transition/>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5"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863" y="0"/>
            <a:ext cx="9101137"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3721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90800" y="2286000"/>
            <a:ext cx="6180224" cy="1470025"/>
          </a:xfrm>
        </p:spPr>
        <p:txBody>
          <a:bodyPr anchor="t"/>
          <a:lstStyle>
            <a:lvl1pPr algn="r">
              <a:defRPr b="1" cap="small" baseline="0">
                <a:solidFill>
                  <a:srgbClr val="003300"/>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Picture Placeholder 9"/>
          <p:cNvSpPr>
            <a:spLocks noGrp="1"/>
          </p:cNvSpPr>
          <p:nvPr>
            <p:ph type="pic" sz="quarter" idx="13"/>
          </p:nvPr>
        </p:nvSpPr>
        <p:spPr>
          <a:xfrm>
            <a:off x="6858000" y="5105400"/>
            <a:ext cx="1828800" cy="990600"/>
          </a:xfrm>
        </p:spPr>
        <p:txBody>
          <a:bodyPr rtlCol="0">
            <a:normAutofit/>
          </a:bodyPr>
          <a:lstStyle>
            <a:lvl1pPr marL="0" indent="0" algn="ctr">
              <a:buNone/>
              <a:defRPr sz="2000" baseline="0"/>
            </a:lvl1pPr>
          </a:lstStyle>
          <a:p>
            <a:pPr lvl="0"/>
            <a:r>
              <a:rPr lang="en-US" noProof="0" smtClean="0"/>
              <a:t>Click icon to add picture</a:t>
            </a:r>
            <a:endParaRPr lang="en-US" noProof="0" dirty="0"/>
          </a:p>
        </p:txBody>
      </p:sp>
    </p:spTree>
    <p:extLst>
      <p:ext uri="{BB962C8B-B14F-4D97-AF65-F5344CB8AC3E}">
        <p14:creationId xmlns:p14="http://schemas.microsoft.com/office/powerpoint/2010/main" val="28327941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57200" y="480787"/>
            <a:ext cx="8458200" cy="3391126"/>
          </a:xfrm>
        </p:spPr>
        <p:txBody>
          <a:bodyPr anchor="b"/>
          <a:lstStyle>
            <a:lvl1pPr algn="ctr">
              <a:defRPr sz="4400" b="1">
                <a:solidFill>
                  <a:schemeClr val="bg1"/>
                </a:solidFill>
              </a:defRPr>
            </a:lvl1pPr>
          </a:lstStyle>
          <a:p>
            <a:r>
              <a:rPr lang="en-US" smtClean="0"/>
              <a:t>Click to edit Master title style</a:t>
            </a:r>
            <a:endParaRPr lang="en-US" dirty="0"/>
          </a:p>
        </p:txBody>
      </p:sp>
      <p:sp>
        <p:nvSpPr>
          <p:cNvPr id="9" name="Subtitle 8"/>
          <p:cNvSpPr>
            <a:spLocks noGrp="1"/>
          </p:cNvSpPr>
          <p:nvPr>
            <p:ph type="subTitle" idx="1"/>
          </p:nvPr>
        </p:nvSpPr>
        <p:spPr>
          <a:xfrm>
            <a:off x="1935480" y="4208716"/>
            <a:ext cx="4953000" cy="1752600"/>
          </a:xfrm>
        </p:spPr>
        <p:txBody>
          <a:bodyPr/>
          <a:lstStyle>
            <a:lvl1pPr marL="64008" indent="0" algn="l">
              <a:buNone/>
              <a:defRPr sz="24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4" name="Date Placeholder 27"/>
          <p:cNvSpPr>
            <a:spLocks noGrp="1"/>
          </p:cNvSpPr>
          <p:nvPr>
            <p:ph type="dt" sz="half" idx="10"/>
          </p:nvPr>
        </p:nvSpPr>
        <p:spPr>
          <a:xfrm>
            <a:off x="8183563" y="6400800"/>
            <a:ext cx="960437" cy="457200"/>
          </a:xfrm>
        </p:spPr>
        <p:txBody>
          <a:bodyPr/>
          <a:lstStyle>
            <a:lvl1pPr fontAlgn="base">
              <a:spcBef>
                <a:spcPct val="0"/>
              </a:spcBef>
              <a:spcAft>
                <a:spcPct val="0"/>
              </a:spcAft>
              <a:defRPr>
                <a:latin typeface="Times New Roman" pitchFamily="18" charset="0"/>
              </a:defRPr>
            </a:lvl1pPr>
          </a:lstStyle>
          <a:p>
            <a:pPr>
              <a:defRPr/>
            </a:pPr>
            <a:fld id="{655CB7EF-E01B-4CDC-B74A-7D28E7C40F08}" type="datetime1">
              <a:rPr lang="en-US"/>
              <a:pPr>
                <a:defRPr/>
              </a:pPr>
              <a:t>12/17/2013</a:t>
            </a:fld>
            <a:endParaRPr lang="en-US"/>
          </a:p>
        </p:txBody>
      </p:sp>
      <p:sp>
        <p:nvSpPr>
          <p:cNvPr id="5" name="Footer Placeholder 16"/>
          <p:cNvSpPr>
            <a:spLocks noGrp="1"/>
          </p:cNvSpPr>
          <p:nvPr>
            <p:ph type="ftr" sz="quarter" idx="11"/>
          </p:nvPr>
        </p:nvSpPr>
        <p:spPr>
          <a:xfrm>
            <a:off x="6888163" y="6399213"/>
            <a:ext cx="1295400" cy="457200"/>
          </a:xfrm>
        </p:spPr>
        <p:txBody>
          <a:bodyPr/>
          <a:lstStyle>
            <a:lvl1pPr fontAlgn="base">
              <a:spcBef>
                <a:spcPct val="0"/>
              </a:spcBef>
              <a:spcAft>
                <a:spcPct val="0"/>
              </a:spcAft>
              <a:defRPr>
                <a:latin typeface="Times New Roman" pitchFamily="18" charset="0"/>
              </a:defRPr>
            </a:lvl1pPr>
          </a:lstStyle>
          <a:p>
            <a:pPr>
              <a:defRPr/>
            </a:pPr>
            <a:endParaRPr lang="en-US"/>
          </a:p>
        </p:txBody>
      </p:sp>
      <p:sp>
        <p:nvSpPr>
          <p:cNvPr id="6" name="Slide Number Placeholder 28"/>
          <p:cNvSpPr>
            <a:spLocks noGrp="1"/>
          </p:cNvSpPr>
          <p:nvPr>
            <p:ph type="sldNum" sz="quarter" idx="12"/>
          </p:nvPr>
        </p:nvSpPr>
        <p:spPr>
          <a:xfrm>
            <a:off x="8320088" y="1588"/>
            <a:ext cx="747712" cy="365125"/>
          </a:xfrm>
        </p:spPr>
        <p:txBody>
          <a:bodyPr/>
          <a:lstStyle>
            <a:lvl1pPr algn="r" fontAlgn="base">
              <a:spcBef>
                <a:spcPct val="0"/>
              </a:spcBef>
              <a:spcAft>
                <a:spcPct val="0"/>
              </a:spcAft>
              <a:defRPr sz="1800" smtClean="0">
                <a:solidFill>
                  <a:srgbClr val="FFFFFF"/>
                </a:solidFill>
                <a:latin typeface="Times New Roman" pitchFamily="18" charset="0"/>
              </a:defRPr>
            </a:lvl1pPr>
          </a:lstStyle>
          <a:p>
            <a:pPr>
              <a:defRPr/>
            </a:pPr>
            <a:fld id="{8574522B-C2D0-40B1-B434-9023F1241975}" type="slidenum">
              <a:rPr lang="en-US"/>
              <a:pPr>
                <a:defRPr/>
              </a:pPr>
              <a:t>‹#›</a:t>
            </a:fld>
            <a:endParaRPr lang="en-US"/>
          </a:p>
        </p:txBody>
      </p:sp>
    </p:spTree>
    <p:extLst>
      <p:ext uri="{BB962C8B-B14F-4D97-AF65-F5344CB8AC3E}">
        <p14:creationId xmlns:p14="http://schemas.microsoft.com/office/powerpoint/2010/main" val="81047401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solidFill>
                  <a:srgbClr val="FFFFFF"/>
                </a:solidFill>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b="0" smtClean="0">
                <a:solidFill>
                  <a:srgbClr val="FFFFFF"/>
                </a:solidFill>
              </a:endParaRPr>
            </a:p>
          </p:txBody>
        </p:sp>
      </p:grpSp>
      <p:sp>
        <p:nvSpPr>
          <p:cNvPr id="819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n-US" noProof="0" smtClean="0"/>
              <a:t>Click to edit Master title style</a:t>
            </a:r>
          </a:p>
        </p:txBody>
      </p:sp>
      <p:sp>
        <p:nvSpPr>
          <p:cNvPr id="8198"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pPr lvl="0"/>
            <a:r>
              <a:rPr lang="en-US" noProof="0" smtClean="0"/>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p>
        </p:txBody>
      </p:sp>
      <p:sp>
        <p:nvSpPr>
          <p:cNvPr id="8" name="Rectangle 8"/>
          <p:cNvSpPr>
            <a:spLocks noGrp="1" noChangeArrowheads="1"/>
          </p:cNvSpPr>
          <p:nvPr>
            <p:ph type="ftr" sz="quarter" idx="11"/>
          </p:nvPr>
        </p:nvSpPr>
        <p:spPr/>
        <p:txBody>
          <a:bodyPr/>
          <a:lstStyle>
            <a:lvl1pPr>
              <a:defRPr/>
            </a:lvl1pPr>
          </a:lstStyle>
          <a:p>
            <a:pPr>
              <a:defRPr/>
            </a:pPr>
            <a:endParaRPr lang="en-US"/>
          </a:p>
        </p:txBody>
      </p:sp>
      <p:sp>
        <p:nvSpPr>
          <p:cNvPr id="9" name="Rectangle 9"/>
          <p:cNvSpPr>
            <a:spLocks noGrp="1" noChangeArrowheads="1"/>
          </p:cNvSpPr>
          <p:nvPr>
            <p:ph type="sldNum" sz="quarter" idx="12"/>
          </p:nvPr>
        </p:nvSpPr>
        <p:spPr/>
        <p:txBody>
          <a:bodyPr/>
          <a:lstStyle>
            <a:lvl1pPr>
              <a:defRPr/>
            </a:lvl1pPr>
          </a:lstStyle>
          <a:p>
            <a:pPr>
              <a:defRPr/>
            </a:pPr>
            <a:fld id="{FDF5A5CD-3263-40BE-BC05-CEDC2E33219E}" type="slidenum">
              <a:rPr lang="en-US"/>
              <a:pPr>
                <a:defRPr/>
              </a:pPr>
              <a:t>‹#›</a:t>
            </a:fld>
            <a:endParaRPr lang="en-US"/>
          </a:p>
        </p:txBody>
      </p:sp>
    </p:spTree>
    <p:extLst>
      <p:ext uri="{BB962C8B-B14F-4D97-AF65-F5344CB8AC3E}">
        <p14:creationId xmlns:p14="http://schemas.microsoft.com/office/powerpoint/2010/main" val="27734889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980F90D7-07A1-4F4D-8EE4-73D0885F04D6}" type="slidenum">
              <a:rPr lang="en-US"/>
              <a:pPr>
                <a:defRPr/>
              </a:pPr>
              <a:t>‹#›</a:t>
            </a:fld>
            <a:endParaRPr lang="en-US"/>
          </a:p>
        </p:txBody>
      </p:sp>
    </p:spTree>
    <p:extLst>
      <p:ext uri="{BB962C8B-B14F-4D97-AF65-F5344CB8AC3E}">
        <p14:creationId xmlns:p14="http://schemas.microsoft.com/office/powerpoint/2010/main" val="25683254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4D71FB89-FF33-4981-B11B-F7555D08F4F1}" type="slidenum">
              <a:rPr lang="en-US"/>
              <a:pPr>
                <a:defRPr/>
              </a:pPr>
              <a:t>‹#›</a:t>
            </a:fld>
            <a:endParaRPr lang="en-US"/>
          </a:p>
        </p:txBody>
      </p:sp>
    </p:spTree>
    <p:extLst>
      <p:ext uri="{BB962C8B-B14F-4D97-AF65-F5344CB8AC3E}">
        <p14:creationId xmlns:p14="http://schemas.microsoft.com/office/powerpoint/2010/main" val="23058678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45732AE1-08D9-46C9-8456-C4793DAFB0FF}" type="slidenum">
              <a:rPr lang="en-US"/>
              <a:pPr>
                <a:defRPr/>
              </a:pPr>
              <a:t>‹#›</a:t>
            </a:fld>
            <a:endParaRPr lang="en-US"/>
          </a:p>
        </p:txBody>
      </p:sp>
    </p:spTree>
    <p:extLst>
      <p:ext uri="{BB962C8B-B14F-4D97-AF65-F5344CB8AC3E}">
        <p14:creationId xmlns:p14="http://schemas.microsoft.com/office/powerpoint/2010/main" val="42403048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9209BDD2-ED76-4C6E-9DCD-1B24F65702EB}" type="slidenum">
              <a:rPr lang="en-US"/>
              <a:pPr>
                <a:defRPr/>
              </a:pPr>
              <a:t>‹#›</a:t>
            </a:fld>
            <a:endParaRPr lang="en-US"/>
          </a:p>
        </p:txBody>
      </p:sp>
    </p:spTree>
    <p:extLst>
      <p:ext uri="{BB962C8B-B14F-4D97-AF65-F5344CB8AC3E}">
        <p14:creationId xmlns:p14="http://schemas.microsoft.com/office/powerpoint/2010/main" val="1168927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1559B19C-0268-47DC-8731-0F0517F59031}" type="slidenum">
              <a:rPr lang="en-US"/>
              <a:pPr>
                <a:defRPr/>
              </a:pPr>
              <a:t>‹#›</a:t>
            </a:fld>
            <a:endParaRPr lang="en-US"/>
          </a:p>
        </p:txBody>
      </p:sp>
    </p:spTree>
    <p:extLst>
      <p:ext uri="{BB962C8B-B14F-4D97-AF65-F5344CB8AC3E}">
        <p14:creationId xmlns:p14="http://schemas.microsoft.com/office/powerpoint/2010/main" val="5939095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7C6EC9D8-D4BA-4689-8AD2-6A2F65AFD102}" type="slidenum">
              <a:rPr lang="en-US"/>
              <a:pPr>
                <a:defRPr/>
              </a:pPr>
              <a:t>‹#›</a:t>
            </a:fld>
            <a:endParaRPr lang="en-US"/>
          </a:p>
        </p:txBody>
      </p:sp>
    </p:spTree>
    <p:extLst>
      <p:ext uri="{BB962C8B-B14F-4D97-AF65-F5344CB8AC3E}">
        <p14:creationId xmlns:p14="http://schemas.microsoft.com/office/powerpoint/2010/main" val="17860191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95FF7D76-BEDE-428B-ADB5-3BBA1D5FAD32}" type="slidenum">
              <a:rPr lang="en-US"/>
              <a:pPr>
                <a:defRPr/>
              </a:pPr>
              <a:t>‹#›</a:t>
            </a:fld>
            <a:endParaRPr lang="en-US"/>
          </a:p>
        </p:txBody>
      </p:sp>
    </p:spTree>
    <p:extLst>
      <p:ext uri="{BB962C8B-B14F-4D97-AF65-F5344CB8AC3E}">
        <p14:creationId xmlns:p14="http://schemas.microsoft.com/office/powerpoint/2010/main" val="42664738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9BBE080-4B85-4CFA-AE1D-2808595B28B6}" type="slidenum">
              <a:rPr lang="en-US"/>
              <a:pPr>
                <a:defRPr/>
              </a:pPr>
              <a:t>‹#›</a:t>
            </a:fld>
            <a:endParaRPr lang="en-US"/>
          </a:p>
        </p:txBody>
      </p:sp>
    </p:spTree>
    <p:extLst>
      <p:ext uri="{BB962C8B-B14F-4D97-AF65-F5344CB8AC3E}">
        <p14:creationId xmlns:p14="http://schemas.microsoft.com/office/powerpoint/2010/main" val="21564953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F4FDDB1-85EB-41E1-B7F4-F87BD30A851A}" type="slidenum">
              <a:rPr lang="en-US"/>
              <a:pPr>
                <a:defRPr/>
              </a:pPr>
              <a:t>‹#›</a:t>
            </a:fld>
            <a:endParaRPr lang="en-US"/>
          </a:p>
        </p:txBody>
      </p:sp>
    </p:spTree>
    <p:extLst>
      <p:ext uri="{BB962C8B-B14F-4D97-AF65-F5344CB8AC3E}">
        <p14:creationId xmlns:p14="http://schemas.microsoft.com/office/powerpoint/2010/main" val="10995412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8048B36-93D8-4E07-8D59-415ED61B609F}" type="slidenum">
              <a:rPr lang="en-US"/>
              <a:pPr>
                <a:defRPr/>
              </a:pPr>
              <a:t>‹#›</a:t>
            </a:fld>
            <a:endParaRPr lang="en-US"/>
          </a:p>
        </p:txBody>
      </p:sp>
    </p:spTree>
    <p:extLst>
      <p:ext uri="{BB962C8B-B14F-4D97-AF65-F5344CB8AC3E}">
        <p14:creationId xmlns:p14="http://schemas.microsoft.com/office/powerpoint/2010/main" val="40195202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1326708-12F6-4E62-AD13-855EE93B5CF8}" type="slidenum">
              <a:rPr lang="en-US"/>
              <a:pPr>
                <a:defRPr/>
              </a:pPr>
              <a:t>‹#›</a:t>
            </a:fld>
            <a:endParaRPr lang="en-US"/>
          </a:p>
        </p:txBody>
      </p:sp>
    </p:spTree>
    <p:extLst>
      <p:ext uri="{BB962C8B-B14F-4D97-AF65-F5344CB8AC3E}">
        <p14:creationId xmlns:p14="http://schemas.microsoft.com/office/powerpoint/2010/main" val="27668205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2C66C4-8B77-4FE3-B66C-8A3DC4AA8A82}" type="slidenum">
              <a:rPr lang="en-US"/>
              <a:pPr>
                <a:defRPr/>
              </a:pPr>
              <a:t>‹#›</a:t>
            </a:fld>
            <a:endParaRPr lang="en-US"/>
          </a:p>
        </p:txBody>
      </p:sp>
    </p:spTree>
    <p:extLst>
      <p:ext uri="{BB962C8B-B14F-4D97-AF65-F5344CB8AC3E}">
        <p14:creationId xmlns:p14="http://schemas.microsoft.com/office/powerpoint/2010/main" val="35192446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41E629E-9C3F-47C6-967C-0A05FD55C52F}" type="slidenum">
              <a:rPr lang="en-US"/>
              <a:pPr>
                <a:defRPr/>
              </a:pPr>
              <a:t>‹#›</a:t>
            </a:fld>
            <a:endParaRPr lang="en-US"/>
          </a:p>
        </p:txBody>
      </p:sp>
    </p:spTree>
    <p:extLst>
      <p:ext uri="{BB962C8B-B14F-4D97-AF65-F5344CB8AC3E}">
        <p14:creationId xmlns:p14="http://schemas.microsoft.com/office/powerpoint/2010/main" val="6580192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08F6BC12-C1EA-474E-B829-7F1E2D43AC6E}" type="slidenum">
              <a:rPr lang="en-US"/>
              <a:pPr>
                <a:defRPr/>
              </a:pPr>
              <a:t>‹#›</a:t>
            </a:fld>
            <a:endParaRPr lang="en-US"/>
          </a:p>
        </p:txBody>
      </p:sp>
    </p:spTree>
    <p:extLst>
      <p:ext uri="{BB962C8B-B14F-4D97-AF65-F5344CB8AC3E}">
        <p14:creationId xmlns:p14="http://schemas.microsoft.com/office/powerpoint/2010/main" val="10954676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1E18F2FC-A8C9-4416-978B-8B7ABA2BD0E2}" type="slidenum">
              <a:rPr lang="en-US"/>
              <a:pPr>
                <a:defRPr/>
              </a:pPr>
              <a:t>‹#›</a:t>
            </a:fld>
            <a:endParaRPr lang="en-US"/>
          </a:p>
        </p:txBody>
      </p:sp>
    </p:spTree>
    <p:extLst>
      <p:ext uri="{BB962C8B-B14F-4D97-AF65-F5344CB8AC3E}">
        <p14:creationId xmlns:p14="http://schemas.microsoft.com/office/powerpoint/2010/main" val="1319213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7A91EC6A-4C31-460E-BAA3-D69CDD784BD8}" type="slidenum">
              <a:rPr lang="en-US"/>
              <a:pPr>
                <a:defRPr/>
              </a:pPr>
              <a:t>‹#›</a:t>
            </a:fld>
            <a:endParaRPr lang="en-US"/>
          </a:p>
        </p:txBody>
      </p:sp>
    </p:spTree>
    <p:extLst>
      <p:ext uri="{BB962C8B-B14F-4D97-AF65-F5344CB8AC3E}">
        <p14:creationId xmlns:p14="http://schemas.microsoft.com/office/powerpoint/2010/main" val="1867443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12982C08-A17E-4935-AF89-AAF0B6B514A8}" type="slidenum">
              <a:rPr lang="en-US"/>
              <a:pPr>
                <a:defRPr/>
              </a:pPr>
              <a:t>‹#›</a:t>
            </a:fld>
            <a:endParaRPr lang="en-US"/>
          </a:p>
        </p:txBody>
      </p:sp>
    </p:spTree>
    <p:extLst>
      <p:ext uri="{BB962C8B-B14F-4D97-AF65-F5344CB8AC3E}">
        <p14:creationId xmlns:p14="http://schemas.microsoft.com/office/powerpoint/2010/main" val="1311763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27DA92E7-A489-4A3E-BF3E-57C53888190A}" type="slidenum">
              <a:rPr lang="en-US"/>
              <a:pPr>
                <a:defRPr/>
              </a:pPr>
              <a:t>‹#›</a:t>
            </a:fld>
            <a:endParaRPr lang="en-US"/>
          </a:p>
        </p:txBody>
      </p:sp>
    </p:spTree>
    <p:extLst>
      <p:ext uri="{BB962C8B-B14F-4D97-AF65-F5344CB8AC3E}">
        <p14:creationId xmlns:p14="http://schemas.microsoft.com/office/powerpoint/2010/main" val="336862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3.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image" Target="../media/image2.jpeg"/><Relationship Id="rId2" Type="http://schemas.openxmlformats.org/officeDocument/2006/relationships/slideLayout" Target="../slideLayouts/slideLayout51.xml"/><Relationship Id="rId16"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6.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717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033" name="Arc 4"/>
            <p:cNvSpPr>
              <a:spLocks/>
            </p:cNvSpPr>
            <p:nvPr/>
          </p:nvSpPr>
          <p:spPr bwMode="auto">
            <a:xfrm>
              <a:off x="0" y="1"/>
              <a:ext cx="5298" cy="4312"/>
            </a:xfrm>
            <a:custGeom>
              <a:avLst/>
              <a:gdLst>
                <a:gd name="T0" fmla="*/ 0 w 21600"/>
                <a:gd name="T1" fmla="*/ 0 h 21600"/>
                <a:gd name="T2" fmla="*/ 319 w 21600"/>
                <a:gd name="T3" fmla="*/ 172 h 21600"/>
                <a:gd name="T4" fmla="*/ 0 w 21600"/>
                <a:gd name="T5" fmla="*/ 17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17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7174" name="Rectangle 6"/>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b="0"/>
            </a:lvl1pPr>
          </a:lstStyle>
          <a:p>
            <a:pPr>
              <a:defRPr/>
            </a:pPr>
            <a:endParaRPr lang="en-US"/>
          </a:p>
        </p:txBody>
      </p:sp>
      <p:sp>
        <p:nvSpPr>
          <p:cNvPr id="7175" name="Rectangle 7"/>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b="0"/>
            </a:lvl1pPr>
          </a:lstStyle>
          <a:p>
            <a:pPr>
              <a:defRPr/>
            </a:pPr>
            <a:endParaRPr lang="en-US"/>
          </a:p>
        </p:txBody>
      </p:sp>
      <p:sp>
        <p:nvSpPr>
          <p:cNvPr id="7176" name="Rectangle 8"/>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b="0"/>
            </a:lvl1pPr>
          </a:lstStyle>
          <a:p>
            <a:pPr>
              <a:defRPr/>
            </a:pPr>
            <a:fld id="{5F01E363-FD74-4E24-93C1-71BA3BD81A94}" type="slidenum">
              <a:rPr lang="en-US"/>
              <a:pPr>
                <a:defRPr/>
              </a:pPr>
              <a:t>‹#›</a:t>
            </a:fld>
            <a:endParaRPr lang="en-US"/>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16"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7171"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sz="2400">
                <a:solidFill>
                  <a:srgbClr val="FFFFFF"/>
                </a:solidFill>
              </a:endParaRPr>
            </a:p>
          </p:txBody>
        </p:sp>
        <p:sp>
          <p:nvSpPr>
            <p:cNvPr id="1033" name="Arc 4"/>
            <p:cNvSpPr>
              <a:spLocks/>
            </p:cNvSpPr>
            <p:nvPr/>
          </p:nvSpPr>
          <p:spPr bwMode="auto">
            <a:xfrm>
              <a:off x="0" y="1"/>
              <a:ext cx="5298" cy="4312"/>
            </a:xfrm>
            <a:custGeom>
              <a:avLst/>
              <a:gdLst>
                <a:gd name="T0" fmla="*/ 0 w 21600"/>
                <a:gd name="T1" fmla="*/ 0 h 21600"/>
                <a:gd name="T2" fmla="*/ 319 w 21600"/>
                <a:gd name="T3" fmla="*/ 172 h 21600"/>
                <a:gd name="T4" fmla="*/ 0 w 21600"/>
                <a:gd name="T5" fmla="*/ 17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sz="2400">
                <a:solidFill>
                  <a:srgbClr val="FFFFFF"/>
                </a:solidFill>
              </a:endParaRPr>
            </a:p>
          </p:txBody>
        </p:sp>
      </p:grpSp>
      <p:sp>
        <p:nvSpPr>
          <p:cNvPr id="7173"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7174"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b="0"/>
            </a:lvl1pPr>
          </a:lstStyle>
          <a:p>
            <a:pPr>
              <a:defRPr/>
            </a:pPr>
            <a:endParaRPr lang="en-US">
              <a:solidFill>
                <a:srgbClr val="FFFFFF"/>
              </a:solidFill>
            </a:endParaRPr>
          </a:p>
        </p:txBody>
      </p:sp>
      <p:sp>
        <p:nvSpPr>
          <p:cNvPr id="7175"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b="0"/>
            </a:lvl1pPr>
          </a:lstStyle>
          <a:p>
            <a:pPr>
              <a:defRPr/>
            </a:pPr>
            <a:endParaRPr lang="en-US">
              <a:solidFill>
                <a:srgbClr val="FFFFFF"/>
              </a:solidFill>
            </a:endParaRPr>
          </a:p>
        </p:txBody>
      </p:sp>
      <p:sp>
        <p:nvSpPr>
          <p:cNvPr id="7176"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b="0"/>
            </a:lvl1pPr>
          </a:lstStyle>
          <a:p>
            <a:pPr>
              <a:defRPr/>
            </a:pPr>
            <a:fld id="{5B8C3232-E6E3-4705-B2EF-AB4BE76DC393}" type="slidenum">
              <a:rPr lang="en-US">
                <a:solidFill>
                  <a:srgbClr val="FFFFFF"/>
                </a:solidFill>
              </a:rPr>
              <a:pPr>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60221754"/>
      </p:ext>
    </p:extLst>
  </p:cSld>
  <p:clrMap bg1="dk2" tx1="lt1" bg2="dk1"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endParaRPr lang="en-US" b="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b="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95D935F-B68E-6C45-81F5-7BF07B7D649F}" type="slidenum">
              <a:rPr lang="en-US" b="0" smtClean="0">
                <a:solidFill>
                  <a:prstClr val="black">
                    <a:tint val="75000"/>
                  </a:prstClr>
                </a:solidFill>
                <a:latin typeface="Calibri"/>
              </a:rPr>
              <a:pPr defTabSz="457200" fontAlgn="auto">
                <a:spcBef>
                  <a:spcPts val="0"/>
                </a:spcBef>
                <a:spcAft>
                  <a:spcPts val="0"/>
                </a:spcAft>
              </a:pPr>
              <a:t>‹#›</a:t>
            </a:fld>
            <a:endParaRPr lang="en-US" b="0">
              <a:solidFill>
                <a:prstClr val="black">
                  <a:tint val="75000"/>
                </a:prstClr>
              </a:solidFill>
              <a:latin typeface="Calibri"/>
            </a:endParaRPr>
          </a:p>
        </p:txBody>
      </p:sp>
    </p:spTree>
    <p:extLst>
      <p:ext uri="{BB962C8B-B14F-4D97-AF65-F5344CB8AC3E}">
        <p14:creationId xmlns:p14="http://schemas.microsoft.com/office/powerpoint/2010/main" val="359988936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prstClr val="white"/>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prstClr val="white"/>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fontAlgn="auto">
              <a:spcBef>
                <a:spcPts val="0"/>
              </a:spcBef>
              <a:spcAft>
                <a:spcPts val="0"/>
              </a:spcAft>
            </a:pPr>
            <a:fld id="{FEB989B7-FBFB-4038-AD4F-09E56D277AE3}" type="slidenum">
              <a:rPr lang="en-US" b="0" smtClean="0">
                <a:latin typeface="Calibri"/>
              </a:rPr>
              <a:pPr fontAlgn="auto">
                <a:spcBef>
                  <a:spcPts val="0"/>
                </a:spcBef>
                <a:spcAft>
                  <a:spcPts val="0"/>
                </a:spcAft>
              </a:pPr>
              <a:t>‹#›</a:t>
            </a:fld>
            <a:endParaRPr lang="en-US" b="0">
              <a:latin typeface="Calibri"/>
            </a:endParaRP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fontAlgn="auto">
              <a:spcBef>
                <a:spcPts val="0"/>
              </a:spcBef>
              <a:spcAft>
                <a:spcPts val="0"/>
              </a:spcAft>
            </a:pPr>
            <a:endParaRPr lang="en-US" b="0">
              <a:solidFill>
                <a:srgbClr val="E7DEC9"/>
              </a:solidFill>
              <a:latin typeface="Calibri"/>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fontAlgn="auto">
              <a:spcBef>
                <a:spcPts val="0"/>
              </a:spcBef>
              <a:spcAft>
                <a:spcPts val="0"/>
              </a:spcAft>
            </a:pPr>
            <a:fld id="{5A645EF5-D599-4850-8FA7-98CD5944F569}" type="datetime1">
              <a:rPr lang="en-US" b="0" smtClean="0">
                <a:solidFill>
                  <a:srgbClr val="E7DEC9"/>
                </a:solidFill>
                <a:latin typeface="Calibri"/>
              </a:rPr>
              <a:pPr fontAlgn="auto">
                <a:spcBef>
                  <a:spcPts val="0"/>
                </a:spcBef>
                <a:spcAft>
                  <a:spcPts val="0"/>
                </a:spcAft>
              </a:pPr>
              <a:t>12/17/2013</a:t>
            </a:fld>
            <a:endParaRPr lang="en-US" b="0">
              <a:solidFill>
                <a:srgbClr val="E7DEC9"/>
              </a:solidFill>
              <a:latin typeface="Calibri"/>
            </a:endParaRPr>
          </a:p>
        </p:txBody>
      </p:sp>
    </p:spTree>
    <p:extLst>
      <p:ext uri="{BB962C8B-B14F-4D97-AF65-F5344CB8AC3E}">
        <p14:creationId xmlns:p14="http://schemas.microsoft.com/office/powerpoint/2010/main" val="342366645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218" name="Picture 6"/>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2863" y="0"/>
            <a:ext cx="9101137"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le Placeholder 1"/>
          <p:cNvSpPr>
            <a:spLocks noGrp="1"/>
          </p:cNvSpPr>
          <p:nvPr>
            <p:ph type="title"/>
          </p:nvPr>
        </p:nvSpPr>
        <p:spPr bwMode="auto">
          <a:xfrm>
            <a:off x="762000" y="274638"/>
            <a:ext cx="8077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9220" name="Text Placeholder 2"/>
          <p:cNvSpPr>
            <a:spLocks noGrp="1"/>
          </p:cNvSpPr>
          <p:nvPr>
            <p:ph type="body" idx="1"/>
          </p:nvPr>
        </p:nvSpPr>
        <p:spPr bwMode="auto">
          <a:xfrm>
            <a:off x="762000" y="1295400"/>
            <a:ext cx="80772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103154">
                    <a:tint val="75000"/>
                  </a:srgbClr>
                </a:solidFill>
                <a:latin typeface="Times New Roman"/>
              </a:defRPr>
            </a:lvl1pPr>
          </a:lstStyle>
          <a:p>
            <a:pPr>
              <a:defRPr/>
            </a:pPr>
            <a:fld id="{82F3798F-04EB-4B1E-B0DE-FA3A4696A2D4}" type="datetime1">
              <a:rPr lang="en-US" b="0"/>
              <a:pPr>
                <a:defRPr/>
              </a:pPr>
              <a:t>12/17/2013</a:t>
            </a:fld>
            <a:endParaRPr lang="en-US" b="0"/>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103154">
                    <a:tint val="75000"/>
                  </a:srgbClr>
                </a:solidFill>
                <a:latin typeface="Times New Roman"/>
              </a:defRPr>
            </a:lvl1pPr>
          </a:lstStyle>
          <a:p>
            <a:pPr>
              <a:defRPr/>
            </a:pPr>
            <a:endParaRPr lang="en-US" b="0"/>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103154">
                    <a:tint val="75000"/>
                  </a:srgbClr>
                </a:solidFill>
                <a:latin typeface="Times New Roman"/>
              </a:defRPr>
            </a:lvl1pPr>
          </a:lstStyle>
          <a:p>
            <a:pPr>
              <a:defRPr/>
            </a:pPr>
            <a:fld id="{5247FE0B-5847-4E10-B3A0-946AABA634C1}" type="slidenum">
              <a:rPr lang="en-US" b="0"/>
              <a:pPr>
                <a:defRPr/>
              </a:pPr>
              <a:t>‹#›</a:t>
            </a:fld>
            <a:endParaRPr lang="en-US" b="0"/>
          </a:p>
        </p:txBody>
      </p:sp>
      <p:pic>
        <p:nvPicPr>
          <p:cNvPr id="9224" name="Picture 7"/>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152400" y="-109538"/>
            <a:ext cx="819150" cy="708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399201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Lst>
  <p:transition/>
  <p:timing>
    <p:tnLst>
      <p:par>
        <p:cTn id="1" dur="indefinite" restart="never" nodeType="tmRoot"/>
      </p:par>
    </p:tnLst>
  </p:timing>
  <p:hf hdr="0" ftr="0" dt="0"/>
  <p:txStyles>
    <p:titleStyle>
      <a:lvl1pPr algn="l" rtl="0" fontAlgn="base">
        <a:spcBef>
          <a:spcPct val="0"/>
        </a:spcBef>
        <a:spcAft>
          <a:spcPct val="0"/>
        </a:spcAft>
        <a:defRPr lang="en-US" sz="4400" b="1" kern="1200" dirty="0">
          <a:solidFill>
            <a:schemeClr val="tx1"/>
          </a:solidFill>
          <a:latin typeface="+mj-lt"/>
          <a:ea typeface="+mj-ea"/>
          <a:cs typeface="+mj-cs"/>
        </a:defRPr>
      </a:lvl1pPr>
      <a:lvl2pPr algn="l" rtl="0" fontAlgn="base">
        <a:spcBef>
          <a:spcPct val="0"/>
        </a:spcBef>
        <a:spcAft>
          <a:spcPct val="0"/>
        </a:spcAft>
        <a:defRPr sz="4400" b="1">
          <a:solidFill>
            <a:schemeClr val="tx1"/>
          </a:solidFill>
          <a:latin typeface="Arial" pitchFamily="34" charset="0"/>
        </a:defRPr>
      </a:lvl2pPr>
      <a:lvl3pPr algn="l" rtl="0" fontAlgn="base">
        <a:spcBef>
          <a:spcPct val="0"/>
        </a:spcBef>
        <a:spcAft>
          <a:spcPct val="0"/>
        </a:spcAft>
        <a:defRPr sz="4400" b="1">
          <a:solidFill>
            <a:schemeClr val="tx1"/>
          </a:solidFill>
          <a:latin typeface="Arial" pitchFamily="34" charset="0"/>
        </a:defRPr>
      </a:lvl3pPr>
      <a:lvl4pPr algn="l" rtl="0" fontAlgn="base">
        <a:spcBef>
          <a:spcPct val="0"/>
        </a:spcBef>
        <a:spcAft>
          <a:spcPct val="0"/>
        </a:spcAft>
        <a:defRPr sz="4400" b="1">
          <a:solidFill>
            <a:schemeClr val="tx1"/>
          </a:solidFill>
          <a:latin typeface="Arial" pitchFamily="34" charset="0"/>
        </a:defRPr>
      </a:lvl4pPr>
      <a:lvl5pPr algn="l" rtl="0" fontAlgn="base">
        <a:spcBef>
          <a:spcPct val="0"/>
        </a:spcBef>
        <a:spcAft>
          <a:spcPct val="0"/>
        </a:spcAft>
        <a:defRPr sz="4400" b="1">
          <a:solidFill>
            <a:schemeClr val="tx1"/>
          </a:solidFill>
          <a:latin typeface="Arial" pitchFamily="34" charset="0"/>
        </a:defRPr>
      </a:lvl5pPr>
      <a:lvl6pPr marL="457200" algn="l" rtl="0" fontAlgn="base">
        <a:spcBef>
          <a:spcPct val="0"/>
        </a:spcBef>
        <a:spcAft>
          <a:spcPct val="0"/>
        </a:spcAft>
        <a:defRPr sz="4400" b="1">
          <a:solidFill>
            <a:schemeClr val="tx1"/>
          </a:solidFill>
          <a:latin typeface="Arial" pitchFamily="34" charset="0"/>
        </a:defRPr>
      </a:lvl6pPr>
      <a:lvl7pPr marL="914400" algn="l" rtl="0" fontAlgn="base">
        <a:spcBef>
          <a:spcPct val="0"/>
        </a:spcBef>
        <a:spcAft>
          <a:spcPct val="0"/>
        </a:spcAft>
        <a:defRPr sz="4400" b="1">
          <a:solidFill>
            <a:schemeClr val="tx1"/>
          </a:solidFill>
          <a:latin typeface="Arial" pitchFamily="34" charset="0"/>
        </a:defRPr>
      </a:lvl7pPr>
      <a:lvl8pPr marL="1371600" algn="l" rtl="0" fontAlgn="base">
        <a:spcBef>
          <a:spcPct val="0"/>
        </a:spcBef>
        <a:spcAft>
          <a:spcPct val="0"/>
        </a:spcAft>
        <a:defRPr sz="4400" b="1">
          <a:solidFill>
            <a:schemeClr val="tx1"/>
          </a:solidFill>
          <a:latin typeface="Arial" pitchFamily="34" charset="0"/>
        </a:defRPr>
      </a:lvl8pPr>
      <a:lvl9pPr marL="1828800" algn="l" rtl="0" fontAlgn="base">
        <a:spcBef>
          <a:spcPct val="0"/>
        </a:spcBef>
        <a:spcAft>
          <a:spcPct val="0"/>
        </a:spcAft>
        <a:defRPr sz="4400" b="1">
          <a:solidFill>
            <a:schemeClr val="tx1"/>
          </a:solidFill>
          <a:latin typeface="Arial" pitchFamily="34" charset="0"/>
        </a:defRPr>
      </a:lvl9pPr>
    </p:titleStyle>
    <p:bodyStyle>
      <a:lvl1pPr marL="342900" indent="-342900" algn="l" rtl="0" fontAlgn="base">
        <a:spcBef>
          <a:spcPct val="20000"/>
        </a:spcBef>
        <a:spcAft>
          <a:spcPct val="0"/>
        </a:spcAft>
        <a:buSzPct val="110000"/>
        <a:buFont typeface="Arial" pitchFamily="34" charset="0"/>
        <a:buChar char="•"/>
        <a:defRPr sz="2800" b="1" kern="1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
        <a:defRPr sz="2400" b="1" kern="1200">
          <a:solidFill>
            <a:srgbClr val="0071BF"/>
          </a:solidFill>
          <a:latin typeface="+mn-lt"/>
          <a:ea typeface="+mn-ea"/>
          <a:cs typeface="+mn-cs"/>
        </a:defRPr>
      </a:lvl2pPr>
      <a:lvl3pPr marL="1143000" indent="-228600" algn="l" rtl="0" fontAlgn="base">
        <a:spcBef>
          <a:spcPct val="20000"/>
        </a:spcBef>
        <a:spcAft>
          <a:spcPct val="0"/>
        </a:spcAft>
        <a:buSzPct val="80000"/>
        <a:buFont typeface="Courier New" pitchFamily="49" charset="0"/>
        <a:buChar char="o"/>
        <a:defRPr sz="2000" b="1" kern="1200">
          <a:solidFill>
            <a:srgbClr val="008F92"/>
          </a:solidFill>
          <a:latin typeface="+mn-lt"/>
          <a:ea typeface="+mn-ea"/>
          <a:cs typeface="+mn-cs"/>
        </a:defRPr>
      </a:lvl3pPr>
      <a:lvl4pPr marL="1600200" indent="-228600" algn="l" rtl="0" fontAlgn="base">
        <a:spcBef>
          <a:spcPct val="20000"/>
        </a:spcBef>
        <a:spcAft>
          <a:spcPct val="0"/>
        </a:spcAft>
        <a:buFont typeface="Arial" pitchFamily="34" charset="0"/>
        <a:buChar char="–"/>
        <a:defRPr b="1" kern="1200">
          <a:solidFill>
            <a:srgbClr val="C05F00"/>
          </a:solidFill>
          <a:latin typeface="+mn-lt"/>
          <a:ea typeface="+mn-ea"/>
          <a:cs typeface="+mn-cs"/>
        </a:defRPr>
      </a:lvl4pPr>
      <a:lvl5pPr marL="2057400" indent="-228600" algn="l" rtl="0" fontAlgn="base">
        <a:spcBef>
          <a:spcPct val="20000"/>
        </a:spcBef>
        <a:spcAft>
          <a:spcPct val="0"/>
        </a:spcAft>
        <a:buFont typeface="Arial" pitchFamily="34" charset="0"/>
        <a:buChar char="»"/>
        <a:defRPr b="1" kern="1200">
          <a:solidFill>
            <a:srgbClr val="5729B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0" y="1588"/>
            <a:ext cx="9132888" cy="6845300"/>
            <a:chOff x="0" y="1"/>
            <a:chExt cx="5753" cy="4312"/>
          </a:xfrm>
        </p:grpSpPr>
        <p:sp>
          <p:nvSpPr>
            <p:cNvPr id="717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solidFill>
                  <a:srgbClr val="FFFFFF"/>
                </a:solidFill>
              </a:endParaRPr>
            </a:p>
          </p:txBody>
        </p:sp>
        <p:sp>
          <p:nvSpPr>
            <p:cNvPr id="8201" name="Arc 4"/>
            <p:cNvSpPr>
              <a:spLocks/>
            </p:cNvSpPr>
            <p:nvPr/>
          </p:nvSpPr>
          <p:spPr bwMode="auto">
            <a:xfrm>
              <a:off x="0" y="1"/>
              <a:ext cx="5298" cy="4312"/>
            </a:xfrm>
            <a:custGeom>
              <a:avLst/>
              <a:gdLst>
                <a:gd name="T0" fmla="*/ 0 w 21600"/>
                <a:gd name="T1" fmla="*/ 0 h 21600"/>
                <a:gd name="T2" fmla="*/ 1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b="0" smtClean="0">
                <a:solidFill>
                  <a:srgbClr val="FFFFFF"/>
                </a:solidFill>
              </a:endParaRPr>
            </a:p>
          </p:txBody>
        </p:sp>
      </p:grpSp>
      <p:sp>
        <p:nvSpPr>
          <p:cNvPr id="717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7174" name="Rectangle 6"/>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b="0">
                <a:solidFill>
                  <a:srgbClr val="FFFFFF"/>
                </a:solidFill>
              </a:defRPr>
            </a:lvl1pPr>
          </a:lstStyle>
          <a:p>
            <a:pPr>
              <a:defRPr/>
            </a:pPr>
            <a:endParaRPr lang="en-US"/>
          </a:p>
        </p:txBody>
      </p:sp>
      <p:sp>
        <p:nvSpPr>
          <p:cNvPr id="7175" name="Rectangle 7"/>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b="0">
                <a:solidFill>
                  <a:srgbClr val="FFFFFF"/>
                </a:solidFill>
              </a:defRPr>
            </a:lvl1pPr>
          </a:lstStyle>
          <a:p>
            <a:pPr>
              <a:defRPr/>
            </a:pPr>
            <a:endParaRPr lang="en-US"/>
          </a:p>
        </p:txBody>
      </p:sp>
      <p:sp>
        <p:nvSpPr>
          <p:cNvPr id="7176" name="Rectangle 8"/>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b="0">
                <a:solidFill>
                  <a:srgbClr val="FFFFFF"/>
                </a:solidFill>
              </a:defRPr>
            </a:lvl1pPr>
          </a:lstStyle>
          <a:p>
            <a:pPr>
              <a:defRPr/>
            </a:pPr>
            <a:fld id="{252453F2-815F-429E-9E8E-0003B76F6A8A}" type="slidenum">
              <a:rPr lang="en-US"/>
              <a:pPr>
                <a:defRPr/>
              </a:pPr>
              <a:t>‹#›</a:t>
            </a:fld>
            <a:endParaRPr lang="en-US"/>
          </a:p>
        </p:txBody>
      </p:sp>
      <p:sp>
        <p:nvSpPr>
          <p:cNvPr id="8199" name="Rectangle 9"/>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74329160"/>
      </p:ext>
    </p:extLst>
  </p:cSld>
  <p:clrMap bg1="dk2" tx1="lt1" bg2="dk1" tx2="lt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1.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0.xml"/><Relationship Id="rId4" Type="http://schemas.openxmlformats.org/officeDocument/2006/relationships/image" Target="../media/image29.gif"/></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0.xml"/><Relationship Id="rId5" Type="http://schemas.openxmlformats.org/officeDocument/2006/relationships/image" Target="../media/image29.gif"/><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wm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Layout" Target="../slideLayouts/slideLayout4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altLang="zh-CN" smtClean="0">
              <a:ea typeface="宋体" charset="-122"/>
            </a:endParaRPr>
          </a:p>
        </p:txBody>
      </p:sp>
      <p:pic>
        <p:nvPicPr>
          <p:cNvPr id="4099" name="Content Placeholder 3" descr="generic.jpg"/>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0886"/>
            <a:ext cx="9144000" cy="6858000"/>
          </a:xfrm>
        </p:spPr>
      </p:pic>
      <p:sp>
        <p:nvSpPr>
          <p:cNvPr id="4100" name="Rectangle 4"/>
          <p:cNvSpPr>
            <a:spLocks noChangeArrowheads="1"/>
          </p:cNvSpPr>
          <p:nvPr/>
        </p:nvSpPr>
        <p:spPr bwMode="auto">
          <a:xfrm>
            <a:off x="152400" y="533400"/>
            <a:ext cx="876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2800" dirty="0">
                <a:solidFill>
                  <a:srgbClr val="0000FF"/>
                </a:solidFill>
                <a:ea typeface="宋体" pitchFamily="2" charset="-122"/>
              </a:rPr>
              <a:t> </a:t>
            </a:r>
            <a:r>
              <a:rPr lang="en-US" altLang="zh-CN" sz="2800" dirty="0" smtClean="0">
                <a:solidFill>
                  <a:srgbClr val="0000FF"/>
                </a:solidFill>
                <a:ea typeface="宋体" pitchFamily="2" charset="-122"/>
              </a:rPr>
              <a:t> </a:t>
            </a:r>
            <a:endParaRPr lang="en-US" altLang="zh-CN" sz="2800" dirty="0">
              <a:solidFill>
                <a:srgbClr val="0000FF"/>
              </a:solidFill>
              <a:ea typeface="宋体" pitchFamily="2" charset="-122"/>
            </a:endParaRPr>
          </a:p>
        </p:txBody>
      </p:sp>
      <p:sp>
        <p:nvSpPr>
          <p:cNvPr id="6" name="Subtitle 2"/>
          <p:cNvSpPr txBox="1">
            <a:spLocks/>
          </p:cNvSpPr>
          <p:nvPr/>
        </p:nvSpPr>
        <p:spPr>
          <a:xfrm>
            <a:off x="304800" y="2209800"/>
            <a:ext cx="8839200" cy="2895600"/>
          </a:xfrm>
          <a:prstGeom prst="rect">
            <a:avLst/>
          </a:prstGeom>
        </p:spPr>
        <p:txBody>
          <a:bodyPr>
            <a:normAutofit/>
          </a:bodyPr>
          <a:lstStyle/>
          <a:p>
            <a:pPr marL="274320" indent="-274320" fontAlgn="auto">
              <a:spcBef>
                <a:spcPct val="20000"/>
              </a:spcBef>
              <a:spcAft>
                <a:spcPts val="0"/>
              </a:spcAft>
              <a:buClr>
                <a:schemeClr val="accent3"/>
              </a:buClr>
              <a:buSzPct val="95000"/>
              <a:buFont typeface="Wingdings 2"/>
              <a:buChar char=""/>
              <a:defRPr/>
            </a:pPr>
            <a:endParaRPr lang="en-US" sz="2600" b="0" dirty="0">
              <a:latin typeface="+mn-lt"/>
            </a:endParaRPr>
          </a:p>
          <a:p>
            <a:pPr marL="274320" indent="-274320">
              <a:spcBef>
                <a:spcPct val="20000"/>
              </a:spcBef>
              <a:buClr>
                <a:schemeClr val="accent3"/>
              </a:buClr>
              <a:buSzPct val="95000"/>
              <a:defRPr/>
            </a:pPr>
            <a:r>
              <a:rPr lang="en-US" sz="2600" dirty="0">
                <a:latin typeface="+mn-lt"/>
              </a:rPr>
              <a:t> </a:t>
            </a:r>
          </a:p>
        </p:txBody>
      </p:sp>
      <p:sp>
        <p:nvSpPr>
          <p:cNvPr id="4102" name="Slide Number Placeholder 6"/>
          <p:cNvSpPr>
            <a:spLocks noGrp="1"/>
          </p:cNvSpPr>
          <p:nvPr>
            <p:ph type="sldNum" sz="quarter" idx="12"/>
          </p:nvPr>
        </p:nvSpPr>
        <p:spPr>
          <a:noFill/>
        </p:spPr>
        <p:txBody>
          <a:bodyPr/>
          <a:lstStyle>
            <a:lvl1pPr eaLnBrk="0" hangingPunct="0">
              <a:defRPr sz="3200" b="1">
                <a:solidFill>
                  <a:schemeClr val="tx1"/>
                </a:solidFill>
                <a:latin typeface="Times New Roman" pitchFamily="18" charset="0"/>
              </a:defRPr>
            </a:lvl1pPr>
            <a:lvl2pPr marL="742950" indent="-285750" eaLnBrk="0" hangingPunct="0">
              <a:defRPr sz="3200" b="1">
                <a:solidFill>
                  <a:schemeClr val="tx1"/>
                </a:solidFill>
                <a:latin typeface="Times New Roman" pitchFamily="18" charset="0"/>
              </a:defRPr>
            </a:lvl2pPr>
            <a:lvl3pPr marL="1143000" indent="-228600" eaLnBrk="0" hangingPunct="0">
              <a:defRPr sz="3200" b="1">
                <a:solidFill>
                  <a:schemeClr val="tx1"/>
                </a:solidFill>
                <a:latin typeface="Times New Roman" pitchFamily="18" charset="0"/>
              </a:defRPr>
            </a:lvl3pPr>
            <a:lvl4pPr marL="1600200" indent="-228600" eaLnBrk="0" hangingPunct="0">
              <a:defRPr sz="3200" b="1">
                <a:solidFill>
                  <a:schemeClr val="tx1"/>
                </a:solidFill>
                <a:latin typeface="Times New Roman" pitchFamily="18" charset="0"/>
              </a:defRPr>
            </a:lvl4pPr>
            <a:lvl5pPr marL="2057400" indent="-228600" eaLnBrk="0" hangingPunct="0">
              <a:defRPr sz="3200" b="1">
                <a:solidFill>
                  <a:schemeClr val="tx1"/>
                </a:solidFill>
                <a:latin typeface="Times New Roman" pitchFamily="18" charset="0"/>
              </a:defRPr>
            </a:lvl5pPr>
            <a:lvl6pPr marL="2514600" indent="-228600" eaLnBrk="0" fontAlgn="base" hangingPunct="0">
              <a:spcBef>
                <a:spcPct val="0"/>
              </a:spcBef>
              <a:spcAft>
                <a:spcPct val="0"/>
              </a:spcAft>
              <a:defRPr sz="3200" b="1">
                <a:solidFill>
                  <a:schemeClr val="tx1"/>
                </a:solidFill>
                <a:latin typeface="Times New Roman" pitchFamily="18" charset="0"/>
              </a:defRPr>
            </a:lvl6pPr>
            <a:lvl7pPr marL="2971800" indent="-228600" eaLnBrk="0" fontAlgn="base" hangingPunct="0">
              <a:spcBef>
                <a:spcPct val="0"/>
              </a:spcBef>
              <a:spcAft>
                <a:spcPct val="0"/>
              </a:spcAft>
              <a:defRPr sz="3200" b="1">
                <a:solidFill>
                  <a:schemeClr val="tx1"/>
                </a:solidFill>
                <a:latin typeface="Times New Roman" pitchFamily="18" charset="0"/>
              </a:defRPr>
            </a:lvl7pPr>
            <a:lvl8pPr marL="3429000" indent="-228600" eaLnBrk="0" fontAlgn="base" hangingPunct="0">
              <a:spcBef>
                <a:spcPct val="0"/>
              </a:spcBef>
              <a:spcAft>
                <a:spcPct val="0"/>
              </a:spcAft>
              <a:defRPr sz="3200" b="1">
                <a:solidFill>
                  <a:schemeClr val="tx1"/>
                </a:solidFill>
                <a:latin typeface="Times New Roman" pitchFamily="18" charset="0"/>
              </a:defRPr>
            </a:lvl8pPr>
            <a:lvl9pPr marL="3886200" indent="-228600" eaLnBrk="0" fontAlgn="base" hangingPunct="0">
              <a:spcBef>
                <a:spcPct val="0"/>
              </a:spcBef>
              <a:spcAft>
                <a:spcPct val="0"/>
              </a:spcAft>
              <a:defRPr sz="3200" b="1">
                <a:solidFill>
                  <a:schemeClr val="tx1"/>
                </a:solidFill>
                <a:latin typeface="Times New Roman" pitchFamily="18" charset="0"/>
              </a:defRPr>
            </a:lvl9pPr>
          </a:lstStyle>
          <a:p>
            <a:pPr eaLnBrk="1" hangingPunct="1"/>
            <a:fld id="{096E8601-2E8C-4A34-B0A2-4BA47ED9CC39}" type="slidenum">
              <a:rPr lang="en-US" altLang="zh-CN" sz="1400" b="0" smtClean="0">
                <a:ea typeface="宋体" pitchFamily="2" charset="-122"/>
              </a:rPr>
              <a:pPr eaLnBrk="1" hangingPunct="1"/>
              <a:t>1</a:t>
            </a:fld>
            <a:endParaRPr lang="en-US" altLang="zh-CN" sz="1400" b="0" smtClean="0">
              <a:ea typeface="宋体" pitchFamily="2" charset="-122"/>
            </a:endParaRPr>
          </a:p>
        </p:txBody>
      </p:sp>
      <p:sp>
        <p:nvSpPr>
          <p:cNvPr id="9" name="Rectangle 3"/>
          <p:cNvSpPr txBox="1">
            <a:spLocks noChangeArrowheads="1"/>
          </p:cNvSpPr>
          <p:nvPr/>
        </p:nvSpPr>
        <p:spPr bwMode="auto">
          <a:xfrm>
            <a:off x="21771" y="10886"/>
            <a:ext cx="9122229" cy="6847114"/>
          </a:xfrm>
          <a:prstGeom prst="rect">
            <a:avLst/>
          </a:prstGeom>
          <a:noFill/>
          <a:ln w="9525">
            <a:noFill/>
            <a:miter lim="800000"/>
            <a:headEnd/>
            <a:tailEnd/>
          </a:ln>
        </p:spPr>
        <p:txBody>
          <a:bodyPr/>
          <a:lstStyle/>
          <a:p>
            <a:pPr marL="342900" indent="-342900" eaLnBrk="0" hangingPunct="0">
              <a:spcBef>
                <a:spcPct val="20000"/>
              </a:spcBef>
              <a:buClr>
                <a:schemeClr val="accent2"/>
              </a:buClr>
              <a:buSzPct val="80000"/>
              <a:defRPr/>
            </a:pPr>
            <a:r>
              <a:rPr lang="en-US" sz="2800" kern="0" dirty="0" smtClean="0">
                <a:solidFill>
                  <a:schemeClr val="bg1"/>
                </a:solidFill>
                <a:latin typeface="Arial Black" panose="020B0A04020102020204" pitchFamily="34" charset="0"/>
              </a:rPr>
              <a:t>                       </a:t>
            </a:r>
            <a:r>
              <a:rPr lang="en-US" sz="2800" kern="0" dirty="0" smtClean="0">
                <a:solidFill>
                  <a:srgbClr val="FF0000"/>
                </a:solidFill>
                <a:latin typeface="Arial Black" panose="020B0A04020102020204" pitchFamily="34" charset="0"/>
              </a:rPr>
              <a:t>Proposal Title:  </a:t>
            </a:r>
          </a:p>
          <a:p>
            <a:pPr marL="342900" indent="-342900" eaLnBrk="0" hangingPunct="0">
              <a:spcBef>
                <a:spcPct val="20000"/>
              </a:spcBef>
              <a:buClr>
                <a:schemeClr val="accent2"/>
              </a:buClr>
              <a:buSzPct val="80000"/>
              <a:defRPr/>
            </a:pPr>
            <a:r>
              <a:rPr lang="en-US" sz="2800" dirty="0" smtClean="0">
                <a:solidFill>
                  <a:srgbClr val="FF0000"/>
                </a:solidFill>
                <a:latin typeface="Arial Black" panose="020B0A04020102020204" pitchFamily="34" charset="0"/>
              </a:rPr>
              <a:t>Diagnosing </a:t>
            </a:r>
            <a:r>
              <a:rPr lang="en-US" sz="2800" dirty="0">
                <a:solidFill>
                  <a:srgbClr val="FF0000"/>
                </a:solidFill>
                <a:latin typeface="Arial Black" panose="020B0A04020102020204" pitchFamily="34" charset="0"/>
              </a:rPr>
              <a:t>and quantifying uncertainties </a:t>
            </a:r>
            <a:r>
              <a:rPr lang="en-US" sz="2800" dirty="0" smtClean="0">
                <a:solidFill>
                  <a:srgbClr val="FF0000"/>
                </a:solidFill>
                <a:latin typeface="Arial Black" panose="020B0A04020102020204" pitchFamily="34" charset="0"/>
              </a:rPr>
              <a:t>of</a:t>
            </a:r>
          </a:p>
          <a:p>
            <a:pPr marL="342900" indent="-342900" eaLnBrk="0" hangingPunct="0">
              <a:spcBef>
                <a:spcPct val="20000"/>
              </a:spcBef>
              <a:buClr>
                <a:schemeClr val="accent2"/>
              </a:buClr>
              <a:buSzPct val="80000"/>
              <a:defRPr/>
            </a:pPr>
            <a:r>
              <a:rPr lang="en-US" sz="2800" dirty="0" smtClean="0">
                <a:solidFill>
                  <a:srgbClr val="FF0000"/>
                </a:solidFill>
                <a:latin typeface="Arial Black" panose="020B0A04020102020204" pitchFamily="34" charset="0"/>
              </a:rPr>
              <a:t>the </a:t>
            </a:r>
            <a:r>
              <a:rPr lang="en-US" sz="2800" dirty="0">
                <a:solidFill>
                  <a:srgbClr val="FF0000"/>
                </a:solidFill>
                <a:latin typeface="Arial Black" panose="020B0A04020102020204" pitchFamily="34" charset="0"/>
              </a:rPr>
              <a:t>reanalyzed clouds, precipitation and </a:t>
            </a:r>
            <a:endParaRPr lang="en-US" sz="2800" dirty="0" smtClean="0">
              <a:solidFill>
                <a:srgbClr val="FF0000"/>
              </a:solidFill>
              <a:latin typeface="Arial Black" panose="020B0A04020102020204" pitchFamily="34" charset="0"/>
            </a:endParaRPr>
          </a:p>
          <a:p>
            <a:pPr marL="342900" indent="-342900" eaLnBrk="0" hangingPunct="0">
              <a:spcBef>
                <a:spcPct val="20000"/>
              </a:spcBef>
              <a:buClr>
                <a:schemeClr val="accent2"/>
              </a:buClr>
              <a:buSzPct val="80000"/>
              <a:defRPr/>
            </a:pPr>
            <a:r>
              <a:rPr lang="en-US" sz="2800" dirty="0" smtClean="0">
                <a:solidFill>
                  <a:srgbClr val="FF0000"/>
                </a:solidFill>
                <a:latin typeface="Arial Black" panose="020B0A04020102020204" pitchFamily="34" charset="0"/>
              </a:rPr>
              <a:t>radiation </a:t>
            </a:r>
            <a:r>
              <a:rPr lang="en-US" sz="2800" dirty="0">
                <a:solidFill>
                  <a:srgbClr val="FF0000"/>
                </a:solidFill>
                <a:latin typeface="Arial Black" panose="020B0A04020102020204" pitchFamily="34" charset="0"/>
              </a:rPr>
              <a:t>budgets over the Arctic and SGP </a:t>
            </a:r>
            <a:endParaRPr lang="en-US" sz="2800" dirty="0" smtClean="0">
              <a:solidFill>
                <a:srgbClr val="FF0000"/>
              </a:solidFill>
              <a:latin typeface="Arial Black" panose="020B0A04020102020204" pitchFamily="34" charset="0"/>
            </a:endParaRPr>
          </a:p>
          <a:p>
            <a:pPr marL="342900" indent="-342900" eaLnBrk="0" hangingPunct="0">
              <a:spcBef>
                <a:spcPct val="20000"/>
              </a:spcBef>
              <a:buClr>
                <a:schemeClr val="accent2"/>
              </a:buClr>
              <a:buSzPct val="80000"/>
              <a:defRPr/>
            </a:pPr>
            <a:r>
              <a:rPr lang="en-US" sz="2800" dirty="0" smtClean="0">
                <a:solidFill>
                  <a:srgbClr val="FF0000"/>
                </a:solidFill>
                <a:latin typeface="Arial Black" panose="020B0A04020102020204" pitchFamily="34" charset="0"/>
              </a:rPr>
              <a:t>using </a:t>
            </a:r>
            <a:r>
              <a:rPr lang="en-US" sz="2800" dirty="0">
                <a:solidFill>
                  <a:srgbClr val="FF0000"/>
                </a:solidFill>
                <a:latin typeface="Arial Black" panose="020B0A04020102020204" pitchFamily="34" charset="0"/>
              </a:rPr>
              <a:t>combined </a:t>
            </a:r>
            <a:r>
              <a:rPr lang="en-US" sz="2800" dirty="0" smtClean="0">
                <a:solidFill>
                  <a:srgbClr val="FF0000"/>
                </a:solidFill>
                <a:latin typeface="Arial Black" panose="020B0A04020102020204" pitchFamily="34" charset="0"/>
              </a:rPr>
              <a:t>surface-satellite </a:t>
            </a:r>
            <a:r>
              <a:rPr lang="en-US" sz="2600" dirty="0" smtClean="0">
                <a:solidFill>
                  <a:srgbClr val="FF0000"/>
                </a:solidFill>
                <a:latin typeface="Arial Black" panose="020B0A04020102020204" pitchFamily="34" charset="0"/>
              </a:rPr>
              <a:t>observations</a:t>
            </a:r>
            <a:r>
              <a:rPr lang="en-US" sz="2800" dirty="0" smtClean="0">
                <a:solidFill>
                  <a:srgbClr val="FF0000"/>
                </a:solidFill>
                <a:latin typeface="Arial Black" panose="020B0A04020102020204" pitchFamily="34" charset="0"/>
              </a:rPr>
              <a:t> </a:t>
            </a:r>
          </a:p>
          <a:p>
            <a:pPr marL="342900" indent="-342900" eaLnBrk="0" hangingPunct="0">
              <a:spcBef>
                <a:spcPct val="20000"/>
              </a:spcBef>
              <a:buClr>
                <a:schemeClr val="accent2"/>
              </a:buClr>
              <a:buSzPct val="80000"/>
              <a:defRPr/>
            </a:pPr>
            <a:endParaRPr lang="en-US" sz="2400" dirty="0" smtClean="0">
              <a:solidFill>
                <a:schemeClr val="bg1"/>
              </a:solidFill>
              <a:latin typeface="Arial Black" panose="020B0A04020102020204" pitchFamily="34" charset="0"/>
            </a:endParaRP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PI: </a:t>
            </a:r>
            <a:r>
              <a:rPr lang="en-US" sz="2400" dirty="0" err="1" smtClean="0">
                <a:solidFill>
                  <a:schemeClr val="bg1"/>
                </a:solidFill>
                <a:latin typeface="Arial Black" panose="020B0A04020102020204" pitchFamily="34" charset="0"/>
              </a:rPr>
              <a:t>Xiquan</a:t>
            </a:r>
            <a:r>
              <a:rPr lang="en-US" sz="2400" dirty="0" smtClean="0">
                <a:solidFill>
                  <a:schemeClr val="bg1"/>
                </a:solidFill>
                <a:latin typeface="Arial Black" panose="020B0A04020102020204" pitchFamily="34" charset="0"/>
              </a:rPr>
              <a:t> Dong, Uni. of North Dakota</a:t>
            </a: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Co-Is:  </a:t>
            </a:r>
            <a:r>
              <a:rPr lang="en-US" sz="2400" dirty="0" err="1" smtClean="0">
                <a:solidFill>
                  <a:schemeClr val="bg1"/>
                </a:solidFill>
                <a:latin typeface="Arial Black" panose="020B0A04020102020204" pitchFamily="34" charset="0"/>
              </a:rPr>
              <a:t>Baike</a:t>
            </a:r>
            <a:r>
              <a:rPr lang="en-US" sz="2400" dirty="0" smtClean="0">
                <a:solidFill>
                  <a:schemeClr val="bg1"/>
                </a:solidFill>
                <a:latin typeface="Arial Black" panose="020B0A04020102020204" pitchFamily="34" charset="0"/>
              </a:rPr>
              <a:t> Xi and Aaron Kennedy</a:t>
            </a:r>
          </a:p>
          <a:p>
            <a:pPr marL="342900" indent="-342900" eaLnBrk="0" hangingPunct="0">
              <a:spcBef>
                <a:spcPct val="20000"/>
              </a:spcBef>
              <a:buClr>
                <a:schemeClr val="accent2"/>
              </a:buClr>
              <a:buSzPct val="80000"/>
              <a:defRPr/>
            </a:pPr>
            <a:r>
              <a:rPr lang="en-US" sz="2400" u="sng" dirty="0" smtClean="0">
                <a:solidFill>
                  <a:schemeClr val="bg1"/>
                </a:solidFill>
                <a:latin typeface="Arial Black" panose="020B0A04020102020204" pitchFamily="34" charset="0"/>
              </a:rPr>
              <a:t>Three Graduate Students: </a:t>
            </a: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Emily </a:t>
            </a:r>
            <a:r>
              <a:rPr lang="en-US" sz="2400" dirty="0" err="1" smtClean="0">
                <a:solidFill>
                  <a:schemeClr val="bg1"/>
                </a:solidFill>
                <a:latin typeface="Arial Black" panose="020B0A04020102020204" pitchFamily="34" charset="0"/>
              </a:rPr>
              <a:t>Qiu</a:t>
            </a:r>
            <a:r>
              <a:rPr lang="en-US" sz="2400" dirty="0" smtClean="0">
                <a:solidFill>
                  <a:schemeClr val="bg1"/>
                </a:solidFill>
                <a:latin typeface="Arial Black" panose="020B0A04020102020204" pitchFamily="34" charset="0"/>
              </a:rPr>
              <a:t>, </a:t>
            </a:r>
            <a:r>
              <a:rPr lang="en-US" sz="2400" dirty="0" smtClean="0">
                <a:solidFill>
                  <a:schemeClr val="bg1"/>
                </a:solidFill>
                <a:latin typeface="Arial Black" panose="020B0A04020102020204" pitchFamily="34" charset="0"/>
              </a:rPr>
              <a:t>first year’s </a:t>
            </a:r>
            <a:r>
              <a:rPr lang="en-US" sz="2400" dirty="0" err="1" smtClean="0">
                <a:solidFill>
                  <a:schemeClr val="bg1"/>
                </a:solidFill>
                <a:latin typeface="Arial Black" panose="020B0A04020102020204" pitchFamily="34" charset="0"/>
              </a:rPr>
              <a:t>Ph.D</a:t>
            </a:r>
            <a:r>
              <a:rPr lang="en-US" sz="2400" dirty="0" smtClean="0">
                <a:solidFill>
                  <a:schemeClr val="bg1"/>
                </a:solidFill>
                <a:latin typeface="Arial Black" panose="020B0A04020102020204" pitchFamily="34" charset="0"/>
              </a:rPr>
              <a:t> </a:t>
            </a:r>
            <a:r>
              <a:rPr lang="en-US" sz="2400" dirty="0" smtClean="0">
                <a:solidFill>
                  <a:schemeClr val="bg1"/>
                </a:solidFill>
                <a:latin typeface="Arial Black" panose="020B0A04020102020204" pitchFamily="34" charset="0"/>
              </a:rPr>
              <a:t>student</a:t>
            </a:r>
            <a:endParaRPr lang="en-US" sz="2400" dirty="0" smtClean="0">
              <a:solidFill>
                <a:schemeClr val="bg1"/>
              </a:solidFill>
              <a:latin typeface="Arial Black" panose="020B0A04020102020204" pitchFamily="34" charset="0"/>
            </a:endParaRP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Erica </a:t>
            </a:r>
            <a:r>
              <a:rPr lang="en-US" sz="2400" dirty="0" err="1" smtClean="0">
                <a:solidFill>
                  <a:schemeClr val="bg1"/>
                </a:solidFill>
                <a:latin typeface="Arial Black" panose="020B0A04020102020204" pitchFamily="34" charset="0"/>
              </a:rPr>
              <a:t>Dolinar</a:t>
            </a:r>
            <a:r>
              <a:rPr lang="en-US" sz="2400" dirty="0" smtClean="0">
                <a:solidFill>
                  <a:schemeClr val="bg1"/>
                </a:solidFill>
                <a:latin typeface="Arial Black" panose="020B0A04020102020204" pitchFamily="34" charset="0"/>
              </a:rPr>
              <a:t>, second year’s MS student</a:t>
            </a: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Ron </a:t>
            </a:r>
            <a:r>
              <a:rPr lang="en-US" sz="2400" dirty="0" err="1" smtClean="0">
                <a:solidFill>
                  <a:schemeClr val="bg1"/>
                </a:solidFill>
                <a:latin typeface="Arial Black" panose="020B0A04020102020204" pitchFamily="34" charset="0"/>
              </a:rPr>
              <a:t>Stenz</a:t>
            </a:r>
            <a:r>
              <a:rPr lang="en-US" sz="2400" dirty="0" smtClean="0">
                <a:solidFill>
                  <a:schemeClr val="bg1"/>
                </a:solidFill>
                <a:latin typeface="Arial Black" panose="020B0A04020102020204" pitchFamily="34" charset="0"/>
              </a:rPr>
              <a:t>, </a:t>
            </a:r>
            <a:r>
              <a:rPr lang="en-US" sz="2400" dirty="0">
                <a:solidFill>
                  <a:schemeClr val="bg1"/>
                </a:solidFill>
                <a:latin typeface="Arial Black" panose="020B0A04020102020204" pitchFamily="34" charset="0"/>
              </a:rPr>
              <a:t>second year’s MS </a:t>
            </a:r>
            <a:r>
              <a:rPr lang="en-US" sz="2400" dirty="0" smtClean="0">
                <a:solidFill>
                  <a:schemeClr val="bg1"/>
                </a:solidFill>
                <a:latin typeface="Arial Black" panose="020B0A04020102020204" pitchFamily="34" charset="0"/>
              </a:rPr>
              <a:t>student</a:t>
            </a:r>
            <a:endParaRPr lang="en-US" sz="2400" dirty="0">
              <a:solidFill>
                <a:schemeClr val="bg1"/>
              </a:solidFill>
              <a:latin typeface="Arial Black" panose="020B0A04020102020204" pitchFamily="34" charset="0"/>
            </a:endParaRP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Both Erica and Ron will work on this </a:t>
            </a: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project for their </a:t>
            </a:r>
            <a:r>
              <a:rPr lang="en-US" sz="2400" dirty="0" err="1" smtClean="0">
                <a:solidFill>
                  <a:schemeClr val="bg1"/>
                </a:solidFill>
                <a:latin typeface="Arial Black" panose="020B0A04020102020204" pitchFamily="34" charset="0"/>
              </a:rPr>
              <a:t>Ph.D</a:t>
            </a:r>
            <a:r>
              <a:rPr lang="en-US" sz="2400" dirty="0" smtClean="0">
                <a:solidFill>
                  <a:schemeClr val="bg1"/>
                </a:solidFill>
                <a:latin typeface="Arial Black" panose="020B0A04020102020204" pitchFamily="34" charset="0"/>
              </a:rPr>
              <a:t> degree next </a:t>
            </a:r>
            <a:r>
              <a:rPr lang="en-US" sz="2400" dirty="0" smtClean="0">
                <a:solidFill>
                  <a:schemeClr val="bg1"/>
                </a:solidFill>
                <a:latin typeface="Arial Black" panose="020B0A04020102020204" pitchFamily="34" charset="0"/>
              </a:rPr>
              <a:t>fall      </a:t>
            </a:r>
            <a:endParaRPr lang="en-US" sz="2400" dirty="0">
              <a:solidFill>
                <a:schemeClr val="bg1"/>
              </a:solidFill>
              <a:latin typeface="Arial Black" panose="020B0A04020102020204" pitchFamily="34" charset="0"/>
            </a:endParaRPr>
          </a:p>
          <a:p>
            <a:pPr marL="342900" indent="-342900" eaLnBrk="0" hangingPunct="0">
              <a:spcBef>
                <a:spcPct val="20000"/>
              </a:spcBef>
              <a:buClr>
                <a:schemeClr val="accent2"/>
              </a:buClr>
              <a:buSzPct val="80000"/>
              <a:buFont typeface="Wingdings" pitchFamily="2" charset="2"/>
              <a:buNone/>
              <a:defRPr/>
            </a:pPr>
            <a:endParaRPr lang="en-US" sz="2800" kern="0" dirty="0">
              <a:solidFill>
                <a:schemeClr val="bg1"/>
              </a:solidFill>
              <a:latin typeface="Arial Black" panose="020B0A04020102020204"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7486" y="2590800"/>
            <a:ext cx="2046514" cy="286512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r>
              <a:rPr lang="en-US" sz="3600" dirty="0" smtClean="0">
                <a:latin typeface="Arial Black" panose="020B0A04020102020204" pitchFamily="34" charset="0"/>
              </a:rPr>
              <a:t>Arctic surface radiation budget</a:t>
            </a:r>
            <a:endParaRPr lang="en-US" sz="3600" dirty="0">
              <a:latin typeface="Arial Black" panose="020B0A04020102020204" pitchFamily="34"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685801"/>
            <a:ext cx="5562600" cy="6180328"/>
          </a:xfrm>
        </p:spPr>
      </p:pic>
      <p:sp>
        <p:nvSpPr>
          <p:cNvPr id="4" name="Slide Number Placeholder 3"/>
          <p:cNvSpPr>
            <a:spLocks noGrp="1"/>
          </p:cNvSpPr>
          <p:nvPr>
            <p:ph type="sldNum" sz="quarter" idx="12"/>
          </p:nvPr>
        </p:nvSpPr>
        <p:spPr/>
        <p:txBody>
          <a:bodyPr/>
          <a:lstStyle/>
          <a:p>
            <a:pPr>
              <a:defRPr/>
            </a:pPr>
            <a:fld id="{3EEDB8B8-4696-431E-B75E-45F2C2892C0C}" type="slidenum">
              <a:rPr lang="en-US" smtClean="0">
                <a:solidFill>
                  <a:srgbClr val="FFFFFF"/>
                </a:solidFill>
              </a:rPr>
              <a:pPr>
                <a:defRPr/>
              </a:pPr>
              <a:t>10</a:t>
            </a:fld>
            <a:endParaRPr lang="en-US">
              <a:solidFill>
                <a:srgbClr val="FFFFFF"/>
              </a:solidFill>
            </a:endParaRPr>
          </a:p>
        </p:txBody>
      </p:sp>
      <p:sp>
        <p:nvSpPr>
          <p:cNvPr id="7" name="TextBox 6"/>
          <p:cNvSpPr txBox="1"/>
          <p:nvPr/>
        </p:nvSpPr>
        <p:spPr>
          <a:xfrm>
            <a:off x="5617029" y="685800"/>
            <a:ext cx="3505200" cy="6370975"/>
          </a:xfrm>
          <a:prstGeom prst="rect">
            <a:avLst/>
          </a:prstGeom>
          <a:solidFill>
            <a:srgbClr val="FFFF00"/>
          </a:solidFill>
        </p:spPr>
        <p:txBody>
          <a:bodyPr wrap="square" rtlCol="0">
            <a:spAutoFit/>
          </a:bodyPr>
          <a:lstStyle/>
          <a:p>
            <a:r>
              <a:rPr lang="en-US" sz="2400" dirty="0" smtClean="0">
                <a:solidFill>
                  <a:schemeClr val="bg2"/>
                </a:solidFill>
              </a:rPr>
              <a:t>Monthly mean surface</a:t>
            </a:r>
          </a:p>
          <a:p>
            <a:r>
              <a:rPr lang="en-US" sz="2400" dirty="0" err="1">
                <a:solidFill>
                  <a:schemeClr val="bg2"/>
                </a:solidFill>
              </a:rPr>
              <a:t>d</a:t>
            </a:r>
            <a:r>
              <a:rPr lang="en-US" sz="2400" dirty="0" err="1" smtClean="0">
                <a:solidFill>
                  <a:schemeClr val="bg2"/>
                </a:solidFill>
              </a:rPr>
              <a:t>ownwelling</a:t>
            </a:r>
            <a:r>
              <a:rPr lang="en-US" sz="2400" dirty="0" smtClean="0">
                <a:solidFill>
                  <a:schemeClr val="bg2"/>
                </a:solidFill>
              </a:rPr>
              <a:t> and upwelling </a:t>
            </a:r>
            <a:r>
              <a:rPr lang="en-US" sz="2400" dirty="0">
                <a:solidFill>
                  <a:schemeClr val="bg2"/>
                </a:solidFill>
              </a:rPr>
              <a:t>L</a:t>
            </a:r>
            <a:r>
              <a:rPr lang="en-US" sz="2400" dirty="0" smtClean="0">
                <a:solidFill>
                  <a:schemeClr val="bg2"/>
                </a:solidFill>
              </a:rPr>
              <a:t>W </a:t>
            </a:r>
            <a:r>
              <a:rPr lang="en-US" sz="2400" dirty="0" smtClean="0">
                <a:solidFill>
                  <a:schemeClr val="bg2"/>
                </a:solidFill>
              </a:rPr>
              <a:t>and  </a:t>
            </a:r>
            <a:r>
              <a:rPr lang="en-US" sz="2400" dirty="0" smtClean="0">
                <a:solidFill>
                  <a:schemeClr val="bg2"/>
                </a:solidFill>
              </a:rPr>
              <a:t>SW </a:t>
            </a:r>
            <a:r>
              <a:rPr lang="en-US" sz="2400" dirty="0" smtClean="0">
                <a:solidFill>
                  <a:schemeClr val="bg2"/>
                </a:solidFill>
              </a:rPr>
              <a:t>flux comparisons between </a:t>
            </a:r>
            <a:r>
              <a:rPr lang="en-US" sz="2400" dirty="0" smtClean="0">
                <a:solidFill>
                  <a:schemeClr val="bg1"/>
                </a:solidFill>
              </a:rPr>
              <a:t>CERES EBAF </a:t>
            </a:r>
            <a:r>
              <a:rPr lang="en-US" sz="2400" dirty="0" smtClean="0">
                <a:solidFill>
                  <a:schemeClr val="bg2"/>
                </a:solidFill>
              </a:rPr>
              <a:t>and </a:t>
            </a:r>
            <a:r>
              <a:rPr lang="en-US" sz="2400" dirty="0" smtClean="0">
                <a:solidFill>
                  <a:srgbClr val="FF0000"/>
                </a:solidFill>
              </a:rPr>
              <a:t>MERRA</a:t>
            </a:r>
            <a:r>
              <a:rPr lang="en-US" sz="2400" dirty="0" smtClean="0">
                <a:solidFill>
                  <a:schemeClr val="bg2"/>
                </a:solidFill>
              </a:rPr>
              <a:t> over Arctic region during 2000-2010.</a:t>
            </a:r>
          </a:p>
          <a:p>
            <a:endParaRPr lang="en-US" sz="2400" dirty="0" smtClean="0">
              <a:solidFill>
                <a:schemeClr val="bg2"/>
              </a:solidFill>
            </a:endParaRPr>
          </a:p>
          <a:p>
            <a:r>
              <a:rPr lang="en-US" sz="2400" dirty="0" smtClean="0">
                <a:solidFill>
                  <a:schemeClr val="bg2"/>
                </a:solidFill>
              </a:rPr>
              <a:t>The </a:t>
            </a:r>
            <a:r>
              <a:rPr lang="en-US" sz="2400" dirty="0">
                <a:solidFill>
                  <a:schemeClr val="bg2"/>
                </a:solidFill>
              </a:rPr>
              <a:t>differences in </a:t>
            </a:r>
            <a:r>
              <a:rPr lang="en-US" sz="2400" dirty="0" err="1">
                <a:solidFill>
                  <a:schemeClr val="bg2"/>
                </a:solidFill>
              </a:rPr>
              <a:t>SWdown</a:t>
            </a:r>
            <a:r>
              <a:rPr lang="en-US" sz="2400" dirty="0">
                <a:solidFill>
                  <a:schemeClr val="bg2"/>
                </a:solidFill>
              </a:rPr>
              <a:t> and LW fluxes </a:t>
            </a:r>
            <a:r>
              <a:rPr lang="en-US" sz="2400" dirty="0" smtClean="0">
                <a:solidFill>
                  <a:schemeClr val="bg2"/>
                </a:solidFill>
              </a:rPr>
              <a:t> are </a:t>
            </a:r>
            <a:r>
              <a:rPr lang="en-US" sz="2400" dirty="0">
                <a:solidFill>
                  <a:schemeClr val="bg2"/>
                </a:solidFill>
              </a:rPr>
              <a:t>much less than their </a:t>
            </a:r>
            <a:r>
              <a:rPr lang="en-US" sz="2400" dirty="0" err="1">
                <a:solidFill>
                  <a:schemeClr val="bg2"/>
                </a:solidFill>
              </a:rPr>
              <a:t>SWup</a:t>
            </a:r>
            <a:r>
              <a:rPr lang="en-US" sz="2400" dirty="0">
                <a:solidFill>
                  <a:schemeClr val="bg2"/>
                </a:solidFill>
              </a:rPr>
              <a:t> comparison </a:t>
            </a:r>
            <a:r>
              <a:rPr lang="en-US" sz="2400" dirty="0" smtClean="0">
                <a:solidFill>
                  <a:schemeClr val="bg2"/>
                </a:solidFill>
              </a:rPr>
              <a:t>because </a:t>
            </a:r>
            <a:r>
              <a:rPr lang="en-US" sz="2400" dirty="0" smtClean="0">
                <a:solidFill>
                  <a:srgbClr val="FF0000"/>
                </a:solidFill>
              </a:rPr>
              <a:t>MERRA snow/</a:t>
            </a:r>
          </a:p>
          <a:p>
            <a:r>
              <a:rPr lang="en-US" sz="2400" dirty="0" smtClean="0">
                <a:solidFill>
                  <a:srgbClr val="FF0000"/>
                </a:solidFill>
              </a:rPr>
              <a:t>ice albedo was fixed </a:t>
            </a:r>
            <a:r>
              <a:rPr lang="en-US" sz="2400" dirty="0">
                <a:solidFill>
                  <a:srgbClr val="FF0000"/>
                </a:solidFill>
              </a:rPr>
              <a:t>at 0.6, </a:t>
            </a:r>
            <a:r>
              <a:rPr lang="en-US" sz="2400" dirty="0">
                <a:solidFill>
                  <a:schemeClr val="bg2"/>
                </a:solidFill>
              </a:rPr>
              <a:t>while the observed ones can be up to </a:t>
            </a:r>
            <a:r>
              <a:rPr lang="en-US" sz="2400" dirty="0" smtClean="0">
                <a:solidFill>
                  <a:schemeClr val="bg2"/>
                </a:solidFill>
              </a:rPr>
              <a:t>0.8-0.9</a:t>
            </a:r>
            <a:r>
              <a:rPr lang="en-US" sz="1000" dirty="0" smtClean="0">
                <a:solidFill>
                  <a:schemeClr val="bg2"/>
                </a:solidFill>
              </a:rPr>
              <a:t>.  (Dong et al. 2013, </a:t>
            </a:r>
            <a:r>
              <a:rPr lang="en-US" sz="1000" dirty="0" err="1" smtClean="0">
                <a:solidFill>
                  <a:schemeClr val="bg2"/>
                </a:solidFill>
              </a:rPr>
              <a:t>Clim</a:t>
            </a:r>
            <a:r>
              <a:rPr lang="en-US" sz="1000" dirty="0" smtClean="0">
                <a:solidFill>
                  <a:schemeClr val="bg2"/>
                </a:solidFill>
              </a:rPr>
              <a:t> </a:t>
            </a:r>
            <a:r>
              <a:rPr lang="en-US" sz="1000" dirty="0" err="1" smtClean="0">
                <a:solidFill>
                  <a:schemeClr val="bg2"/>
                </a:solidFill>
              </a:rPr>
              <a:t>Dyn</a:t>
            </a:r>
            <a:r>
              <a:rPr lang="en-US" sz="1000" dirty="0" smtClean="0">
                <a:solidFill>
                  <a:schemeClr val="bg2"/>
                </a:solidFill>
              </a:rPr>
              <a:t>) </a:t>
            </a:r>
            <a:endParaRPr lang="en-US" sz="1000" dirty="0">
              <a:solidFill>
                <a:schemeClr val="bg2"/>
              </a:solidFill>
            </a:endParaRPr>
          </a:p>
        </p:txBody>
      </p:sp>
      <p:sp>
        <p:nvSpPr>
          <p:cNvPr id="8" name="Left Arrow 7"/>
          <p:cNvSpPr/>
          <p:nvPr/>
        </p:nvSpPr>
        <p:spPr bwMode="auto">
          <a:xfrm>
            <a:off x="2819400" y="5638800"/>
            <a:ext cx="2895600" cy="304800"/>
          </a:xfrm>
          <a:prstGeom prst="lef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130032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 y="0"/>
            <a:ext cx="9067800" cy="762000"/>
          </a:xfrm>
        </p:spPr>
        <p:txBody>
          <a:bodyPr/>
          <a:lstStyle/>
          <a:p>
            <a:pPr algn="l"/>
            <a:r>
              <a:rPr lang="en-US" sz="3600" b="1" u="sng" dirty="0" smtClean="0">
                <a:latin typeface="Arial Black" panose="020B0A04020102020204" pitchFamily="34" charset="0"/>
              </a:rPr>
              <a:t>Task </a:t>
            </a:r>
            <a:r>
              <a:rPr lang="en-US" sz="3600" b="1" u="sng" dirty="0">
                <a:latin typeface="Arial Black" panose="020B0A04020102020204" pitchFamily="34" charset="0"/>
              </a:rPr>
              <a:t>2</a:t>
            </a:r>
            <a:r>
              <a:rPr lang="en-US" sz="3600" b="1" u="sng" dirty="0" smtClean="0">
                <a:latin typeface="Arial Black" panose="020B0A04020102020204" pitchFamily="34" charset="0"/>
              </a:rPr>
              <a:t>:</a:t>
            </a:r>
            <a:r>
              <a:rPr lang="en-US" sz="3600" b="1" dirty="0" smtClean="0">
                <a:latin typeface="Arial Black" panose="020B0A04020102020204" pitchFamily="34" charset="0"/>
              </a:rPr>
              <a:t> </a:t>
            </a:r>
            <a:r>
              <a:rPr lang="en-US" sz="3600" b="1" dirty="0">
                <a:latin typeface="Arial Black" panose="020B0A04020102020204" pitchFamily="34" charset="0"/>
              </a:rPr>
              <a:t>: </a:t>
            </a:r>
            <a:r>
              <a:rPr lang="en-US" sz="3600" b="1" dirty="0" smtClean="0">
                <a:latin typeface="Arial Black" panose="020B0A04020102020204" pitchFamily="34" charset="0"/>
              </a:rPr>
              <a:t>Examples with surface </a:t>
            </a:r>
            <a:endParaRPr lang="en-US" sz="3600" dirty="0">
              <a:latin typeface="Arial Black" panose="020B0A04020102020204" pitchFamily="34" charset="0"/>
            </a:endParaRPr>
          </a:p>
        </p:txBody>
      </p:sp>
      <p:sp>
        <p:nvSpPr>
          <p:cNvPr id="3" name="Content Placeholder 2"/>
          <p:cNvSpPr>
            <a:spLocks noGrp="1"/>
          </p:cNvSpPr>
          <p:nvPr>
            <p:ph idx="1"/>
          </p:nvPr>
        </p:nvSpPr>
        <p:spPr>
          <a:xfrm>
            <a:off x="5638800" y="713014"/>
            <a:ext cx="3505200" cy="6144986"/>
          </a:xfrm>
          <a:solidFill>
            <a:srgbClr val="FFFF00"/>
          </a:solidFill>
        </p:spPr>
        <p:txBody>
          <a:bodyPr/>
          <a:lstStyle/>
          <a:p>
            <a:pPr marL="0" indent="0">
              <a:buNone/>
            </a:pPr>
            <a:r>
              <a:rPr lang="en-US" sz="1800" dirty="0" smtClean="0">
                <a:solidFill>
                  <a:schemeClr val="bg2"/>
                </a:solidFill>
                <a:latin typeface="Arial Black" panose="020B0A04020102020204" pitchFamily="34" charset="0"/>
              </a:rPr>
              <a:t>Monthly </a:t>
            </a:r>
            <a:r>
              <a:rPr lang="en-US" sz="1800" dirty="0">
                <a:solidFill>
                  <a:schemeClr val="bg2"/>
                </a:solidFill>
                <a:latin typeface="Arial Black" panose="020B0A04020102020204" pitchFamily="34" charset="0"/>
              </a:rPr>
              <a:t>mean CF from the ARM </a:t>
            </a:r>
            <a:r>
              <a:rPr lang="en-US" sz="1800" dirty="0" smtClean="0">
                <a:solidFill>
                  <a:schemeClr val="bg2"/>
                </a:solidFill>
                <a:latin typeface="Arial Black" panose="020B0A04020102020204" pitchFamily="34" charset="0"/>
              </a:rPr>
              <a:t>NSA ceilometer </a:t>
            </a:r>
            <a:r>
              <a:rPr lang="en-US" sz="1800" dirty="0">
                <a:solidFill>
                  <a:schemeClr val="bg2"/>
                </a:solidFill>
                <a:latin typeface="Arial Black" panose="020B0A04020102020204" pitchFamily="34" charset="0"/>
              </a:rPr>
              <a:t>increases from March to </a:t>
            </a:r>
            <a:r>
              <a:rPr lang="en-US" sz="1800" dirty="0" smtClean="0">
                <a:solidFill>
                  <a:schemeClr val="bg2"/>
                </a:solidFill>
                <a:latin typeface="Arial Black" panose="020B0A04020102020204" pitchFamily="34" charset="0"/>
              </a:rPr>
              <a:t>May, </a:t>
            </a:r>
            <a:r>
              <a:rPr lang="en-US" sz="1800" dirty="0">
                <a:solidFill>
                  <a:schemeClr val="bg2"/>
                </a:solidFill>
                <a:latin typeface="Arial Black" panose="020B0A04020102020204" pitchFamily="34" charset="0"/>
              </a:rPr>
              <a:t>remains high from May to </a:t>
            </a:r>
            <a:r>
              <a:rPr lang="en-US" sz="1800" dirty="0" smtClean="0">
                <a:solidFill>
                  <a:schemeClr val="bg2"/>
                </a:solidFill>
                <a:latin typeface="Arial Black" panose="020B0A04020102020204" pitchFamily="34" charset="0"/>
              </a:rPr>
              <a:t>October, </a:t>
            </a:r>
            <a:r>
              <a:rPr lang="en-US" sz="1800" dirty="0">
                <a:solidFill>
                  <a:schemeClr val="bg2"/>
                </a:solidFill>
                <a:latin typeface="Arial Black" panose="020B0A04020102020204" pitchFamily="34" charset="0"/>
              </a:rPr>
              <a:t>and then decreases from November until the following </a:t>
            </a:r>
            <a:r>
              <a:rPr lang="en-US" sz="1800" dirty="0" smtClean="0">
                <a:solidFill>
                  <a:schemeClr val="bg2"/>
                </a:solidFill>
                <a:latin typeface="Arial Black" panose="020B0A04020102020204" pitchFamily="34" charset="0"/>
              </a:rPr>
              <a:t>March. </a:t>
            </a:r>
            <a:r>
              <a:rPr lang="en-US" sz="1800" dirty="0" smtClean="0">
                <a:solidFill>
                  <a:schemeClr val="bg1"/>
                </a:solidFill>
                <a:latin typeface="Arial Black" panose="020B0A04020102020204" pitchFamily="34" charset="0"/>
              </a:rPr>
              <a:t> </a:t>
            </a:r>
            <a:r>
              <a:rPr lang="en-US" sz="1800" dirty="0">
                <a:solidFill>
                  <a:schemeClr val="bg1"/>
                </a:solidFill>
                <a:latin typeface="Arial Black" panose="020B0A04020102020204" pitchFamily="34" charset="0"/>
              </a:rPr>
              <a:t>Four </a:t>
            </a:r>
            <a:r>
              <a:rPr lang="en-US" sz="1800" dirty="0" smtClean="0">
                <a:solidFill>
                  <a:schemeClr val="bg1"/>
                </a:solidFill>
                <a:latin typeface="Arial Black" panose="020B0A04020102020204" pitchFamily="34" charset="0"/>
              </a:rPr>
              <a:t>of five </a:t>
            </a:r>
            <a:r>
              <a:rPr lang="en-US" sz="1800" dirty="0" err="1" smtClean="0">
                <a:solidFill>
                  <a:schemeClr val="bg1"/>
                </a:solidFill>
                <a:latin typeface="Arial Black" panose="020B0A04020102020204" pitchFamily="34" charset="0"/>
              </a:rPr>
              <a:t>reanalyses</a:t>
            </a:r>
            <a:r>
              <a:rPr lang="en-US" sz="1800" dirty="0" smtClean="0">
                <a:solidFill>
                  <a:schemeClr val="bg1"/>
                </a:solidFill>
                <a:latin typeface="Arial Black" panose="020B0A04020102020204" pitchFamily="34" charset="0"/>
              </a:rPr>
              <a:t> </a:t>
            </a:r>
            <a:r>
              <a:rPr lang="en-US" sz="1800" dirty="0">
                <a:solidFill>
                  <a:schemeClr val="bg1"/>
                </a:solidFill>
                <a:latin typeface="Arial Black" panose="020B0A04020102020204" pitchFamily="34" charset="0"/>
              </a:rPr>
              <a:t>(</a:t>
            </a:r>
            <a:r>
              <a:rPr lang="en-US" sz="1800" dirty="0">
                <a:solidFill>
                  <a:srgbClr val="00B050"/>
                </a:solidFill>
                <a:latin typeface="Arial Black" panose="020B0A04020102020204" pitchFamily="34" charset="0"/>
              </a:rPr>
              <a:t>MERRA</a:t>
            </a:r>
            <a:r>
              <a:rPr lang="en-US" sz="1800" dirty="0">
                <a:solidFill>
                  <a:schemeClr val="bg1"/>
                </a:solidFill>
                <a:latin typeface="Arial Black" panose="020B0A04020102020204" pitchFamily="34" charset="0"/>
              </a:rPr>
              <a:t>, </a:t>
            </a:r>
            <a:r>
              <a:rPr lang="en-US" sz="1800" dirty="0">
                <a:solidFill>
                  <a:srgbClr val="FF0000"/>
                </a:solidFill>
                <a:latin typeface="Arial Black" panose="020B0A04020102020204" pitchFamily="34" charset="0"/>
              </a:rPr>
              <a:t>20CR</a:t>
            </a:r>
            <a:r>
              <a:rPr lang="en-US" sz="1800" dirty="0">
                <a:solidFill>
                  <a:schemeClr val="bg1"/>
                </a:solidFill>
                <a:latin typeface="Arial Black" panose="020B0A04020102020204" pitchFamily="34" charset="0"/>
              </a:rPr>
              <a:t>, </a:t>
            </a:r>
            <a:r>
              <a:rPr lang="en-US" sz="1800" dirty="0">
                <a:solidFill>
                  <a:srgbClr val="FFC000"/>
                </a:solidFill>
                <a:latin typeface="Arial Black" panose="020B0A04020102020204" pitchFamily="34" charset="0"/>
              </a:rPr>
              <a:t>CFSR</a:t>
            </a:r>
            <a:r>
              <a:rPr lang="en-US" sz="1800" dirty="0">
                <a:solidFill>
                  <a:schemeClr val="bg1"/>
                </a:solidFill>
                <a:latin typeface="Arial Black" panose="020B0A04020102020204" pitchFamily="34" charset="0"/>
              </a:rPr>
              <a:t>, and </a:t>
            </a:r>
            <a:r>
              <a:rPr lang="en-US" sz="1800" dirty="0">
                <a:solidFill>
                  <a:srgbClr val="7030A0"/>
                </a:solidFill>
                <a:latin typeface="Arial Black" panose="020B0A04020102020204" pitchFamily="34" charset="0"/>
              </a:rPr>
              <a:t>ERA-I) </a:t>
            </a:r>
            <a:r>
              <a:rPr lang="en-US" sz="1800" dirty="0">
                <a:solidFill>
                  <a:schemeClr val="bg1"/>
                </a:solidFill>
                <a:latin typeface="Arial Black" panose="020B0A04020102020204" pitchFamily="34" charset="0"/>
              </a:rPr>
              <a:t>have minimal seasonal variations in their reanalyzed CF.  </a:t>
            </a:r>
            <a:r>
              <a:rPr lang="en-US" sz="1800" dirty="0" smtClean="0">
                <a:solidFill>
                  <a:schemeClr val="bg1"/>
                </a:solidFill>
                <a:latin typeface="Arial Black" panose="020B0A04020102020204" pitchFamily="34" charset="0"/>
              </a:rPr>
              <a:t>They </a:t>
            </a:r>
            <a:r>
              <a:rPr lang="en-US" sz="1800" dirty="0">
                <a:solidFill>
                  <a:schemeClr val="bg1"/>
                </a:solidFill>
                <a:latin typeface="Arial Black" panose="020B0A04020102020204" pitchFamily="34" charset="0"/>
              </a:rPr>
              <a:t>are similar in magnitude to the observed CF from May to October, </a:t>
            </a:r>
            <a:r>
              <a:rPr lang="en-US" sz="1800" dirty="0" smtClean="0">
                <a:solidFill>
                  <a:schemeClr val="bg1"/>
                </a:solidFill>
                <a:latin typeface="Arial Black" panose="020B0A04020102020204" pitchFamily="34" charset="0"/>
              </a:rPr>
              <a:t>but have large </a:t>
            </a:r>
            <a:r>
              <a:rPr lang="en-US" sz="1800" dirty="0">
                <a:solidFill>
                  <a:schemeClr val="bg1"/>
                </a:solidFill>
                <a:latin typeface="Arial Black" panose="020B0A04020102020204" pitchFamily="34" charset="0"/>
              </a:rPr>
              <a:t>positive </a:t>
            </a:r>
            <a:r>
              <a:rPr lang="en-US" sz="1800" dirty="0" smtClean="0">
                <a:solidFill>
                  <a:schemeClr val="bg1"/>
                </a:solidFill>
                <a:latin typeface="Arial Black" panose="020B0A04020102020204" pitchFamily="34" charset="0"/>
              </a:rPr>
              <a:t>biases (+</a:t>
            </a:r>
            <a:r>
              <a:rPr lang="en-US" sz="1800" dirty="0">
                <a:solidFill>
                  <a:schemeClr val="bg1"/>
                </a:solidFill>
                <a:latin typeface="Arial Black" panose="020B0A04020102020204" pitchFamily="34" charset="0"/>
              </a:rPr>
              <a:t>15% </a:t>
            </a:r>
            <a:r>
              <a:rPr lang="en-US" sz="1800" dirty="0" smtClean="0">
                <a:solidFill>
                  <a:schemeClr val="bg1"/>
                </a:solidFill>
                <a:latin typeface="Arial Black" panose="020B0A04020102020204" pitchFamily="34" charset="0"/>
              </a:rPr>
              <a:t>→ +</a:t>
            </a:r>
            <a:r>
              <a:rPr lang="en-US" sz="1800" dirty="0">
                <a:solidFill>
                  <a:schemeClr val="bg1"/>
                </a:solidFill>
                <a:latin typeface="Arial Black" panose="020B0A04020102020204" pitchFamily="34" charset="0"/>
              </a:rPr>
              <a:t>40 %) from November to </a:t>
            </a:r>
            <a:r>
              <a:rPr lang="en-US" sz="1800" dirty="0" smtClean="0">
                <a:solidFill>
                  <a:schemeClr val="bg1"/>
                </a:solidFill>
                <a:latin typeface="Arial Black" panose="020B0A04020102020204" pitchFamily="34" charset="0"/>
              </a:rPr>
              <a:t>April</a:t>
            </a:r>
            <a:r>
              <a:rPr lang="en-US" sz="1800" dirty="0">
                <a:solidFill>
                  <a:schemeClr val="bg1"/>
                </a:solidFill>
                <a:latin typeface="Arial Black" panose="020B0A04020102020204" pitchFamily="34" charset="0"/>
              </a:rPr>
              <a:t>.  </a:t>
            </a:r>
            <a:r>
              <a:rPr lang="en-US" sz="1800" dirty="0" smtClean="0">
                <a:solidFill>
                  <a:schemeClr val="bg1"/>
                </a:solidFill>
                <a:latin typeface="Arial Black" panose="020B0A04020102020204" pitchFamily="34" charset="0"/>
              </a:rPr>
              <a:t>  </a:t>
            </a:r>
          </a:p>
          <a:p>
            <a:pPr marL="0" indent="0">
              <a:buNone/>
            </a:pPr>
            <a:r>
              <a:rPr lang="en-US" sz="1800" dirty="0" smtClean="0">
                <a:solidFill>
                  <a:schemeClr val="bg1"/>
                </a:solidFill>
                <a:latin typeface="Arial Black" panose="020B0A04020102020204" pitchFamily="34" charset="0"/>
              </a:rPr>
              <a:t>R2 </a:t>
            </a:r>
            <a:r>
              <a:rPr lang="en-US" sz="1800" dirty="0">
                <a:solidFill>
                  <a:schemeClr val="bg1"/>
                </a:solidFill>
                <a:latin typeface="Arial Black" panose="020B0A04020102020204" pitchFamily="34" charset="0"/>
              </a:rPr>
              <a:t>stands out with large negative biases </a:t>
            </a:r>
            <a:r>
              <a:rPr lang="en-US" sz="1800" dirty="0" smtClean="0">
                <a:solidFill>
                  <a:schemeClr val="bg1"/>
                </a:solidFill>
                <a:latin typeface="Arial Black" panose="020B0A04020102020204" pitchFamily="34" charset="0"/>
              </a:rPr>
              <a:t>(-35.8%).</a:t>
            </a:r>
          </a:p>
          <a:p>
            <a:pPr marL="0" indent="0">
              <a:buNone/>
            </a:pPr>
            <a:r>
              <a:rPr lang="en-US" sz="1000" dirty="0" smtClean="0">
                <a:solidFill>
                  <a:schemeClr val="bg1"/>
                </a:solidFill>
                <a:latin typeface="Arial Black" panose="020B0A04020102020204" pitchFamily="34" charset="0"/>
              </a:rPr>
              <a:t>(</a:t>
            </a:r>
            <a:r>
              <a:rPr lang="en-US" sz="1000" dirty="0" err="1" smtClean="0">
                <a:solidFill>
                  <a:schemeClr val="bg1"/>
                </a:solidFill>
                <a:latin typeface="Arial Black" panose="020B0A04020102020204" pitchFamily="34" charset="0"/>
              </a:rPr>
              <a:t>Zib</a:t>
            </a:r>
            <a:r>
              <a:rPr lang="en-US" sz="1000" dirty="0" smtClean="0">
                <a:solidFill>
                  <a:schemeClr val="bg1"/>
                </a:solidFill>
                <a:latin typeface="Arial Black" panose="020B0A04020102020204" pitchFamily="34" charset="0"/>
              </a:rPr>
              <a:t> et al. 2012, J </a:t>
            </a:r>
            <a:r>
              <a:rPr lang="en-US" sz="1000" dirty="0" err="1" smtClean="0">
                <a:solidFill>
                  <a:schemeClr val="bg1"/>
                </a:solidFill>
                <a:latin typeface="Arial Black" panose="020B0A04020102020204" pitchFamily="34" charset="0"/>
              </a:rPr>
              <a:t>Clim</a:t>
            </a:r>
            <a:r>
              <a:rPr lang="en-US" sz="1000" dirty="0" smtClean="0">
                <a:solidFill>
                  <a:schemeClr val="bg1"/>
                </a:solidFill>
                <a:latin typeface="Arial Black" panose="020B0A04020102020204" pitchFamily="34" charset="0"/>
              </a:rPr>
              <a:t>)  </a:t>
            </a:r>
            <a:endParaRPr lang="en-US" sz="1000" dirty="0">
              <a:solidFill>
                <a:schemeClr val="bg1"/>
              </a:solidFill>
              <a:latin typeface="Arial Black" panose="020B0A04020102020204" pitchFamily="34" charset="0"/>
            </a:endParaRPr>
          </a:p>
        </p:txBody>
      </p:sp>
      <p:pic>
        <p:nvPicPr>
          <p:cNvPr id="8" name="Picture 7"/>
          <p:cNvPicPr/>
          <p:nvPr/>
        </p:nvPicPr>
        <p:blipFill>
          <a:blip r:embed="rId2" cstate="print"/>
          <a:srcRect/>
          <a:stretch>
            <a:fillRect/>
          </a:stretch>
        </p:blipFill>
        <p:spPr bwMode="auto">
          <a:xfrm>
            <a:off x="0" y="713014"/>
            <a:ext cx="5638800" cy="6144986"/>
          </a:xfrm>
          <a:prstGeom prst="rect">
            <a:avLst/>
          </a:prstGeom>
          <a:noFill/>
          <a:ln w="9525">
            <a:noFill/>
            <a:miter lim="800000"/>
            <a:headEnd/>
            <a:tailEnd/>
          </a:ln>
        </p:spPr>
      </p:pic>
      <p:sp>
        <p:nvSpPr>
          <p:cNvPr id="6" name="TextBox 5"/>
          <p:cNvSpPr txBox="1"/>
          <p:nvPr/>
        </p:nvSpPr>
        <p:spPr>
          <a:xfrm>
            <a:off x="990600" y="2679412"/>
            <a:ext cx="2439514" cy="523220"/>
          </a:xfrm>
          <a:prstGeom prst="rect">
            <a:avLst/>
          </a:prstGeom>
          <a:noFill/>
        </p:spPr>
        <p:txBody>
          <a:bodyPr wrap="none" rtlCol="0">
            <a:spAutoFit/>
          </a:bodyPr>
          <a:lstStyle/>
          <a:p>
            <a:r>
              <a:rPr lang="en-US" sz="2800" dirty="0" smtClean="0">
                <a:solidFill>
                  <a:schemeClr val="bg2"/>
                </a:solidFill>
              </a:rPr>
              <a:t>ARM NSA site</a:t>
            </a:r>
            <a:endParaRPr lang="en-US" sz="2800" dirty="0">
              <a:solidFill>
                <a:schemeClr val="bg2"/>
              </a:solidFill>
            </a:endParaRPr>
          </a:p>
        </p:txBody>
      </p:sp>
    </p:spTree>
    <p:extLst>
      <p:ext uri="{BB962C8B-B14F-4D97-AF65-F5344CB8AC3E}">
        <p14:creationId xmlns:p14="http://schemas.microsoft.com/office/powerpoint/2010/main" val="2136977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 y="0"/>
            <a:ext cx="9067800" cy="762000"/>
          </a:xfrm>
        </p:spPr>
        <p:txBody>
          <a:bodyPr/>
          <a:lstStyle/>
          <a:p>
            <a:pPr algn="l"/>
            <a:r>
              <a:rPr lang="en-US" sz="3600" b="1" u="sng" dirty="0" smtClean="0">
                <a:latin typeface="Arial Black" panose="020B0A04020102020204" pitchFamily="34" charset="0"/>
              </a:rPr>
              <a:t>Task </a:t>
            </a:r>
            <a:r>
              <a:rPr lang="en-US" sz="3600" b="1" u="sng" dirty="0">
                <a:latin typeface="Arial Black" panose="020B0A04020102020204" pitchFamily="34" charset="0"/>
              </a:rPr>
              <a:t>2</a:t>
            </a:r>
            <a:r>
              <a:rPr lang="en-US" sz="3600" b="1" u="sng" dirty="0" smtClean="0">
                <a:latin typeface="Arial Black" panose="020B0A04020102020204" pitchFamily="34" charset="0"/>
              </a:rPr>
              <a:t>:</a:t>
            </a:r>
            <a:r>
              <a:rPr lang="en-US" sz="3600" b="1" dirty="0" smtClean="0">
                <a:latin typeface="Arial Black" panose="020B0A04020102020204" pitchFamily="34" charset="0"/>
              </a:rPr>
              <a:t> </a:t>
            </a:r>
            <a:r>
              <a:rPr lang="en-US" sz="3600" b="1" dirty="0">
                <a:latin typeface="Arial Black" panose="020B0A04020102020204" pitchFamily="34" charset="0"/>
              </a:rPr>
              <a:t>: </a:t>
            </a:r>
            <a:r>
              <a:rPr lang="en-US" sz="3600" b="1" dirty="0" smtClean="0">
                <a:latin typeface="Arial Black" panose="020B0A04020102020204" pitchFamily="34" charset="0"/>
              </a:rPr>
              <a:t>Examples with surface </a:t>
            </a:r>
            <a:endParaRPr lang="en-US" sz="3600" dirty="0">
              <a:latin typeface="Arial Black" panose="020B0A04020102020204" pitchFamily="34" charset="0"/>
            </a:endParaRPr>
          </a:p>
        </p:txBody>
      </p:sp>
      <p:sp>
        <p:nvSpPr>
          <p:cNvPr id="3" name="Content Placeholder 2"/>
          <p:cNvSpPr>
            <a:spLocks noGrp="1"/>
          </p:cNvSpPr>
          <p:nvPr>
            <p:ph idx="1"/>
          </p:nvPr>
        </p:nvSpPr>
        <p:spPr>
          <a:xfrm>
            <a:off x="5638800" y="713014"/>
            <a:ext cx="3505200" cy="6144986"/>
          </a:xfrm>
          <a:solidFill>
            <a:srgbClr val="FFFF00"/>
          </a:solidFill>
        </p:spPr>
        <p:txBody>
          <a:bodyPr/>
          <a:lstStyle/>
          <a:p>
            <a:pPr marL="0" indent="0">
              <a:buNone/>
            </a:pPr>
            <a:r>
              <a:rPr lang="en-US" sz="1800" dirty="0" smtClean="0">
                <a:solidFill>
                  <a:schemeClr val="bg1"/>
                </a:solidFill>
                <a:latin typeface="Arial Black" panose="020B0A04020102020204" pitchFamily="34" charset="0"/>
              </a:rPr>
              <a:t>With large negative bias in CF, R2 SW-down is much higher and </a:t>
            </a:r>
            <a:r>
              <a:rPr lang="en-US" sz="1800" dirty="0" err="1" smtClean="0">
                <a:solidFill>
                  <a:schemeClr val="bg1"/>
                </a:solidFill>
                <a:latin typeface="Arial Black" panose="020B0A04020102020204" pitchFamily="34" charset="0"/>
              </a:rPr>
              <a:t>LW_down</a:t>
            </a:r>
            <a:r>
              <a:rPr lang="en-US" sz="1800" dirty="0" smtClean="0">
                <a:solidFill>
                  <a:schemeClr val="bg1"/>
                </a:solidFill>
                <a:latin typeface="Arial Black" panose="020B0A04020102020204" pitchFamily="34" charset="0"/>
              </a:rPr>
              <a:t> is much lower than ARM observations. </a:t>
            </a:r>
          </a:p>
          <a:p>
            <a:pPr marL="0" indent="0">
              <a:buNone/>
            </a:pPr>
            <a:r>
              <a:rPr lang="en-US" sz="1800" dirty="0" smtClean="0">
                <a:solidFill>
                  <a:schemeClr val="bg2"/>
                </a:solidFill>
                <a:latin typeface="Arial Black" panose="020B0A04020102020204" pitchFamily="34" charset="0"/>
              </a:rPr>
              <a:t>Other four reanalyzed </a:t>
            </a:r>
            <a:r>
              <a:rPr lang="en-US" sz="1800" dirty="0" err="1" smtClean="0">
                <a:solidFill>
                  <a:schemeClr val="bg2"/>
                </a:solidFill>
                <a:latin typeface="Arial Black" panose="020B0A04020102020204" pitchFamily="34" charset="0"/>
              </a:rPr>
              <a:t>SW_down</a:t>
            </a:r>
            <a:r>
              <a:rPr lang="en-US" sz="1800" dirty="0" smtClean="0">
                <a:solidFill>
                  <a:schemeClr val="bg2"/>
                </a:solidFill>
                <a:latin typeface="Arial Black" panose="020B0A04020102020204" pitchFamily="34" charset="0"/>
              </a:rPr>
              <a:t> and </a:t>
            </a:r>
            <a:r>
              <a:rPr lang="en-US" sz="1800" dirty="0" err="1" smtClean="0">
                <a:solidFill>
                  <a:schemeClr val="bg2"/>
                </a:solidFill>
                <a:latin typeface="Arial Black" panose="020B0A04020102020204" pitchFamily="34" charset="0"/>
              </a:rPr>
              <a:t>LW_down</a:t>
            </a:r>
            <a:r>
              <a:rPr lang="en-US" sz="1800" dirty="0" smtClean="0">
                <a:solidFill>
                  <a:schemeClr val="bg2"/>
                </a:solidFill>
                <a:latin typeface="Arial Black" panose="020B0A04020102020204" pitchFamily="34" charset="0"/>
              </a:rPr>
              <a:t> fluxes agree well with ARM observations except for </a:t>
            </a:r>
            <a:r>
              <a:rPr lang="en-US" sz="1800" dirty="0" err="1" smtClean="0">
                <a:solidFill>
                  <a:srgbClr val="FF0000"/>
                </a:solidFill>
                <a:latin typeface="Arial Black" panose="020B0A04020102020204" pitchFamily="34" charset="0"/>
              </a:rPr>
              <a:t>LW_down</a:t>
            </a:r>
            <a:r>
              <a:rPr lang="en-US" sz="1800" dirty="0" smtClean="0">
                <a:solidFill>
                  <a:srgbClr val="FF0000"/>
                </a:solidFill>
                <a:latin typeface="Arial Black" panose="020B0A04020102020204" pitchFamily="34" charset="0"/>
              </a:rPr>
              <a:t> winter </a:t>
            </a:r>
            <a:r>
              <a:rPr lang="en-US" sz="1800" dirty="0" smtClean="0">
                <a:solidFill>
                  <a:srgbClr val="FF0000"/>
                </a:solidFill>
                <a:latin typeface="Arial Black" panose="020B0A04020102020204" pitchFamily="34" charset="0"/>
              </a:rPr>
              <a:t>20CR</a:t>
            </a:r>
            <a:r>
              <a:rPr lang="en-US" sz="1800" dirty="0" smtClean="0">
                <a:solidFill>
                  <a:schemeClr val="bg2"/>
                </a:solidFill>
                <a:latin typeface="Arial Black" panose="020B0A04020102020204" pitchFamily="34" charset="0"/>
              </a:rPr>
              <a:t>. </a:t>
            </a:r>
          </a:p>
          <a:p>
            <a:pPr marL="0" indent="0">
              <a:buNone/>
            </a:pPr>
            <a:r>
              <a:rPr lang="en-US" sz="1000" dirty="0" smtClean="0">
                <a:solidFill>
                  <a:schemeClr val="bg1"/>
                </a:solidFill>
                <a:latin typeface="Arial Black" panose="020B0A04020102020204" pitchFamily="34" charset="0"/>
              </a:rPr>
              <a:t>(</a:t>
            </a:r>
            <a:r>
              <a:rPr lang="en-US" sz="1000" dirty="0" err="1" smtClean="0">
                <a:solidFill>
                  <a:schemeClr val="bg1"/>
                </a:solidFill>
                <a:latin typeface="Arial Black" panose="020B0A04020102020204" pitchFamily="34" charset="0"/>
              </a:rPr>
              <a:t>Zib</a:t>
            </a:r>
            <a:r>
              <a:rPr lang="en-US" sz="1000" dirty="0" smtClean="0">
                <a:solidFill>
                  <a:schemeClr val="bg1"/>
                </a:solidFill>
                <a:latin typeface="Arial Black" panose="020B0A04020102020204" pitchFamily="34" charset="0"/>
              </a:rPr>
              <a:t> et al. 2012, J </a:t>
            </a:r>
            <a:r>
              <a:rPr lang="en-US" sz="1000" dirty="0" err="1" smtClean="0">
                <a:solidFill>
                  <a:schemeClr val="bg1"/>
                </a:solidFill>
                <a:latin typeface="Arial Black" panose="020B0A04020102020204" pitchFamily="34" charset="0"/>
              </a:rPr>
              <a:t>Clim</a:t>
            </a:r>
            <a:r>
              <a:rPr lang="en-US" sz="1000" dirty="0" smtClean="0">
                <a:solidFill>
                  <a:schemeClr val="bg1"/>
                </a:solidFill>
                <a:latin typeface="Arial Black" panose="020B0A04020102020204" pitchFamily="34" charset="0"/>
              </a:rPr>
              <a:t>.)  </a:t>
            </a:r>
          </a:p>
          <a:p>
            <a:pPr marL="0" indent="0">
              <a:buNone/>
            </a:pPr>
            <a:endParaRPr lang="en-US" sz="1000" dirty="0">
              <a:solidFill>
                <a:schemeClr val="bg1"/>
              </a:solidFill>
              <a:latin typeface="Arial Black" panose="020B0A04020102020204" pitchFamily="34" charset="0"/>
            </a:endParaRPr>
          </a:p>
          <a:p>
            <a:pPr marL="0" indent="0">
              <a:buNone/>
            </a:pPr>
            <a:r>
              <a:rPr lang="en-US" sz="2000" u="sng" dirty="0" smtClean="0">
                <a:solidFill>
                  <a:schemeClr val="bg1"/>
                </a:solidFill>
                <a:latin typeface="Arial Black" panose="020B0A04020102020204" pitchFamily="34" charset="0"/>
              </a:rPr>
              <a:t>Summary: </a:t>
            </a:r>
          </a:p>
          <a:p>
            <a:pPr marL="0" indent="0">
              <a:buNone/>
            </a:pPr>
            <a:r>
              <a:rPr lang="en-US" sz="2000" dirty="0" smtClean="0">
                <a:solidFill>
                  <a:schemeClr val="bg1"/>
                </a:solidFill>
                <a:latin typeface="Arial Black" panose="020B0A04020102020204" pitchFamily="34" charset="0"/>
              </a:rPr>
              <a:t>Compared to satellite and surface data, there are large temporal and spatial variations in </a:t>
            </a:r>
            <a:r>
              <a:rPr lang="en-US" sz="2000" dirty="0" err="1" smtClean="0">
                <a:solidFill>
                  <a:schemeClr val="bg1"/>
                </a:solidFill>
                <a:latin typeface="Arial Black" panose="020B0A04020102020204" pitchFamily="34" charset="0"/>
              </a:rPr>
              <a:t>reanalyses</a:t>
            </a:r>
            <a:r>
              <a:rPr lang="en-US" sz="2000" dirty="0" smtClean="0">
                <a:solidFill>
                  <a:schemeClr val="bg1"/>
                </a:solidFill>
                <a:latin typeface="Arial Black" panose="020B0A04020102020204" pitchFamily="34" charset="0"/>
              </a:rPr>
              <a:t>. It is necessary to quantify their biases and uncertainties. </a:t>
            </a:r>
            <a:endParaRPr lang="en-US" sz="2000" dirty="0">
              <a:solidFill>
                <a:schemeClr val="bg1"/>
              </a:solidFill>
              <a:latin typeface="Arial Black" panose="020B0A04020102020204" pitchFamily="34" charset="0"/>
            </a:endParaRPr>
          </a:p>
        </p:txBody>
      </p:sp>
      <p:pic>
        <p:nvPicPr>
          <p:cNvPr id="9" name="Picture 8"/>
          <p:cNvPicPr/>
          <p:nvPr/>
        </p:nvPicPr>
        <p:blipFill>
          <a:blip r:embed="rId2" cstate="print"/>
          <a:srcRect/>
          <a:stretch>
            <a:fillRect/>
          </a:stretch>
        </p:blipFill>
        <p:spPr bwMode="auto">
          <a:xfrm>
            <a:off x="43542" y="643255"/>
            <a:ext cx="5540829" cy="6214745"/>
          </a:xfrm>
          <a:prstGeom prst="rect">
            <a:avLst/>
          </a:prstGeom>
          <a:noFill/>
          <a:ln w="9525">
            <a:noFill/>
            <a:miter lim="800000"/>
            <a:headEnd/>
            <a:tailEnd/>
          </a:ln>
        </p:spPr>
      </p:pic>
      <p:sp>
        <p:nvSpPr>
          <p:cNvPr id="10" name="TextBox 9"/>
          <p:cNvSpPr txBox="1"/>
          <p:nvPr/>
        </p:nvSpPr>
        <p:spPr>
          <a:xfrm>
            <a:off x="1754690" y="2743200"/>
            <a:ext cx="2118529" cy="461665"/>
          </a:xfrm>
          <a:prstGeom prst="rect">
            <a:avLst/>
          </a:prstGeom>
          <a:noFill/>
        </p:spPr>
        <p:txBody>
          <a:bodyPr wrap="none" rtlCol="0">
            <a:spAutoFit/>
          </a:bodyPr>
          <a:lstStyle/>
          <a:p>
            <a:r>
              <a:rPr lang="en-US" sz="2400" dirty="0" smtClean="0">
                <a:solidFill>
                  <a:schemeClr val="bg2"/>
                </a:solidFill>
              </a:rPr>
              <a:t>ARM NSA site</a:t>
            </a:r>
            <a:endParaRPr lang="en-US" sz="2400" dirty="0">
              <a:solidFill>
                <a:schemeClr val="bg2"/>
              </a:solidFill>
            </a:endParaRPr>
          </a:p>
        </p:txBody>
      </p:sp>
      <p:pic>
        <p:nvPicPr>
          <p:cNvPr id="11" name="Picture 10"/>
          <p:cNvPicPr/>
          <p:nvPr/>
        </p:nvPicPr>
        <p:blipFill>
          <a:blip r:embed="rId3" cstate="print"/>
          <a:srcRect/>
          <a:stretch>
            <a:fillRect/>
          </a:stretch>
        </p:blipFill>
        <p:spPr bwMode="auto">
          <a:xfrm>
            <a:off x="43541" y="3730580"/>
            <a:ext cx="5540829" cy="6254840"/>
          </a:xfrm>
          <a:prstGeom prst="rect">
            <a:avLst/>
          </a:prstGeom>
          <a:noFill/>
          <a:ln w="9525">
            <a:noFill/>
            <a:miter lim="800000"/>
            <a:headEnd/>
            <a:tailEnd/>
          </a:ln>
        </p:spPr>
      </p:pic>
    </p:spTree>
    <p:extLst>
      <p:ext uri="{BB962C8B-B14F-4D97-AF65-F5344CB8AC3E}">
        <p14:creationId xmlns:p14="http://schemas.microsoft.com/office/powerpoint/2010/main" val="122988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6" y="228600"/>
            <a:ext cx="9144000" cy="1371600"/>
          </a:xfrm>
        </p:spPr>
        <p:txBody>
          <a:bodyPr/>
          <a:lstStyle/>
          <a:p>
            <a:r>
              <a:rPr lang="en-US" sz="2800" dirty="0" smtClean="0">
                <a:latin typeface="Arial Black" panose="020B0A04020102020204" pitchFamily="34" charset="0"/>
              </a:rPr>
              <a:t>Objective 2: </a:t>
            </a:r>
            <a:r>
              <a:rPr lang="en-US" sz="2800" b="1" dirty="0">
                <a:latin typeface="Arial Black" panose="020B0A04020102020204" pitchFamily="34" charset="0"/>
              </a:rPr>
              <a:t>Investigating the reanalyzed hydrological cycle at </a:t>
            </a:r>
            <a:r>
              <a:rPr lang="en-US" sz="2800" b="1" dirty="0">
                <a:solidFill>
                  <a:srgbClr val="FFC000"/>
                </a:solidFill>
                <a:latin typeface="Arial Black" panose="020B0A04020102020204" pitchFamily="34" charset="0"/>
              </a:rPr>
              <a:t>SGP</a:t>
            </a:r>
            <a:r>
              <a:rPr lang="en-US" sz="2800" b="1" dirty="0">
                <a:latin typeface="Arial Black" panose="020B0A04020102020204" pitchFamily="34" charset="0"/>
              </a:rPr>
              <a:t> </a:t>
            </a:r>
            <a:r>
              <a:rPr lang="en-US" sz="2800" dirty="0">
                <a:latin typeface="Arial Black" panose="020B0A04020102020204" pitchFamily="34" charset="0"/>
              </a:rPr>
              <a:t/>
            </a:r>
            <a:br>
              <a:rPr lang="en-US" sz="2800" dirty="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t>
            </a:r>
            <a:endParaRPr lang="en-US" sz="3200" dirty="0">
              <a:latin typeface="Arial Black" panose="020B0A04020102020204" pitchFamily="34" charset="0"/>
            </a:endParaRPr>
          </a:p>
        </p:txBody>
      </p:sp>
      <p:sp>
        <p:nvSpPr>
          <p:cNvPr id="3" name="Content Placeholder 2"/>
          <p:cNvSpPr>
            <a:spLocks noGrp="1"/>
          </p:cNvSpPr>
          <p:nvPr>
            <p:ph idx="1"/>
          </p:nvPr>
        </p:nvSpPr>
        <p:spPr>
          <a:xfrm>
            <a:off x="-32657" y="990600"/>
            <a:ext cx="9154886" cy="5715000"/>
          </a:xfrm>
        </p:spPr>
        <p:txBody>
          <a:bodyPr/>
          <a:lstStyle/>
          <a:p>
            <a:pPr marL="0" indent="0">
              <a:buNone/>
            </a:pPr>
            <a:r>
              <a:rPr lang="en-US" sz="2000" dirty="0">
                <a:latin typeface="Arial Black" panose="020B0A04020102020204" pitchFamily="34" charset="0"/>
              </a:rPr>
              <a:t>W</a:t>
            </a:r>
            <a:r>
              <a:rPr lang="en-US" sz="2000" dirty="0" smtClean="0">
                <a:latin typeface="Arial Black" panose="020B0A04020102020204" pitchFamily="34" charset="0"/>
              </a:rPr>
              <a:t>e </a:t>
            </a:r>
            <a:r>
              <a:rPr lang="en-US" sz="2000" dirty="0">
                <a:latin typeface="Arial Black" panose="020B0A04020102020204" pitchFamily="34" charset="0"/>
              </a:rPr>
              <a:t>will compare </a:t>
            </a:r>
            <a:r>
              <a:rPr lang="en-US" sz="2000" dirty="0" smtClean="0">
                <a:latin typeface="Arial Black" panose="020B0A04020102020204" pitchFamily="34" charset="0"/>
              </a:rPr>
              <a:t>monthly </a:t>
            </a:r>
            <a:r>
              <a:rPr lang="en-US" sz="2000" dirty="0">
                <a:latin typeface="Arial Black" panose="020B0A04020102020204" pitchFamily="34" charset="0"/>
              </a:rPr>
              <a:t>mean cloud fractions </a:t>
            </a:r>
            <a:r>
              <a:rPr lang="en-US" sz="2000" dirty="0" smtClean="0">
                <a:latin typeface="Arial Black" panose="020B0A04020102020204" pitchFamily="34" charset="0"/>
              </a:rPr>
              <a:t>and total precipitations </a:t>
            </a:r>
            <a:r>
              <a:rPr lang="en-US" sz="2000" dirty="0">
                <a:latin typeface="Arial Black" panose="020B0A04020102020204" pitchFamily="34" charset="0"/>
              </a:rPr>
              <a:t>from five selected </a:t>
            </a:r>
            <a:r>
              <a:rPr lang="en-US" sz="2000" dirty="0" err="1">
                <a:latin typeface="Arial Black" panose="020B0A04020102020204" pitchFamily="34" charset="0"/>
              </a:rPr>
              <a:t>reanalyses</a:t>
            </a:r>
            <a:r>
              <a:rPr lang="en-US" sz="2000" dirty="0">
                <a:latin typeface="Arial Black" panose="020B0A04020102020204" pitchFamily="34" charset="0"/>
              </a:rPr>
              <a:t> with different observational platforms, such as </a:t>
            </a:r>
            <a:r>
              <a:rPr lang="en-US" sz="2000" dirty="0" smtClean="0">
                <a:latin typeface="Arial Black" panose="020B0A04020102020204" pitchFamily="34" charset="0"/>
              </a:rPr>
              <a:t>ARM, Oklahoma </a:t>
            </a:r>
            <a:r>
              <a:rPr lang="en-US" sz="2000" dirty="0" err="1" smtClean="0">
                <a:latin typeface="Arial Black" panose="020B0A04020102020204" pitchFamily="34" charset="0"/>
              </a:rPr>
              <a:t>mesonet</a:t>
            </a:r>
            <a:r>
              <a:rPr lang="en-US" sz="2000" dirty="0" smtClean="0">
                <a:latin typeface="Arial Black" panose="020B0A04020102020204" pitchFamily="34" charset="0"/>
              </a:rPr>
              <a:t>, </a:t>
            </a:r>
            <a:r>
              <a:rPr lang="en-US" sz="2000" dirty="0">
                <a:latin typeface="Arial Black" panose="020B0A04020102020204" pitchFamily="34" charset="0"/>
              </a:rPr>
              <a:t>NEXRAD </a:t>
            </a:r>
            <a:r>
              <a:rPr lang="en-US" sz="2000" dirty="0" smtClean="0">
                <a:latin typeface="Arial Black" panose="020B0A04020102020204" pitchFamily="34" charset="0"/>
              </a:rPr>
              <a:t>Q2, GPCP, </a:t>
            </a:r>
            <a:r>
              <a:rPr lang="en-US" sz="2000" dirty="0">
                <a:latin typeface="Arial Black" panose="020B0A04020102020204" pitchFamily="34" charset="0"/>
              </a:rPr>
              <a:t>TRMM, and UND hybrid radar/GOES product over the SGP region during the period </a:t>
            </a:r>
            <a:r>
              <a:rPr lang="en-US" sz="2000" dirty="0" smtClean="0">
                <a:latin typeface="Arial Black" panose="020B0A04020102020204" pitchFamily="34" charset="0"/>
              </a:rPr>
              <a:t>1997-2013. </a:t>
            </a:r>
          </a:p>
          <a:p>
            <a:pPr marL="0" indent="0">
              <a:buNone/>
            </a:pPr>
            <a:r>
              <a:rPr lang="en-US" sz="2000" dirty="0">
                <a:latin typeface="Arial Black" panose="020B0A04020102020204" pitchFamily="34" charset="0"/>
              </a:rPr>
              <a:t>I</a:t>
            </a:r>
            <a:r>
              <a:rPr lang="en-US" sz="2000" dirty="0" smtClean="0">
                <a:latin typeface="Arial Black" panose="020B0A04020102020204" pitchFamily="34" charset="0"/>
              </a:rPr>
              <a:t>t </a:t>
            </a:r>
            <a:r>
              <a:rPr lang="en-US" sz="2000" dirty="0" smtClean="0">
                <a:latin typeface="Arial Black" panose="020B0A04020102020204" pitchFamily="34" charset="0"/>
              </a:rPr>
              <a:t>is challenge to evaluate the reanalyzed </a:t>
            </a:r>
            <a:r>
              <a:rPr lang="en-US" sz="2000" dirty="0" smtClean="0">
                <a:latin typeface="Arial Black" panose="020B0A04020102020204" pitchFamily="34" charset="0"/>
              </a:rPr>
              <a:t>lifetime </a:t>
            </a:r>
            <a:r>
              <a:rPr lang="en-US" sz="2000" dirty="0" smtClean="0">
                <a:latin typeface="Arial Black" panose="020B0A04020102020204" pitchFamily="34" charset="0"/>
              </a:rPr>
              <a:t>and diurnal cycles of Deep convective systems, and their associated precipitation rate and areal </a:t>
            </a:r>
            <a:r>
              <a:rPr lang="en-US" sz="2000" dirty="0">
                <a:latin typeface="Arial Black" panose="020B0A04020102020204" pitchFamily="34" charset="0"/>
              </a:rPr>
              <a:t>coverage </a:t>
            </a:r>
            <a:r>
              <a:rPr lang="en-US" sz="2000" dirty="0" smtClean="0">
                <a:latin typeface="Arial Black" panose="020B0A04020102020204" pitchFamily="34" charset="0"/>
              </a:rPr>
              <a:t>from each </a:t>
            </a:r>
            <a:r>
              <a:rPr lang="en-US" sz="2000" dirty="0">
                <a:latin typeface="Arial Black" panose="020B0A04020102020204" pitchFamily="34" charset="0"/>
              </a:rPr>
              <a:t>reanalysis.  </a:t>
            </a:r>
            <a:endParaRPr lang="en-US" sz="2000" dirty="0" smtClean="0">
              <a:latin typeface="Arial Black" panose="020B0A04020102020204" pitchFamily="34" charset="0"/>
            </a:endParaRPr>
          </a:p>
          <a:p>
            <a:pPr marL="0" indent="0">
              <a:buNone/>
            </a:pPr>
            <a:endParaRPr lang="en-US" sz="2400" dirty="0" smtClean="0">
              <a:latin typeface="Arial Black" panose="020B0A04020102020204" pitchFamily="34" charset="0"/>
            </a:endParaRPr>
          </a:p>
          <a:p>
            <a:pPr marL="0" indent="0">
              <a:buNone/>
            </a:pPr>
            <a:endParaRPr lang="en-US" sz="2400" dirty="0">
              <a:latin typeface="Arial Black" panose="020B0A04020102020204" pitchFamily="34" charset="0"/>
            </a:endParaRPr>
          </a:p>
          <a:p>
            <a:endParaRPr lang="en-US" sz="2800" b="1"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pPr>
              <a:defRPr/>
            </a:pPr>
            <a:fld id="{3EEDB8B8-4696-431E-B75E-45F2C2892C0C}" type="slidenum">
              <a:rPr lang="en-US" smtClean="0">
                <a:solidFill>
                  <a:srgbClr val="FFFFFF"/>
                </a:solidFill>
              </a:rPr>
              <a:pPr>
                <a:defRPr/>
              </a:pPr>
              <a:t>13</a:t>
            </a:fld>
            <a:endParaRPr lang="en-US">
              <a:solidFill>
                <a:srgbClr val="FFFFFF"/>
              </a:solidFill>
            </a:endParaRPr>
          </a:p>
        </p:txBody>
      </p:sp>
      <p:sp>
        <p:nvSpPr>
          <p:cNvPr id="6" name="Content Placeholder 2"/>
          <p:cNvSpPr txBox="1">
            <a:spLocks/>
          </p:cNvSpPr>
          <p:nvPr/>
        </p:nvSpPr>
        <p:spPr bwMode="auto">
          <a:xfrm>
            <a:off x="228600" y="4267200"/>
            <a:ext cx="4800600" cy="2057400"/>
          </a:xfrm>
          <a:prstGeom prst="rect">
            <a:avLst/>
          </a:prstGeom>
          <a:solidFill>
            <a:srgbClr val="FFFF00"/>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a:lstStyle>
          <a:p>
            <a:pPr marL="0" indent="0">
              <a:buNone/>
            </a:pPr>
            <a:r>
              <a:rPr lang="en-US" sz="1800" b="0" kern="0" dirty="0" smtClean="0">
                <a:solidFill>
                  <a:schemeClr val="bg1"/>
                </a:solidFill>
                <a:latin typeface="Arial Black" panose="020B0A04020102020204" pitchFamily="34" charset="0"/>
              </a:rPr>
              <a:t>This objective will be performed by Mr. Ron </a:t>
            </a:r>
            <a:r>
              <a:rPr lang="en-US" sz="1800" b="0" kern="0" dirty="0" err="1" smtClean="0">
                <a:solidFill>
                  <a:schemeClr val="bg1"/>
                </a:solidFill>
                <a:latin typeface="Arial Black" panose="020B0A04020102020204" pitchFamily="34" charset="0"/>
              </a:rPr>
              <a:t>Stenz</a:t>
            </a:r>
            <a:r>
              <a:rPr lang="en-US" sz="1800" b="0" kern="0" dirty="0" smtClean="0">
                <a:solidFill>
                  <a:schemeClr val="bg1"/>
                </a:solidFill>
                <a:latin typeface="Arial Black" panose="020B0A04020102020204" pitchFamily="34" charset="0"/>
              </a:rPr>
              <a:t>. He is currently</a:t>
            </a:r>
          </a:p>
          <a:p>
            <a:pPr marL="0" indent="0">
              <a:buFont typeface="Wingdings" pitchFamily="2" charset="2"/>
              <a:buNone/>
            </a:pPr>
            <a:r>
              <a:rPr lang="en-US" sz="1800" b="0" kern="0" dirty="0">
                <a:solidFill>
                  <a:schemeClr val="bg1"/>
                </a:solidFill>
                <a:latin typeface="Arial Black" panose="020B0A04020102020204" pitchFamily="34" charset="0"/>
              </a:rPr>
              <a:t>i</a:t>
            </a:r>
            <a:r>
              <a:rPr lang="en-US" sz="1800" b="0" kern="0" dirty="0" smtClean="0">
                <a:solidFill>
                  <a:schemeClr val="bg1"/>
                </a:solidFill>
                <a:latin typeface="Arial Black" panose="020B0A04020102020204" pitchFamily="34" charset="0"/>
              </a:rPr>
              <a:t>mproving GOES-R precipitation retrievals using UND hybrid radar/GOES product, OK </a:t>
            </a:r>
            <a:r>
              <a:rPr lang="en-US" sz="1800" b="0" kern="0" dirty="0" err="1" smtClean="0">
                <a:solidFill>
                  <a:schemeClr val="bg1"/>
                </a:solidFill>
                <a:latin typeface="Arial Black" panose="020B0A04020102020204" pitchFamily="34" charset="0"/>
              </a:rPr>
              <a:t>mesonet</a:t>
            </a:r>
            <a:r>
              <a:rPr lang="en-US" sz="1800" b="0" kern="0" dirty="0" smtClean="0">
                <a:solidFill>
                  <a:schemeClr val="bg1"/>
                </a:solidFill>
                <a:latin typeface="Arial Black" panose="020B0A04020102020204" pitchFamily="34" charset="0"/>
              </a:rPr>
              <a:t> and NEXRAD Q2 product. </a:t>
            </a:r>
          </a:p>
          <a:p>
            <a:pPr marL="0" indent="0">
              <a:buFont typeface="Wingdings" pitchFamily="2" charset="2"/>
              <a:buNone/>
            </a:pPr>
            <a:r>
              <a:rPr lang="en-US" sz="1000" b="0" kern="0" dirty="0" smtClean="0">
                <a:solidFill>
                  <a:schemeClr val="bg1"/>
                </a:solidFill>
                <a:latin typeface="Arial Black" panose="020B0A04020102020204" pitchFamily="34" charset="0"/>
              </a:rPr>
              <a:t>(</a:t>
            </a:r>
            <a:r>
              <a:rPr lang="en-US" sz="1000" b="0" kern="0" dirty="0" err="1" smtClean="0">
                <a:solidFill>
                  <a:schemeClr val="bg1"/>
                </a:solidFill>
                <a:latin typeface="Arial Black" panose="020B0A04020102020204" pitchFamily="34" charset="0"/>
              </a:rPr>
              <a:t>Stenz</a:t>
            </a:r>
            <a:r>
              <a:rPr lang="en-US" sz="1000" b="0" kern="0" dirty="0" smtClean="0">
                <a:solidFill>
                  <a:schemeClr val="bg1"/>
                </a:solidFill>
                <a:latin typeface="Arial Black" panose="020B0A04020102020204" pitchFamily="34" charset="0"/>
              </a:rPr>
              <a:t>  et al. 2013, J. </a:t>
            </a:r>
            <a:r>
              <a:rPr lang="en-US" sz="1000" b="0" kern="0" dirty="0" err="1" smtClean="0">
                <a:solidFill>
                  <a:schemeClr val="bg1"/>
                </a:solidFill>
                <a:latin typeface="Arial Black" panose="020B0A04020102020204" pitchFamily="34" charset="0"/>
              </a:rPr>
              <a:t>Hydrometeo</a:t>
            </a:r>
            <a:r>
              <a:rPr lang="en-US" sz="1000" b="0" kern="0" dirty="0" smtClean="0">
                <a:solidFill>
                  <a:schemeClr val="bg1"/>
                </a:solidFill>
                <a:latin typeface="Arial Black" panose="020B0A04020102020204" pitchFamily="34" charset="0"/>
              </a:rPr>
              <a:t>)  </a:t>
            </a:r>
          </a:p>
          <a:p>
            <a:pPr marL="0" indent="0">
              <a:buFont typeface="Wingdings" pitchFamily="2" charset="2"/>
              <a:buNone/>
            </a:pPr>
            <a:endParaRPr lang="en-US" sz="1600" b="0" kern="0" dirty="0" smtClean="0">
              <a:solidFill>
                <a:schemeClr val="bg1"/>
              </a:solidFill>
              <a:latin typeface="Arial Black" panose="020B0A04020102020204" pitchFamily="34" charset="0"/>
            </a:endParaRPr>
          </a:p>
          <a:p>
            <a:pPr marL="0" indent="0">
              <a:buFont typeface="Wingdings" pitchFamily="2" charset="2"/>
              <a:buNone/>
            </a:pPr>
            <a:r>
              <a:rPr lang="en-US" sz="1600" b="0" kern="0" dirty="0" smtClean="0">
                <a:solidFill>
                  <a:schemeClr val="bg1"/>
                </a:solidFill>
                <a:latin typeface="Arial Black" panose="020B0A04020102020204" pitchFamily="34" charset="0"/>
              </a:rPr>
              <a:t> </a:t>
            </a:r>
          </a:p>
          <a:p>
            <a:pPr marL="0" indent="0">
              <a:buFont typeface="Wingdings" pitchFamily="2" charset="2"/>
              <a:buNone/>
            </a:pPr>
            <a:endParaRPr lang="en-US" sz="2400" b="0" kern="0" dirty="0" smtClean="0">
              <a:solidFill>
                <a:schemeClr val="bg1"/>
              </a:solidFill>
              <a:latin typeface="Arial Black" panose="020B0A04020102020204" pitchFamily="34" charset="0"/>
            </a:endParaRPr>
          </a:p>
          <a:p>
            <a:pPr marL="0" indent="0">
              <a:buFont typeface="Wingdings" pitchFamily="2" charset="2"/>
              <a:buNone/>
            </a:pPr>
            <a:endParaRPr lang="en-US" sz="2400" b="0" kern="0" dirty="0" smtClean="0">
              <a:latin typeface="Arial Black" panose="020B0A04020102020204" pitchFamily="34" charset="0"/>
            </a:endParaRPr>
          </a:p>
          <a:p>
            <a:endParaRPr lang="en-US" sz="2800" b="1" kern="0" dirty="0">
              <a:latin typeface="Arial Black" panose="020B0A0402010202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3505200"/>
            <a:ext cx="2844088" cy="4267199"/>
          </a:xfrm>
          <a:prstGeom prst="rect">
            <a:avLst/>
          </a:prstGeom>
        </p:spPr>
      </p:pic>
    </p:spTree>
    <p:extLst>
      <p:ext uri="{BB962C8B-B14F-4D97-AF65-F5344CB8AC3E}">
        <p14:creationId xmlns:p14="http://schemas.microsoft.com/office/powerpoint/2010/main" val="1867037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1" y="-76200"/>
            <a:ext cx="9067800" cy="762000"/>
          </a:xfrm>
        </p:spPr>
        <p:txBody>
          <a:bodyPr/>
          <a:lstStyle/>
          <a:p>
            <a:pPr algn="l"/>
            <a:r>
              <a:rPr lang="en-US" sz="2800" b="1" dirty="0" smtClean="0">
                <a:latin typeface="Arial Black" panose="020B0A04020102020204" pitchFamily="34" charset="0"/>
              </a:rPr>
              <a:t>Precipitation comparisons are </a:t>
            </a:r>
            <a:r>
              <a:rPr lang="en-US" sz="2800" b="1" dirty="0" err="1" smtClean="0">
                <a:latin typeface="Arial Black" panose="020B0A04020102020204" pitchFamily="34" charset="0"/>
              </a:rPr>
              <a:t>straighforward</a:t>
            </a:r>
            <a:r>
              <a:rPr lang="en-US" sz="2800" b="1" dirty="0" smtClean="0">
                <a:latin typeface="Arial Black" panose="020B0A04020102020204" pitchFamily="34" charset="0"/>
              </a:rPr>
              <a:t> </a:t>
            </a:r>
            <a:endParaRPr lang="en-US" sz="2800" dirty="0">
              <a:latin typeface="Arial Black" panose="020B0A04020102020204" pitchFamily="34" charset="0"/>
            </a:endParaRPr>
          </a:p>
        </p:txBody>
      </p:sp>
      <p:sp>
        <p:nvSpPr>
          <p:cNvPr id="5" name="TextBox 4"/>
          <p:cNvSpPr txBox="1"/>
          <p:nvPr/>
        </p:nvSpPr>
        <p:spPr>
          <a:xfrm>
            <a:off x="7696200" y="6316414"/>
            <a:ext cx="1723549" cy="246221"/>
          </a:xfrm>
          <a:prstGeom prst="rect">
            <a:avLst/>
          </a:prstGeom>
          <a:noFill/>
        </p:spPr>
        <p:txBody>
          <a:bodyPr wrap="none" rtlCol="0">
            <a:spAutoFit/>
          </a:bodyPr>
          <a:lstStyle/>
          <a:p>
            <a:r>
              <a:rPr lang="en-US" sz="1000" dirty="0" smtClean="0">
                <a:solidFill>
                  <a:srgbClr val="FF0000"/>
                </a:solidFill>
              </a:rPr>
              <a:t>Kennedy et al. 2011, J. </a:t>
            </a:r>
            <a:r>
              <a:rPr lang="en-US" sz="1000" dirty="0" err="1" smtClean="0">
                <a:solidFill>
                  <a:srgbClr val="FF0000"/>
                </a:solidFill>
              </a:rPr>
              <a:t>Clim</a:t>
            </a:r>
            <a:endParaRPr lang="en-US" sz="1000" dirty="0">
              <a:solidFill>
                <a:srgbClr val="FF0000"/>
              </a:solidFill>
            </a:endParaRPr>
          </a:p>
        </p:txBody>
      </p:sp>
      <p:pic>
        <p:nvPicPr>
          <p:cNvPr id="2051" name="Picture 1" descr="ARM_MESONET_GPCP_precip_xm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886" y="609600"/>
            <a:ext cx="10210800" cy="1275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620000" y="6582956"/>
            <a:ext cx="1350050" cy="246221"/>
          </a:xfrm>
          <a:prstGeom prst="rect">
            <a:avLst/>
          </a:prstGeom>
          <a:noFill/>
        </p:spPr>
        <p:txBody>
          <a:bodyPr wrap="none" rtlCol="0">
            <a:spAutoFit/>
          </a:bodyPr>
          <a:lstStyle/>
          <a:p>
            <a:r>
              <a:rPr lang="en-US" sz="1000" dirty="0" smtClean="0">
                <a:solidFill>
                  <a:srgbClr val="FF0000"/>
                </a:solidFill>
              </a:rPr>
              <a:t>Dong et al 2011, JGR</a:t>
            </a:r>
            <a:endParaRPr lang="en-US" sz="1000" dirty="0">
              <a:solidFill>
                <a:srgbClr val="FF0000"/>
              </a:solidFill>
            </a:endParaRPr>
          </a:p>
        </p:txBody>
      </p:sp>
      <p:pic>
        <p:nvPicPr>
          <p:cNvPr id="9" name="Picture 2" descr="Precip_monthly_l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642256"/>
            <a:ext cx="9525000" cy="3001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7278561" y="3366269"/>
            <a:ext cx="1691489" cy="246221"/>
          </a:xfrm>
          <a:prstGeom prst="rect">
            <a:avLst/>
          </a:prstGeom>
          <a:noFill/>
        </p:spPr>
        <p:txBody>
          <a:bodyPr wrap="none" rtlCol="0">
            <a:spAutoFit/>
          </a:bodyPr>
          <a:lstStyle/>
          <a:p>
            <a:r>
              <a:rPr lang="en-US" sz="1000" dirty="0" smtClean="0">
                <a:solidFill>
                  <a:srgbClr val="FF0000"/>
                </a:solidFill>
              </a:rPr>
              <a:t>Kennedy</a:t>
            </a:r>
            <a:r>
              <a:rPr lang="en-US" sz="1000" dirty="0" smtClean="0">
                <a:solidFill>
                  <a:srgbClr val="FF0000"/>
                </a:solidFill>
              </a:rPr>
              <a:t> </a:t>
            </a:r>
            <a:r>
              <a:rPr lang="en-US" sz="1000" dirty="0" smtClean="0">
                <a:solidFill>
                  <a:srgbClr val="FF0000"/>
                </a:solidFill>
              </a:rPr>
              <a:t>et al 2011, </a:t>
            </a:r>
            <a:r>
              <a:rPr lang="en-US" sz="1000" dirty="0" smtClean="0">
                <a:solidFill>
                  <a:srgbClr val="FF0000"/>
                </a:solidFill>
              </a:rPr>
              <a:t>J. </a:t>
            </a:r>
            <a:r>
              <a:rPr lang="en-US" sz="1000" dirty="0" err="1" smtClean="0">
                <a:solidFill>
                  <a:srgbClr val="FF0000"/>
                </a:solidFill>
              </a:rPr>
              <a:t>Clim</a:t>
            </a:r>
            <a:endParaRPr lang="en-US" sz="1000" dirty="0">
              <a:solidFill>
                <a:srgbClr val="FF0000"/>
              </a:solidFill>
            </a:endParaRPr>
          </a:p>
        </p:txBody>
      </p:sp>
    </p:spTree>
    <p:extLst>
      <p:ext uri="{BB962C8B-B14F-4D97-AF65-F5344CB8AC3E}">
        <p14:creationId xmlns:p14="http://schemas.microsoft.com/office/powerpoint/2010/main" val="353700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6" name="Group 97"/>
          <p:cNvGrpSpPr>
            <a:grpSpLocks/>
          </p:cNvGrpSpPr>
          <p:nvPr/>
        </p:nvGrpSpPr>
        <p:grpSpPr bwMode="auto">
          <a:xfrm>
            <a:off x="38100" y="900113"/>
            <a:ext cx="9067800" cy="5197475"/>
            <a:chOff x="76200" y="-28634"/>
            <a:chExt cx="9067800" cy="5196856"/>
          </a:xfrm>
        </p:grpSpPr>
        <p:grpSp>
          <p:nvGrpSpPr>
            <p:cNvPr id="123959" name="Group 65"/>
            <p:cNvGrpSpPr>
              <a:grpSpLocks/>
            </p:cNvGrpSpPr>
            <p:nvPr/>
          </p:nvGrpSpPr>
          <p:grpSpPr bwMode="auto">
            <a:xfrm>
              <a:off x="228600" y="-28634"/>
              <a:ext cx="8915400" cy="5196856"/>
              <a:chOff x="228600" y="-28634"/>
              <a:chExt cx="8915400" cy="5196856"/>
            </a:xfrm>
          </p:grpSpPr>
          <p:pic>
            <p:nvPicPr>
              <p:cNvPr id="123993" name="Picture 140" descr="conceptual_mcs.png"/>
              <p:cNvPicPr>
                <a:picLocks noChangeAspect="1"/>
              </p:cNvPicPr>
              <p:nvPr/>
            </p:nvPicPr>
            <p:blipFill>
              <a:blip r:embed="rId2">
                <a:extLst>
                  <a:ext uri="{28A0092B-C50C-407E-A947-70E740481C1C}">
                    <a14:useLocalDpi xmlns:a14="http://schemas.microsoft.com/office/drawing/2010/main" val="0"/>
                  </a:ext>
                </a:extLst>
              </a:blip>
              <a:srcRect b="18266"/>
              <a:stretch>
                <a:fillRect/>
              </a:stretch>
            </p:blipFill>
            <p:spPr bwMode="auto">
              <a:xfrm>
                <a:off x="228600" y="-28634"/>
                <a:ext cx="8915400" cy="5196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 name="Rectangle 142"/>
              <p:cNvSpPr/>
              <p:nvPr/>
            </p:nvSpPr>
            <p:spPr>
              <a:xfrm>
                <a:off x="6165850" y="2409476"/>
                <a:ext cx="304800" cy="304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46" name="Rectangle 145"/>
              <p:cNvSpPr/>
              <p:nvPr/>
            </p:nvSpPr>
            <p:spPr>
              <a:xfrm>
                <a:off x="7040563" y="2644398"/>
                <a:ext cx="304800" cy="304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47" name="Rectangle 146"/>
              <p:cNvSpPr/>
              <p:nvPr/>
            </p:nvSpPr>
            <p:spPr>
              <a:xfrm>
                <a:off x="4878388" y="3199956"/>
                <a:ext cx="304800" cy="304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grpSp>
        <p:sp>
          <p:nvSpPr>
            <p:cNvPr id="103" name="Up Arrow 102"/>
            <p:cNvSpPr/>
            <p:nvPr/>
          </p:nvSpPr>
          <p:spPr>
            <a:xfrm>
              <a:off x="2071688" y="1999949"/>
              <a:ext cx="152400" cy="2742873"/>
            </a:xfrm>
            <a:prstGeom prst="upArrow">
              <a:avLst>
                <a:gd name="adj1" fmla="val 50000"/>
                <a:gd name="adj2" fmla="val 147094"/>
              </a:avLst>
            </a:prstGeom>
            <a:no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04" name="Up Arrow 103"/>
            <p:cNvSpPr/>
            <p:nvPr/>
          </p:nvSpPr>
          <p:spPr>
            <a:xfrm flipV="1">
              <a:off x="2500313" y="3299957"/>
              <a:ext cx="152400" cy="1463501"/>
            </a:xfrm>
            <a:prstGeom prst="upArrow">
              <a:avLst>
                <a:gd name="adj1" fmla="val 50000"/>
                <a:gd name="adj2" fmla="val 147094"/>
              </a:avLst>
            </a:prstGeom>
            <a:no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05" name="Right Arrow 104"/>
            <p:cNvSpPr/>
            <p:nvPr/>
          </p:nvSpPr>
          <p:spPr>
            <a:xfrm flipH="1">
              <a:off x="1327150" y="1765027"/>
              <a:ext cx="609600" cy="152382"/>
            </a:xfrm>
            <a:prstGeom prst="rightArrow">
              <a:avLst>
                <a:gd name="adj1" fmla="val 24359"/>
                <a:gd name="adj2" fmla="val 168682"/>
              </a:avLst>
            </a:prstGeom>
            <a:solidFill>
              <a:srgbClr val="080808"/>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grpSp>
          <p:nvGrpSpPr>
            <p:cNvPr id="123963" name="Group 20"/>
            <p:cNvGrpSpPr>
              <a:grpSpLocks/>
            </p:cNvGrpSpPr>
            <p:nvPr/>
          </p:nvGrpSpPr>
          <p:grpSpPr bwMode="auto">
            <a:xfrm>
              <a:off x="2286000" y="3650975"/>
              <a:ext cx="656493" cy="437272"/>
              <a:chOff x="2178538" y="3715452"/>
              <a:chExt cx="656493" cy="437272"/>
            </a:xfrm>
          </p:grpSpPr>
          <p:sp>
            <p:nvSpPr>
              <p:cNvPr id="139" name="Oval 138"/>
              <p:cNvSpPr/>
              <p:nvPr/>
            </p:nvSpPr>
            <p:spPr>
              <a:xfrm>
                <a:off x="2178538" y="3756500"/>
                <a:ext cx="571500" cy="39682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23992" name="TextBox 18"/>
              <p:cNvSpPr txBox="1">
                <a:spLocks noChangeArrowheads="1"/>
              </p:cNvSpPr>
              <p:nvPr/>
            </p:nvSpPr>
            <p:spPr bwMode="auto">
              <a:xfrm>
                <a:off x="2198077" y="3715452"/>
                <a:ext cx="6369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smtClean="0">
                    <a:solidFill>
                      <a:srgbClr val="080808"/>
                    </a:solidFill>
                    <a:latin typeface="Arial" pitchFamily="34" charset="0"/>
                    <a:cs typeface="Arial" pitchFamily="34" charset="0"/>
                  </a:rPr>
                  <a:t>E</a:t>
                </a:r>
                <a:r>
                  <a:rPr lang="en-US" altLang="en-US" sz="2000" baseline="-25000" smtClean="0">
                    <a:solidFill>
                      <a:srgbClr val="080808"/>
                    </a:solidFill>
                    <a:latin typeface="Arial" pitchFamily="34" charset="0"/>
                    <a:cs typeface="Arial" pitchFamily="34" charset="0"/>
                  </a:rPr>
                  <a:t>cd</a:t>
                </a:r>
              </a:p>
            </p:txBody>
          </p:sp>
        </p:grpSp>
        <p:grpSp>
          <p:nvGrpSpPr>
            <p:cNvPr id="123964" name="Group 21"/>
            <p:cNvGrpSpPr>
              <a:grpSpLocks/>
            </p:cNvGrpSpPr>
            <p:nvPr/>
          </p:nvGrpSpPr>
          <p:grpSpPr bwMode="auto">
            <a:xfrm>
              <a:off x="1848839" y="2836939"/>
              <a:ext cx="580344" cy="439661"/>
              <a:chOff x="2192215" y="3942815"/>
              <a:chExt cx="505926" cy="439661"/>
            </a:xfrm>
          </p:grpSpPr>
          <p:sp>
            <p:nvSpPr>
              <p:cNvPr id="137" name="Oval 136"/>
              <p:cNvSpPr/>
              <p:nvPr/>
            </p:nvSpPr>
            <p:spPr>
              <a:xfrm>
                <a:off x="2192737" y="3977259"/>
                <a:ext cx="500984" cy="404765"/>
              </a:xfrm>
              <a:prstGeom prst="ellipse">
                <a:avLst/>
              </a:prstGeom>
              <a:solidFill>
                <a:schemeClr val="bg1"/>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23990" name="TextBox 137"/>
              <p:cNvSpPr txBox="1">
                <a:spLocks noChangeArrowheads="1"/>
              </p:cNvSpPr>
              <p:nvPr/>
            </p:nvSpPr>
            <p:spPr bwMode="auto">
              <a:xfrm>
                <a:off x="2201767" y="3942815"/>
                <a:ext cx="4963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smtClean="0">
                    <a:solidFill>
                      <a:srgbClr val="080808"/>
                    </a:solidFill>
                    <a:latin typeface="Arial" pitchFamily="34" charset="0"/>
                    <a:cs typeface="Arial" pitchFamily="34" charset="0"/>
                  </a:rPr>
                  <a:t>C</a:t>
                </a:r>
                <a:r>
                  <a:rPr lang="en-US" altLang="en-US" sz="2000" baseline="-25000" smtClean="0">
                    <a:solidFill>
                      <a:srgbClr val="080808"/>
                    </a:solidFill>
                    <a:latin typeface="Arial" pitchFamily="34" charset="0"/>
                    <a:cs typeface="Arial" pitchFamily="34" charset="0"/>
                  </a:rPr>
                  <a:t>cu</a:t>
                </a:r>
              </a:p>
            </p:txBody>
          </p:sp>
        </p:grpSp>
        <p:sp>
          <p:nvSpPr>
            <p:cNvPr id="123965" name="TextBox 107"/>
            <p:cNvSpPr txBox="1">
              <a:spLocks noChangeArrowheads="1"/>
            </p:cNvSpPr>
            <p:nvPr/>
          </p:nvSpPr>
          <p:spPr bwMode="auto">
            <a:xfrm>
              <a:off x="3387969" y="1693343"/>
              <a:ext cx="543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mtClean="0">
                  <a:solidFill>
                    <a:srgbClr val="080808"/>
                  </a:solidFill>
                </a:rPr>
                <a:t>C</a:t>
              </a:r>
              <a:r>
                <a:rPr lang="en-US" altLang="en-US" baseline="-25000" smtClean="0">
                  <a:solidFill>
                    <a:srgbClr val="080808"/>
                  </a:solidFill>
                </a:rPr>
                <a:t>T</a:t>
              </a:r>
            </a:p>
          </p:txBody>
        </p:sp>
        <p:sp>
          <p:nvSpPr>
            <p:cNvPr id="123966" name="TextBox 108"/>
            <p:cNvSpPr txBox="1">
              <a:spLocks noChangeArrowheads="1"/>
            </p:cNvSpPr>
            <p:nvPr/>
          </p:nvSpPr>
          <p:spPr bwMode="auto">
            <a:xfrm>
              <a:off x="1003280" y="1638078"/>
              <a:ext cx="5725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mtClean="0">
                  <a:solidFill>
                    <a:srgbClr val="080808"/>
                  </a:solidFill>
                </a:rPr>
                <a:t>E</a:t>
              </a:r>
              <a:r>
                <a:rPr lang="en-US" altLang="en-US" baseline="-25000" smtClean="0">
                  <a:solidFill>
                    <a:srgbClr val="080808"/>
                  </a:solidFill>
                </a:rPr>
                <a:t>ce</a:t>
              </a:r>
            </a:p>
          </p:txBody>
        </p:sp>
        <p:sp>
          <p:nvSpPr>
            <p:cNvPr id="110" name="Right Arrow 109"/>
            <p:cNvSpPr/>
            <p:nvPr/>
          </p:nvSpPr>
          <p:spPr>
            <a:xfrm flipH="1">
              <a:off x="457200" y="2023759"/>
              <a:ext cx="609600" cy="152382"/>
            </a:xfrm>
            <a:prstGeom prst="rightArrow">
              <a:avLst>
                <a:gd name="adj1" fmla="val 24359"/>
                <a:gd name="adj2" fmla="val 168682"/>
              </a:avLst>
            </a:prstGeom>
            <a:solidFill>
              <a:srgbClr val="080808"/>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23968" name="TextBox 110"/>
            <p:cNvSpPr txBox="1">
              <a:spLocks noChangeArrowheads="1"/>
            </p:cNvSpPr>
            <p:nvPr/>
          </p:nvSpPr>
          <p:spPr bwMode="auto">
            <a:xfrm>
              <a:off x="76200" y="1947343"/>
              <a:ext cx="5725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mtClean="0">
                  <a:solidFill>
                    <a:srgbClr val="080808"/>
                  </a:solidFill>
                </a:rPr>
                <a:t>E</a:t>
              </a:r>
              <a:r>
                <a:rPr lang="en-US" altLang="en-US" baseline="-25000" smtClean="0">
                  <a:solidFill>
                    <a:srgbClr val="080808"/>
                  </a:solidFill>
                </a:rPr>
                <a:t>ce</a:t>
              </a:r>
            </a:p>
          </p:txBody>
        </p:sp>
        <p:sp>
          <p:nvSpPr>
            <p:cNvPr id="112" name="Right Arrow 111"/>
            <p:cNvSpPr/>
            <p:nvPr/>
          </p:nvSpPr>
          <p:spPr>
            <a:xfrm>
              <a:off x="2700338" y="1882488"/>
              <a:ext cx="609600" cy="152382"/>
            </a:xfrm>
            <a:prstGeom prst="rightArrow">
              <a:avLst>
                <a:gd name="adj1" fmla="val 24359"/>
                <a:gd name="adj2" fmla="val 168682"/>
              </a:avLst>
            </a:prstGeom>
            <a:solidFill>
              <a:srgbClr val="080808"/>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grpSp>
          <p:nvGrpSpPr>
            <p:cNvPr id="123970" name="Group 83"/>
            <p:cNvGrpSpPr>
              <a:grpSpLocks/>
            </p:cNvGrpSpPr>
            <p:nvPr/>
          </p:nvGrpSpPr>
          <p:grpSpPr bwMode="auto">
            <a:xfrm>
              <a:off x="7242009" y="1790478"/>
              <a:ext cx="1170972" cy="461665"/>
              <a:chOff x="7318209" y="1794943"/>
              <a:chExt cx="1170972" cy="461665"/>
            </a:xfrm>
          </p:grpSpPr>
          <p:sp>
            <p:nvSpPr>
              <p:cNvPr id="123987" name="TextBox 134"/>
              <p:cNvSpPr txBox="1">
                <a:spLocks noChangeArrowheads="1"/>
              </p:cNvSpPr>
              <p:nvPr/>
            </p:nvSpPr>
            <p:spPr bwMode="auto">
              <a:xfrm>
                <a:off x="7927809" y="1794943"/>
                <a:ext cx="5613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mtClean="0">
                    <a:solidFill>
                      <a:srgbClr val="080808"/>
                    </a:solidFill>
                  </a:rPr>
                  <a:t>E</a:t>
                </a:r>
                <a:r>
                  <a:rPr lang="en-US" altLang="en-US" baseline="-25000" smtClean="0">
                    <a:solidFill>
                      <a:srgbClr val="080808"/>
                    </a:solidFill>
                  </a:rPr>
                  <a:t>se</a:t>
                </a:r>
              </a:p>
            </p:txBody>
          </p:sp>
          <p:sp>
            <p:nvSpPr>
              <p:cNvPr id="136" name="Right Arrow 135"/>
              <p:cNvSpPr/>
              <p:nvPr/>
            </p:nvSpPr>
            <p:spPr>
              <a:xfrm>
                <a:off x="7318375" y="1947271"/>
                <a:ext cx="609600" cy="152382"/>
              </a:xfrm>
              <a:prstGeom prst="rightArrow">
                <a:avLst>
                  <a:gd name="adj1" fmla="val 24359"/>
                  <a:gd name="adj2" fmla="val 168682"/>
                </a:avLst>
              </a:prstGeom>
              <a:solidFill>
                <a:srgbClr val="080808"/>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grpSp>
        <p:grpSp>
          <p:nvGrpSpPr>
            <p:cNvPr id="123971" name="Group 24"/>
            <p:cNvGrpSpPr>
              <a:grpSpLocks/>
            </p:cNvGrpSpPr>
            <p:nvPr/>
          </p:nvGrpSpPr>
          <p:grpSpPr bwMode="auto">
            <a:xfrm>
              <a:off x="3123532" y="4245609"/>
              <a:ext cx="1143000" cy="550067"/>
              <a:chOff x="2894932" y="4017009"/>
              <a:chExt cx="1143000" cy="550067"/>
            </a:xfrm>
          </p:grpSpPr>
          <p:sp>
            <p:nvSpPr>
              <p:cNvPr id="133" name="Up Arrow 9"/>
              <p:cNvSpPr/>
              <p:nvPr/>
            </p:nvSpPr>
            <p:spPr>
              <a:xfrm flipV="1">
                <a:off x="2895600" y="4033267"/>
                <a:ext cx="1143000" cy="533336"/>
              </a:xfrm>
              <a:prstGeom prst="upArrow">
                <a:avLst>
                  <a:gd name="adj1" fmla="val 67949"/>
                  <a:gd name="adj2" fmla="val 63338"/>
                </a:avLst>
              </a:prstGeom>
              <a:solidFill>
                <a:schemeClr val="bg1"/>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23986" name="TextBox 133"/>
              <p:cNvSpPr txBox="1">
                <a:spLocks noChangeArrowheads="1"/>
              </p:cNvSpPr>
              <p:nvPr/>
            </p:nvSpPr>
            <p:spPr bwMode="auto">
              <a:xfrm>
                <a:off x="3220518" y="4017009"/>
                <a:ext cx="5549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smtClean="0">
                    <a:solidFill>
                      <a:srgbClr val="080808"/>
                    </a:solidFill>
                    <a:latin typeface="Arial" pitchFamily="34" charset="0"/>
                    <a:cs typeface="Arial" pitchFamily="34" charset="0"/>
                  </a:rPr>
                  <a:t>E</a:t>
                </a:r>
                <a:r>
                  <a:rPr lang="en-US" altLang="en-US" sz="2000" baseline="-25000" smtClean="0">
                    <a:solidFill>
                      <a:srgbClr val="080808"/>
                    </a:solidFill>
                    <a:latin typeface="Arial" pitchFamily="34" charset="0"/>
                    <a:cs typeface="Arial" pitchFamily="34" charset="0"/>
                  </a:rPr>
                  <a:t>sd</a:t>
                </a:r>
              </a:p>
            </p:txBody>
          </p:sp>
        </p:grpSp>
        <p:pic>
          <p:nvPicPr>
            <p:cNvPr id="123972" name="Picture 116" descr="conceptual_mc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4801" y="1600199"/>
              <a:ext cx="189914" cy="316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25"/>
            <p:cNvGrpSpPr/>
            <p:nvPr/>
          </p:nvGrpSpPr>
          <p:grpSpPr>
            <a:xfrm>
              <a:off x="2971800" y="2667000"/>
              <a:ext cx="1469571" cy="685800"/>
              <a:chOff x="2895600" y="2667000"/>
              <a:chExt cx="1143000" cy="533400"/>
            </a:xfrm>
            <a:solidFill>
              <a:schemeClr val="bg1"/>
            </a:solidFill>
          </p:grpSpPr>
          <p:sp>
            <p:nvSpPr>
              <p:cNvPr id="131" name="Up Arrow 8"/>
              <p:cNvSpPr/>
              <p:nvPr/>
            </p:nvSpPr>
            <p:spPr>
              <a:xfrm>
                <a:off x="2895600" y="2667000"/>
                <a:ext cx="1143000" cy="533400"/>
              </a:xfrm>
              <a:prstGeom prst="upArrow">
                <a:avLst>
                  <a:gd name="adj1" fmla="val 67949"/>
                  <a:gd name="adj2" fmla="val 63338"/>
                </a:avLst>
              </a:prstGeom>
              <a:grp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32" name="TextBox 16"/>
              <p:cNvSpPr txBox="1"/>
              <p:nvPr/>
            </p:nvSpPr>
            <p:spPr>
              <a:xfrm>
                <a:off x="3259667" y="2829937"/>
                <a:ext cx="465667" cy="311197"/>
              </a:xfrm>
              <a:prstGeom prst="rect">
                <a:avLst/>
              </a:prstGeom>
              <a:grpFill/>
            </p:spPr>
            <p:txBody>
              <a:bodyPr>
                <a:spAutoFit/>
              </a:bodyPr>
              <a:lstStyle/>
              <a:p>
                <a:pPr fontAlgn="auto">
                  <a:spcBef>
                    <a:spcPts val="0"/>
                  </a:spcBef>
                  <a:spcAft>
                    <a:spcPts val="0"/>
                  </a:spcAft>
                  <a:defRPr/>
                </a:pPr>
                <a:r>
                  <a:rPr lang="en-US" sz="2000" dirty="0" err="1">
                    <a:solidFill>
                      <a:srgbClr val="080808"/>
                    </a:solidFill>
                    <a:latin typeface="Arial" pitchFamily="34" charset="0"/>
                    <a:cs typeface="Arial" pitchFamily="34" charset="0"/>
                  </a:rPr>
                  <a:t>C</a:t>
                </a:r>
                <a:r>
                  <a:rPr lang="en-US" sz="2000" baseline="-25000" dirty="0" err="1">
                    <a:solidFill>
                      <a:srgbClr val="080808"/>
                    </a:solidFill>
                    <a:latin typeface="Arial" pitchFamily="34" charset="0"/>
                    <a:cs typeface="Arial" pitchFamily="34" charset="0"/>
                  </a:rPr>
                  <a:t>su</a:t>
                </a:r>
                <a:endParaRPr lang="en-US" sz="2000" baseline="-25000" dirty="0">
                  <a:solidFill>
                    <a:srgbClr val="080808"/>
                  </a:solidFill>
                  <a:latin typeface="Arial" pitchFamily="34" charset="0"/>
                  <a:cs typeface="Arial" pitchFamily="34" charset="0"/>
                </a:endParaRPr>
              </a:p>
            </p:txBody>
          </p:sp>
        </p:grpSp>
        <p:pic>
          <p:nvPicPr>
            <p:cNvPr id="123974" name="Picture 119" descr="conceptual_mc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6733" y="156634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75" name="Group 55"/>
            <p:cNvGrpSpPr>
              <a:grpSpLocks/>
            </p:cNvGrpSpPr>
            <p:nvPr/>
          </p:nvGrpSpPr>
          <p:grpSpPr bwMode="auto">
            <a:xfrm>
              <a:off x="4991572" y="1790478"/>
              <a:ext cx="1116167" cy="461665"/>
              <a:chOff x="4686772" y="2023543"/>
              <a:chExt cx="1116167" cy="461665"/>
            </a:xfrm>
          </p:grpSpPr>
          <p:sp>
            <p:nvSpPr>
              <p:cNvPr id="123983" name="TextBox 128"/>
              <p:cNvSpPr txBox="1">
                <a:spLocks noChangeArrowheads="1"/>
              </p:cNvSpPr>
              <p:nvPr/>
            </p:nvSpPr>
            <p:spPr bwMode="auto">
              <a:xfrm>
                <a:off x="5241567" y="2023543"/>
                <a:ext cx="5613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mtClean="0">
                    <a:solidFill>
                      <a:srgbClr val="080808"/>
                    </a:solidFill>
                  </a:rPr>
                  <a:t>E</a:t>
                </a:r>
                <a:r>
                  <a:rPr lang="en-US" altLang="en-US" baseline="-25000" smtClean="0">
                    <a:solidFill>
                      <a:srgbClr val="080808"/>
                    </a:solidFill>
                  </a:rPr>
                  <a:t>se</a:t>
                </a:r>
              </a:p>
            </p:txBody>
          </p:sp>
          <p:sp>
            <p:nvSpPr>
              <p:cNvPr id="130" name="Right Arrow 129"/>
              <p:cNvSpPr/>
              <p:nvPr/>
            </p:nvSpPr>
            <p:spPr>
              <a:xfrm>
                <a:off x="4686300" y="2156823"/>
                <a:ext cx="609600" cy="152382"/>
              </a:xfrm>
              <a:prstGeom prst="rightArrow">
                <a:avLst>
                  <a:gd name="adj1" fmla="val 24359"/>
                  <a:gd name="adj2" fmla="val 168682"/>
                </a:avLst>
              </a:prstGeom>
              <a:solidFill>
                <a:srgbClr val="080808"/>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grpSp>
        <p:pic>
          <p:nvPicPr>
            <p:cNvPr id="123976" name="Picture 121" descr="conceptual_mc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6602" y="22098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77" name="Picture 122" descr="conceptual_mc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9718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Oval 123"/>
            <p:cNvSpPr/>
            <p:nvPr/>
          </p:nvSpPr>
          <p:spPr>
            <a:xfrm>
              <a:off x="6043613" y="2388840"/>
              <a:ext cx="114300" cy="1063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pic>
          <p:nvPicPr>
            <p:cNvPr id="123979" name="Picture 124" descr="conceptual_mc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08101" y="2009449"/>
              <a:ext cx="332966" cy="399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Oval 125"/>
            <p:cNvSpPr/>
            <p:nvPr/>
          </p:nvSpPr>
          <p:spPr>
            <a:xfrm>
              <a:off x="5029200" y="2644398"/>
              <a:ext cx="114300" cy="1047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27" name="Oval 126"/>
            <p:cNvSpPr/>
            <p:nvPr/>
          </p:nvSpPr>
          <p:spPr>
            <a:xfrm>
              <a:off x="4572000" y="3580911"/>
              <a:ext cx="114300" cy="10634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sp>
          <p:nvSpPr>
            <p:cNvPr id="128" name="Cloud 127"/>
            <p:cNvSpPr/>
            <p:nvPr/>
          </p:nvSpPr>
          <p:spPr>
            <a:xfrm>
              <a:off x="4686300" y="4196788"/>
              <a:ext cx="2012950" cy="449208"/>
            </a:xfrm>
            <a:prstGeom prst="cloud">
              <a:avLst/>
            </a:prstGeom>
            <a:solidFill>
              <a:srgbClr val="FFFFFF"/>
            </a:solidFill>
            <a:ln w="28575">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080808"/>
                </a:solidFill>
              </a:endParaRPr>
            </a:p>
          </p:txBody>
        </p:sp>
      </p:grpSp>
      <p:grpSp>
        <p:nvGrpSpPr>
          <p:cNvPr id="123907" name="Group 56"/>
          <p:cNvGrpSpPr>
            <a:grpSpLocks/>
          </p:cNvGrpSpPr>
          <p:nvPr/>
        </p:nvGrpSpPr>
        <p:grpSpPr bwMode="auto">
          <a:xfrm>
            <a:off x="596900" y="779463"/>
            <a:ext cx="5446713" cy="706437"/>
            <a:chOff x="1676400" y="388595"/>
            <a:chExt cx="5248948" cy="706428"/>
          </a:xfrm>
        </p:grpSpPr>
        <p:sp>
          <p:nvSpPr>
            <p:cNvPr id="58" name="Left Brace 57"/>
            <p:cNvSpPr/>
            <p:nvPr/>
          </p:nvSpPr>
          <p:spPr>
            <a:xfrm rot="5400000">
              <a:off x="4124664" y="-1705661"/>
              <a:ext cx="352421" cy="5248948"/>
            </a:xfrm>
            <a:prstGeom prst="leftBrace">
              <a:avLst>
                <a:gd name="adj1" fmla="val 65582"/>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0">
                <a:solidFill>
                  <a:srgbClr val="103154"/>
                </a:solidFill>
              </a:endParaRPr>
            </a:p>
          </p:txBody>
        </p:sp>
        <p:sp>
          <p:nvSpPr>
            <p:cNvPr id="123958" name="TextBox 58"/>
            <p:cNvSpPr txBox="1">
              <a:spLocks noChangeArrowheads="1"/>
            </p:cNvSpPr>
            <p:nvPr/>
          </p:nvSpPr>
          <p:spPr bwMode="auto">
            <a:xfrm>
              <a:off x="3701335" y="388595"/>
              <a:ext cx="12022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FF0000"/>
                  </a:solidFill>
                </a:rPr>
                <a:t>NEXRAD</a:t>
              </a:r>
            </a:p>
          </p:txBody>
        </p:sp>
      </p:grpSp>
      <p:grpSp>
        <p:nvGrpSpPr>
          <p:cNvPr id="123908" name="Group 3"/>
          <p:cNvGrpSpPr>
            <a:grpSpLocks/>
          </p:cNvGrpSpPr>
          <p:nvPr/>
        </p:nvGrpSpPr>
        <p:grpSpPr bwMode="auto">
          <a:xfrm>
            <a:off x="3019425" y="4575175"/>
            <a:ext cx="6086475" cy="400050"/>
            <a:chOff x="2978703" y="4562208"/>
            <a:chExt cx="6086643" cy="400110"/>
          </a:xfrm>
        </p:grpSpPr>
        <p:cxnSp>
          <p:nvCxnSpPr>
            <p:cNvPr id="67" name="Straight Connector 66"/>
            <p:cNvCxnSpPr/>
            <p:nvPr/>
          </p:nvCxnSpPr>
          <p:spPr>
            <a:xfrm flipH="1">
              <a:off x="2978703" y="4790842"/>
              <a:ext cx="4522913" cy="0"/>
            </a:xfrm>
            <a:prstGeom prst="line">
              <a:avLst/>
            </a:prstGeom>
            <a:ln w="381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23956" name="TextBox 68"/>
            <p:cNvSpPr txBox="1">
              <a:spLocks noChangeArrowheads="1"/>
            </p:cNvSpPr>
            <p:nvPr/>
          </p:nvSpPr>
          <p:spPr bwMode="auto">
            <a:xfrm>
              <a:off x="7465146" y="4562208"/>
              <a:ext cx="1600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4E0468"/>
                  </a:solidFill>
                </a:rPr>
                <a:t>Low-Level</a:t>
              </a:r>
            </a:p>
          </p:txBody>
        </p:sp>
      </p:grpSp>
      <p:grpSp>
        <p:nvGrpSpPr>
          <p:cNvPr id="123909" name="Group 77"/>
          <p:cNvGrpSpPr>
            <a:grpSpLocks/>
          </p:cNvGrpSpPr>
          <p:nvPr/>
        </p:nvGrpSpPr>
        <p:grpSpPr bwMode="auto">
          <a:xfrm>
            <a:off x="4533900" y="3829050"/>
            <a:ext cx="4530725" cy="400050"/>
            <a:chOff x="4468228" y="4562208"/>
            <a:chExt cx="4530275" cy="400110"/>
          </a:xfrm>
        </p:grpSpPr>
        <p:cxnSp>
          <p:nvCxnSpPr>
            <p:cNvPr id="80" name="Straight Connector 79"/>
            <p:cNvCxnSpPr/>
            <p:nvPr/>
          </p:nvCxnSpPr>
          <p:spPr>
            <a:xfrm flipH="1">
              <a:off x="4468228" y="4790842"/>
              <a:ext cx="3009601" cy="0"/>
            </a:xfrm>
            <a:prstGeom prst="line">
              <a:avLst/>
            </a:prstGeom>
            <a:ln w="38100">
              <a:solidFill>
                <a:srgbClr val="3366FF"/>
              </a:solidFill>
              <a:prstDash val="sysDash"/>
            </a:ln>
          </p:spPr>
          <p:style>
            <a:lnRef idx="1">
              <a:schemeClr val="accent1"/>
            </a:lnRef>
            <a:fillRef idx="0">
              <a:schemeClr val="accent1"/>
            </a:fillRef>
            <a:effectRef idx="0">
              <a:schemeClr val="accent1"/>
            </a:effectRef>
            <a:fontRef idx="minor">
              <a:schemeClr val="tx1"/>
            </a:fontRef>
          </p:style>
        </p:cxnSp>
        <p:sp>
          <p:nvSpPr>
            <p:cNvPr id="123954" name="TextBox 80"/>
            <p:cNvSpPr txBox="1">
              <a:spLocks noChangeArrowheads="1"/>
            </p:cNvSpPr>
            <p:nvPr/>
          </p:nvSpPr>
          <p:spPr bwMode="auto">
            <a:xfrm>
              <a:off x="7398303" y="4562208"/>
              <a:ext cx="1600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3366FF"/>
                  </a:solidFill>
                </a:rPr>
                <a:t>Mid-Level</a:t>
              </a:r>
            </a:p>
          </p:txBody>
        </p:sp>
      </p:grpSp>
      <p:grpSp>
        <p:nvGrpSpPr>
          <p:cNvPr id="123910" name="Group 59"/>
          <p:cNvGrpSpPr>
            <a:grpSpLocks/>
          </p:cNvGrpSpPr>
          <p:nvPr/>
        </p:nvGrpSpPr>
        <p:grpSpPr bwMode="auto">
          <a:xfrm>
            <a:off x="6113463" y="806450"/>
            <a:ext cx="2859087" cy="679450"/>
            <a:chOff x="7391399" y="471614"/>
            <a:chExt cx="1584127" cy="679710"/>
          </a:xfrm>
        </p:grpSpPr>
        <p:sp>
          <p:nvSpPr>
            <p:cNvPr id="61" name="Left Brace 60"/>
            <p:cNvSpPr/>
            <p:nvPr/>
          </p:nvSpPr>
          <p:spPr>
            <a:xfrm rot="5400000">
              <a:off x="8016711" y="192509"/>
              <a:ext cx="333503" cy="1584127"/>
            </a:xfrm>
            <a:prstGeom prst="leftBrace">
              <a:avLst>
                <a:gd name="adj1" fmla="val 61341"/>
                <a:gd name="adj2" fmla="val 50000"/>
              </a:avLst>
            </a:prstGeom>
            <a:ln w="28575">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0" dirty="0">
                <a:solidFill>
                  <a:srgbClr val="103154"/>
                </a:solidFill>
              </a:endParaRPr>
            </a:p>
          </p:txBody>
        </p:sp>
        <p:sp>
          <p:nvSpPr>
            <p:cNvPr id="123952" name="TextBox 61"/>
            <p:cNvSpPr txBox="1">
              <a:spLocks noChangeArrowheads="1"/>
            </p:cNvSpPr>
            <p:nvPr/>
          </p:nvSpPr>
          <p:spPr bwMode="auto">
            <a:xfrm>
              <a:off x="7939394" y="471614"/>
              <a:ext cx="4971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00B0F0"/>
                  </a:solidFill>
                </a:rPr>
                <a:t>GOES</a:t>
              </a:r>
            </a:p>
          </p:txBody>
        </p:sp>
      </p:grpSp>
      <p:cxnSp>
        <p:nvCxnSpPr>
          <p:cNvPr id="3" name="Straight Arrow Connector 2"/>
          <p:cNvCxnSpPr/>
          <p:nvPr/>
        </p:nvCxnSpPr>
        <p:spPr>
          <a:xfrm>
            <a:off x="4448175" y="2324100"/>
            <a:ext cx="0" cy="2801938"/>
          </a:xfrm>
          <a:prstGeom prst="straightConnector1">
            <a:avLst/>
          </a:prstGeom>
          <a:ln w="57150" cmpd="sng">
            <a:solidFill>
              <a:srgbClr val="FFCE00"/>
            </a:solidFill>
            <a:prstDash val="sysDash"/>
            <a:headEnd type="stealth"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95" name="Straight Arrow Connector 94"/>
          <p:cNvCxnSpPr/>
          <p:nvPr/>
        </p:nvCxnSpPr>
        <p:spPr>
          <a:xfrm>
            <a:off x="5221288" y="2324100"/>
            <a:ext cx="0" cy="2413000"/>
          </a:xfrm>
          <a:prstGeom prst="straightConnector1">
            <a:avLst/>
          </a:prstGeom>
          <a:ln w="57150" cmpd="sng">
            <a:solidFill>
              <a:srgbClr val="0000FF"/>
            </a:solidFill>
            <a:prstDash val="sysDash"/>
            <a:headEnd type="stealth"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96" name="Straight Arrow Connector 95"/>
          <p:cNvCxnSpPr/>
          <p:nvPr/>
        </p:nvCxnSpPr>
        <p:spPr>
          <a:xfrm>
            <a:off x="6024563" y="2322513"/>
            <a:ext cx="0" cy="1693862"/>
          </a:xfrm>
          <a:prstGeom prst="straightConnector1">
            <a:avLst/>
          </a:prstGeom>
          <a:ln w="57150" cmpd="sng">
            <a:solidFill>
              <a:srgbClr val="01AAFA"/>
            </a:solidFill>
            <a:prstDash val="sysDash"/>
            <a:headEnd type="stealth" w="lg" len="lg"/>
            <a:tailEnd type="stealth" w="lg" len="lg"/>
          </a:ln>
          <a:effectLst/>
        </p:spPr>
        <p:style>
          <a:lnRef idx="2">
            <a:schemeClr val="accent1"/>
          </a:lnRef>
          <a:fillRef idx="0">
            <a:schemeClr val="accent1"/>
          </a:fillRef>
          <a:effectRef idx="1">
            <a:schemeClr val="accent1"/>
          </a:effectRef>
          <a:fontRef idx="minor">
            <a:schemeClr val="tx1"/>
          </a:fontRef>
        </p:style>
      </p:cxnSp>
      <p:grpSp>
        <p:nvGrpSpPr>
          <p:cNvPr id="123914" name="Group 5"/>
          <p:cNvGrpSpPr>
            <a:grpSpLocks/>
          </p:cNvGrpSpPr>
          <p:nvPr/>
        </p:nvGrpSpPr>
        <p:grpSpPr bwMode="auto">
          <a:xfrm>
            <a:off x="1476375" y="1554163"/>
            <a:ext cx="1422400" cy="407987"/>
            <a:chOff x="1514067" y="1966341"/>
            <a:chExt cx="1422338" cy="408475"/>
          </a:xfrm>
        </p:grpSpPr>
        <p:sp>
          <p:nvSpPr>
            <p:cNvPr id="123949" name="TextBox 81"/>
            <p:cNvSpPr txBox="1">
              <a:spLocks noChangeArrowheads="1"/>
            </p:cNvSpPr>
            <p:nvPr/>
          </p:nvSpPr>
          <p:spPr bwMode="auto">
            <a:xfrm>
              <a:off x="1532161" y="1966341"/>
              <a:ext cx="1404244" cy="36933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800" smtClean="0">
                  <a:solidFill>
                    <a:srgbClr val="FF0000"/>
                  </a:solidFill>
                </a:rPr>
                <a:t>Convective</a:t>
              </a:r>
            </a:p>
          </p:txBody>
        </p:sp>
        <p:sp>
          <p:nvSpPr>
            <p:cNvPr id="5" name="Rounded Rectangle 4"/>
            <p:cNvSpPr/>
            <p:nvPr/>
          </p:nvSpPr>
          <p:spPr>
            <a:xfrm>
              <a:off x="1514067" y="1966341"/>
              <a:ext cx="1404877" cy="408475"/>
            </a:xfrm>
            <a:prstGeom prst="roundRect">
              <a:avLst>
                <a:gd name="adj" fmla="val 26204"/>
              </a:avLst>
            </a:prstGeom>
            <a:noFill/>
            <a:ln w="381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15" name="Group 6"/>
          <p:cNvGrpSpPr>
            <a:grpSpLocks/>
          </p:cNvGrpSpPr>
          <p:nvPr/>
        </p:nvGrpSpPr>
        <p:grpSpPr bwMode="auto">
          <a:xfrm>
            <a:off x="558800" y="1546225"/>
            <a:ext cx="869950" cy="693738"/>
            <a:chOff x="470358" y="1940680"/>
            <a:chExt cx="1004533" cy="693494"/>
          </a:xfrm>
        </p:grpSpPr>
        <p:sp>
          <p:nvSpPr>
            <p:cNvPr id="123947" name="TextBox 90"/>
            <p:cNvSpPr txBox="1">
              <a:spLocks noChangeArrowheads="1"/>
            </p:cNvSpPr>
            <p:nvPr/>
          </p:nvSpPr>
          <p:spPr bwMode="auto">
            <a:xfrm>
              <a:off x="470358" y="1987843"/>
              <a:ext cx="1001050" cy="646331"/>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800" smtClean="0">
                  <a:solidFill>
                    <a:srgbClr val="0000FF"/>
                  </a:solidFill>
                </a:rPr>
                <a:t>Thick Anvil</a:t>
              </a:r>
            </a:p>
          </p:txBody>
        </p:sp>
        <p:sp>
          <p:nvSpPr>
            <p:cNvPr id="101" name="Rounded Rectangle 100"/>
            <p:cNvSpPr/>
            <p:nvPr/>
          </p:nvSpPr>
          <p:spPr>
            <a:xfrm>
              <a:off x="474024" y="1940680"/>
              <a:ext cx="1000867" cy="693494"/>
            </a:xfrm>
            <a:prstGeom prst="roundRect">
              <a:avLst>
                <a:gd name="adj" fmla="val 26204"/>
              </a:avLst>
            </a:prstGeom>
            <a:noFill/>
            <a:ln w="381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16" name="Group 7"/>
          <p:cNvGrpSpPr>
            <a:grpSpLocks/>
          </p:cNvGrpSpPr>
          <p:nvPr/>
        </p:nvGrpSpPr>
        <p:grpSpPr bwMode="auto">
          <a:xfrm>
            <a:off x="2932113" y="1544638"/>
            <a:ext cx="1492250" cy="417512"/>
            <a:chOff x="2961868" y="1966341"/>
            <a:chExt cx="1493518" cy="417619"/>
          </a:xfrm>
        </p:grpSpPr>
        <p:sp>
          <p:nvSpPr>
            <p:cNvPr id="123945" name="TextBox 84"/>
            <p:cNvSpPr txBox="1">
              <a:spLocks noChangeArrowheads="1"/>
            </p:cNvSpPr>
            <p:nvPr/>
          </p:nvSpPr>
          <p:spPr bwMode="auto">
            <a:xfrm>
              <a:off x="2961868" y="1966341"/>
              <a:ext cx="1493518" cy="36933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800" smtClean="0">
                  <a:solidFill>
                    <a:srgbClr val="008000"/>
                  </a:solidFill>
                </a:rPr>
                <a:t>Stratiform</a:t>
              </a:r>
            </a:p>
          </p:txBody>
        </p:sp>
        <p:sp>
          <p:nvSpPr>
            <p:cNvPr id="114" name="Rounded Rectangle 113"/>
            <p:cNvSpPr/>
            <p:nvPr/>
          </p:nvSpPr>
          <p:spPr>
            <a:xfrm>
              <a:off x="2963456" y="1979044"/>
              <a:ext cx="1468096" cy="404916"/>
            </a:xfrm>
            <a:prstGeom prst="roundRect">
              <a:avLst>
                <a:gd name="adj" fmla="val 26204"/>
              </a:avLst>
            </a:prstGeom>
            <a:noFill/>
            <a:ln w="38100" cmpd="sng">
              <a:solidFill>
                <a:srgbClr val="006506"/>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17" name="Group 114"/>
          <p:cNvGrpSpPr>
            <a:grpSpLocks/>
          </p:cNvGrpSpPr>
          <p:nvPr/>
        </p:nvGrpSpPr>
        <p:grpSpPr bwMode="auto">
          <a:xfrm>
            <a:off x="5221288" y="1527175"/>
            <a:ext cx="765175" cy="712788"/>
            <a:chOff x="464780" y="1940680"/>
            <a:chExt cx="764805" cy="713353"/>
          </a:xfrm>
        </p:grpSpPr>
        <p:sp>
          <p:nvSpPr>
            <p:cNvPr id="123943" name="TextBox 147"/>
            <p:cNvSpPr txBox="1">
              <a:spLocks noChangeArrowheads="1"/>
            </p:cNvSpPr>
            <p:nvPr/>
          </p:nvSpPr>
          <p:spPr bwMode="auto">
            <a:xfrm>
              <a:off x="464780" y="1978436"/>
              <a:ext cx="764805" cy="646331"/>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800" smtClean="0">
                  <a:solidFill>
                    <a:srgbClr val="0000FF"/>
                  </a:solidFill>
                </a:rPr>
                <a:t>Thick Anvil</a:t>
              </a:r>
            </a:p>
          </p:txBody>
        </p:sp>
        <p:sp>
          <p:nvSpPr>
            <p:cNvPr id="149" name="Rounded Rectangle 148"/>
            <p:cNvSpPr/>
            <p:nvPr/>
          </p:nvSpPr>
          <p:spPr>
            <a:xfrm>
              <a:off x="474300" y="1940680"/>
              <a:ext cx="755285" cy="713353"/>
            </a:xfrm>
            <a:prstGeom prst="roundRect">
              <a:avLst>
                <a:gd name="adj" fmla="val 26204"/>
              </a:avLst>
            </a:prstGeom>
            <a:noFill/>
            <a:ln w="381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18" name="Group 8"/>
          <p:cNvGrpSpPr>
            <a:grpSpLocks/>
          </p:cNvGrpSpPr>
          <p:nvPr/>
        </p:nvGrpSpPr>
        <p:grpSpPr bwMode="auto">
          <a:xfrm>
            <a:off x="4418013" y="1528763"/>
            <a:ext cx="787400" cy="711200"/>
            <a:chOff x="4448239" y="1941905"/>
            <a:chExt cx="786898" cy="711083"/>
          </a:xfrm>
        </p:grpSpPr>
        <p:sp>
          <p:nvSpPr>
            <p:cNvPr id="123941" name="TextBox 87"/>
            <p:cNvSpPr txBox="1">
              <a:spLocks noChangeArrowheads="1"/>
            </p:cNvSpPr>
            <p:nvPr/>
          </p:nvSpPr>
          <p:spPr bwMode="auto">
            <a:xfrm>
              <a:off x="4448239" y="1953472"/>
              <a:ext cx="786898" cy="646331"/>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800" smtClean="0">
                  <a:solidFill>
                    <a:srgbClr val="FFC000"/>
                  </a:solidFill>
                </a:rPr>
                <a:t>Deep Cloud</a:t>
              </a:r>
            </a:p>
          </p:txBody>
        </p:sp>
        <p:sp>
          <p:nvSpPr>
            <p:cNvPr id="150" name="Rounded Rectangle 149"/>
            <p:cNvSpPr/>
            <p:nvPr/>
          </p:nvSpPr>
          <p:spPr>
            <a:xfrm>
              <a:off x="4486315" y="1941905"/>
              <a:ext cx="707574" cy="711083"/>
            </a:xfrm>
            <a:prstGeom prst="roundRect">
              <a:avLst>
                <a:gd name="adj" fmla="val 26204"/>
              </a:avLst>
            </a:prstGeom>
            <a:noFill/>
            <a:ln w="38100" cmpd="sng">
              <a:solidFill>
                <a:srgbClr val="FFCE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19" name="Group 150"/>
          <p:cNvGrpSpPr>
            <a:grpSpLocks/>
          </p:cNvGrpSpPr>
          <p:nvPr/>
        </p:nvGrpSpPr>
        <p:grpSpPr bwMode="auto">
          <a:xfrm>
            <a:off x="6065838" y="1527175"/>
            <a:ext cx="2876550" cy="395288"/>
            <a:chOff x="470358" y="1940681"/>
            <a:chExt cx="1004533" cy="396038"/>
          </a:xfrm>
        </p:grpSpPr>
        <p:sp>
          <p:nvSpPr>
            <p:cNvPr id="123939" name="TextBox 151"/>
            <p:cNvSpPr txBox="1">
              <a:spLocks noChangeArrowheads="1"/>
            </p:cNvSpPr>
            <p:nvPr/>
          </p:nvSpPr>
          <p:spPr bwMode="auto">
            <a:xfrm>
              <a:off x="470358" y="1940808"/>
              <a:ext cx="1001050" cy="36933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800" smtClean="0">
                  <a:solidFill>
                    <a:srgbClr val="01AAFA"/>
                  </a:solidFill>
                </a:rPr>
                <a:t>Thin Anvil</a:t>
              </a:r>
            </a:p>
          </p:txBody>
        </p:sp>
        <p:sp>
          <p:nvSpPr>
            <p:cNvPr id="156" name="Rounded Rectangle 155"/>
            <p:cNvSpPr/>
            <p:nvPr/>
          </p:nvSpPr>
          <p:spPr>
            <a:xfrm>
              <a:off x="473684" y="1940681"/>
              <a:ext cx="1001207" cy="396038"/>
            </a:xfrm>
            <a:prstGeom prst="roundRect">
              <a:avLst>
                <a:gd name="adj" fmla="val 26204"/>
              </a:avLst>
            </a:prstGeom>
            <a:noFill/>
            <a:ln w="38100" cmpd="sng">
              <a:solidFill>
                <a:srgbClr val="01AAFA"/>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20" name="Group 9"/>
          <p:cNvGrpSpPr>
            <a:grpSpLocks/>
          </p:cNvGrpSpPr>
          <p:nvPr/>
        </p:nvGrpSpPr>
        <p:grpSpPr bwMode="auto">
          <a:xfrm>
            <a:off x="447675" y="120650"/>
            <a:ext cx="8524875" cy="944563"/>
            <a:chOff x="447267" y="232023"/>
            <a:chExt cx="8525762" cy="943903"/>
          </a:xfrm>
        </p:grpSpPr>
        <p:sp>
          <p:nvSpPr>
            <p:cNvPr id="123936" name="TextBox 83"/>
            <p:cNvSpPr txBox="1">
              <a:spLocks noChangeArrowheads="1"/>
            </p:cNvSpPr>
            <p:nvPr/>
          </p:nvSpPr>
          <p:spPr bwMode="auto">
            <a:xfrm>
              <a:off x="2482213" y="232023"/>
              <a:ext cx="44198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mtClean="0">
                  <a:solidFill>
                    <a:srgbClr val="660066"/>
                  </a:solidFill>
                </a:rPr>
                <a:t>Cold Cloud Shield (GOES)</a:t>
              </a:r>
              <a:endParaRPr lang="en-US" altLang="en-US" baseline="-25000" smtClean="0">
                <a:solidFill>
                  <a:srgbClr val="660066"/>
                </a:solidFill>
              </a:endParaRPr>
            </a:p>
          </p:txBody>
        </p:sp>
        <p:sp>
          <p:nvSpPr>
            <p:cNvPr id="86" name="Left Brace 85"/>
            <p:cNvSpPr/>
            <p:nvPr/>
          </p:nvSpPr>
          <p:spPr>
            <a:xfrm rot="5400000">
              <a:off x="4459499" y="-3337605"/>
              <a:ext cx="501299" cy="8525762"/>
            </a:xfrm>
            <a:prstGeom prst="leftBrace">
              <a:avLst>
                <a:gd name="adj1" fmla="val 78889"/>
                <a:gd name="adj2" fmla="val 49890"/>
              </a:avLst>
            </a:prstGeom>
            <a:ln w="28575">
              <a:solidFill>
                <a:srgbClr val="660066"/>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0">
                <a:solidFill>
                  <a:srgbClr val="103154"/>
                </a:solidFill>
              </a:endParaRPr>
            </a:p>
          </p:txBody>
        </p:sp>
        <p:sp>
          <p:nvSpPr>
            <p:cNvPr id="157" name="Rounded Rectangle 156"/>
            <p:cNvSpPr/>
            <p:nvPr/>
          </p:nvSpPr>
          <p:spPr>
            <a:xfrm>
              <a:off x="2490593" y="262165"/>
              <a:ext cx="4420060" cy="431498"/>
            </a:xfrm>
            <a:prstGeom prst="roundRect">
              <a:avLst>
                <a:gd name="adj" fmla="val 26204"/>
              </a:avLst>
            </a:prstGeom>
            <a:noFill/>
            <a:ln w="38100" cmpd="sng">
              <a:solidFill>
                <a:srgbClr val="660066"/>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grpSp>
        <p:nvGrpSpPr>
          <p:cNvPr id="123921" name="Group 86"/>
          <p:cNvGrpSpPr>
            <a:grpSpLocks/>
          </p:cNvGrpSpPr>
          <p:nvPr/>
        </p:nvGrpSpPr>
        <p:grpSpPr bwMode="auto">
          <a:xfrm>
            <a:off x="1698625" y="5926138"/>
            <a:ext cx="2520950" cy="649287"/>
            <a:chOff x="1746558" y="5358998"/>
            <a:chExt cx="3341914" cy="873443"/>
          </a:xfrm>
        </p:grpSpPr>
        <p:sp>
          <p:nvSpPr>
            <p:cNvPr id="97" name="Left Brace 96"/>
            <p:cNvSpPr/>
            <p:nvPr/>
          </p:nvSpPr>
          <p:spPr>
            <a:xfrm rot="16200000" flipV="1">
              <a:off x="3189010" y="3916546"/>
              <a:ext cx="457010" cy="3341914"/>
            </a:xfrm>
            <a:prstGeom prst="leftBrace">
              <a:avLst>
                <a:gd name="adj1" fmla="val 42258"/>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0">
                <a:solidFill>
                  <a:srgbClr val="103154"/>
                </a:solidFill>
              </a:endParaRPr>
            </a:p>
          </p:txBody>
        </p:sp>
        <p:sp>
          <p:nvSpPr>
            <p:cNvPr id="123935" name="TextBox 98"/>
            <p:cNvSpPr txBox="1">
              <a:spLocks noChangeArrowheads="1"/>
            </p:cNvSpPr>
            <p:nvPr/>
          </p:nvSpPr>
          <p:spPr bwMode="auto">
            <a:xfrm>
              <a:off x="2053302" y="5693188"/>
              <a:ext cx="2745259" cy="53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FF0000"/>
                  </a:solidFill>
                </a:rPr>
                <a:t>Precipitation</a:t>
              </a:r>
              <a:endParaRPr lang="en-US" altLang="en-US" sz="2000" baseline="-25000" smtClean="0">
                <a:solidFill>
                  <a:srgbClr val="FF0000"/>
                </a:solidFill>
              </a:endParaRPr>
            </a:p>
          </p:txBody>
        </p:sp>
      </p:grpSp>
      <p:grpSp>
        <p:nvGrpSpPr>
          <p:cNvPr id="123922" name="Group 99"/>
          <p:cNvGrpSpPr>
            <a:grpSpLocks/>
          </p:cNvGrpSpPr>
          <p:nvPr/>
        </p:nvGrpSpPr>
        <p:grpSpPr bwMode="auto">
          <a:xfrm>
            <a:off x="4273550" y="5937250"/>
            <a:ext cx="4660900" cy="649288"/>
            <a:chOff x="5517080" y="5358998"/>
            <a:chExt cx="3456962" cy="962064"/>
          </a:xfrm>
        </p:grpSpPr>
        <p:sp>
          <p:nvSpPr>
            <p:cNvPr id="123932" name="TextBox 118"/>
            <p:cNvSpPr txBox="1">
              <a:spLocks noChangeArrowheads="1"/>
            </p:cNvSpPr>
            <p:nvPr/>
          </p:nvSpPr>
          <p:spPr bwMode="auto">
            <a:xfrm>
              <a:off x="6473092" y="5727483"/>
              <a:ext cx="1546235" cy="59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0000FF"/>
                  </a:solidFill>
                </a:rPr>
                <a:t>Total Anvil</a:t>
              </a:r>
              <a:endParaRPr lang="en-US" altLang="en-US" sz="2000" baseline="-25000" smtClean="0">
                <a:solidFill>
                  <a:srgbClr val="0000FF"/>
                </a:solidFill>
              </a:endParaRPr>
            </a:p>
          </p:txBody>
        </p:sp>
        <p:sp>
          <p:nvSpPr>
            <p:cNvPr id="142" name="Left Brace 141"/>
            <p:cNvSpPr/>
            <p:nvPr/>
          </p:nvSpPr>
          <p:spPr>
            <a:xfrm rot="16200000" flipV="1">
              <a:off x="7017394" y="3858684"/>
              <a:ext cx="456333" cy="3456962"/>
            </a:xfrm>
            <a:prstGeom prst="leftBrace">
              <a:avLst>
                <a:gd name="adj1" fmla="val 42258"/>
                <a:gd name="adj2" fmla="val 50000"/>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0">
                <a:solidFill>
                  <a:srgbClr val="103154"/>
                </a:solidFill>
              </a:endParaRPr>
            </a:p>
          </p:txBody>
        </p:sp>
      </p:grpSp>
      <p:grpSp>
        <p:nvGrpSpPr>
          <p:cNvPr id="123923" name="Group 143"/>
          <p:cNvGrpSpPr>
            <a:grpSpLocks/>
          </p:cNvGrpSpPr>
          <p:nvPr/>
        </p:nvGrpSpPr>
        <p:grpSpPr bwMode="auto">
          <a:xfrm>
            <a:off x="284163" y="5937250"/>
            <a:ext cx="1423987" cy="635000"/>
            <a:chOff x="5137471" y="5358998"/>
            <a:chExt cx="4196014" cy="942223"/>
          </a:xfrm>
        </p:grpSpPr>
        <p:sp>
          <p:nvSpPr>
            <p:cNvPr id="123930" name="TextBox 144"/>
            <p:cNvSpPr txBox="1">
              <a:spLocks noChangeArrowheads="1"/>
            </p:cNvSpPr>
            <p:nvPr/>
          </p:nvSpPr>
          <p:spPr bwMode="auto">
            <a:xfrm>
              <a:off x="5137471" y="5707642"/>
              <a:ext cx="4196014" cy="59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smtClean="0">
                  <a:solidFill>
                    <a:srgbClr val="0000FF"/>
                  </a:solidFill>
                </a:rPr>
                <a:t>Total Anvil</a:t>
              </a:r>
              <a:endParaRPr lang="en-US" altLang="en-US" sz="2000" baseline="-25000" smtClean="0">
                <a:solidFill>
                  <a:srgbClr val="0000FF"/>
                </a:solidFill>
              </a:endParaRPr>
            </a:p>
          </p:txBody>
        </p:sp>
        <p:sp>
          <p:nvSpPr>
            <p:cNvPr id="153" name="Left Brace 152"/>
            <p:cNvSpPr/>
            <p:nvPr/>
          </p:nvSpPr>
          <p:spPr>
            <a:xfrm rot="16200000" flipV="1">
              <a:off x="7016345" y="3859027"/>
              <a:ext cx="456978" cy="3456919"/>
            </a:xfrm>
            <a:prstGeom prst="leftBrace">
              <a:avLst>
                <a:gd name="adj1" fmla="val 42258"/>
                <a:gd name="adj2" fmla="val 50000"/>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0">
                <a:solidFill>
                  <a:srgbClr val="103154"/>
                </a:solidFill>
              </a:endParaRPr>
            </a:p>
          </p:txBody>
        </p:sp>
      </p:grpSp>
      <p:sp>
        <p:nvSpPr>
          <p:cNvPr id="123924" name="TextBox 97"/>
          <p:cNvSpPr txBox="1">
            <a:spLocks noChangeArrowheads="1"/>
          </p:cNvSpPr>
          <p:nvPr/>
        </p:nvSpPr>
        <p:spPr bwMode="auto">
          <a:xfrm>
            <a:off x="6737350" y="6459538"/>
            <a:ext cx="2406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i="1" smtClean="0">
                <a:solidFill>
                  <a:srgbClr val="080808"/>
                </a:solidFill>
              </a:rPr>
              <a:t>Feng et al. </a:t>
            </a:r>
            <a:r>
              <a:rPr lang="en-US" altLang="en-US" sz="1800" smtClean="0">
                <a:solidFill>
                  <a:srgbClr val="080808"/>
                </a:solidFill>
              </a:rPr>
              <a:t>(2011) JGR</a:t>
            </a:r>
          </a:p>
        </p:txBody>
      </p:sp>
      <p:sp>
        <p:nvSpPr>
          <p:cNvPr id="100" name="Rounded Rectangle 99"/>
          <p:cNvSpPr/>
          <p:nvPr/>
        </p:nvSpPr>
        <p:spPr>
          <a:xfrm>
            <a:off x="1685925" y="2187575"/>
            <a:ext cx="1181100" cy="3565525"/>
          </a:xfrm>
          <a:prstGeom prst="round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sp>
        <p:nvSpPr>
          <p:cNvPr id="102" name="Rounded Rectangle 101"/>
          <p:cNvSpPr/>
          <p:nvPr/>
        </p:nvSpPr>
        <p:spPr>
          <a:xfrm>
            <a:off x="2905125" y="2159000"/>
            <a:ext cx="1519238" cy="3565525"/>
          </a:xfrm>
          <a:prstGeom prst="roundRect">
            <a:avLst/>
          </a:prstGeom>
          <a:solidFill>
            <a:srgbClr val="009E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nvGrpSpPr>
          <p:cNvPr id="113" name="Group 112"/>
          <p:cNvGrpSpPr>
            <a:grpSpLocks/>
          </p:cNvGrpSpPr>
          <p:nvPr/>
        </p:nvGrpSpPr>
        <p:grpSpPr bwMode="auto">
          <a:xfrm>
            <a:off x="461963" y="2203450"/>
            <a:ext cx="8528050" cy="2601913"/>
            <a:chOff x="461892" y="2202762"/>
            <a:chExt cx="8527463" cy="2602042"/>
          </a:xfrm>
        </p:grpSpPr>
        <p:sp>
          <p:nvSpPr>
            <p:cNvPr id="106" name="Rounded Rectangle 105"/>
            <p:cNvSpPr/>
            <p:nvPr/>
          </p:nvSpPr>
          <p:spPr>
            <a:xfrm>
              <a:off x="4419257" y="2207525"/>
              <a:ext cx="4570098" cy="2597279"/>
            </a:xfrm>
            <a:prstGeom prst="roundRect">
              <a:avLst/>
            </a:prstGeom>
            <a:solidFill>
              <a:srgbClr val="0000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sp>
          <p:nvSpPr>
            <p:cNvPr id="107" name="Rounded Rectangle 106"/>
            <p:cNvSpPr/>
            <p:nvPr/>
          </p:nvSpPr>
          <p:spPr>
            <a:xfrm>
              <a:off x="461892" y="2202762"/>
              <a:ext cx="1222291" cy="2597279"/>
            </a:xfrm>
            <a:prstGeom prst="roundRect">
              <a:avLst/>
            </a:prstGeom>
            <a:solidFill>
              <a:srgbClr val="0000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a:solidFill>
                  <a:srgbClr val="FFFFFF"/>
                </a:solidFill>
              </a:endParaRPr>
            </a:p>
          </p:txBody>
        </p:sp>
      </p:grpSp>
    </p:spTree>
    <p:extLst>
      <p:ext uri="{BB962C8B-B14F-4D97-AF65-F5344CB8AC3E}">
        <p14:creationId xmlns:p14="http://schemas.microsoft.com/office/powerpoint/2010/main" val="17268031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linds(horizontal)">
                                      <p:cBhvr>
                                        <p:cTn id="7" dur="500"/>
                                        <p:tgtEl>
                                          <p:spTgt spid="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blinds(horizontal)">
                                      <p:cBhvr>
                                        <p:cTn id="12" dur="500"/>
                                        <p:tgtEl>
                                          <p:spTgt spid="1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3"/>
                                        </p:tgtEl>
                                        <p:attrNameLst>
                                          <p:attrName>style.visibility</p:attrName>
                                        </p:attrNameLst>
                                      </p:cBhvr>
                                      <p:to>
                                        <p:strVal val="visible"/>
                                      </p:to>
                                    </p:set>
                                    <p:animEffect transition="in" filter="blinds(horizontal)">
                                      <p:cBhvr>
                                        <p:cTn id="17"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074" name="Group 12"/>
          <p:cNvGrpSpPr>
            <a:grpSpLocks/>
          </p:cNvGrpSpPr>
          <p:nvPr/>
        </p:nvGrpSpPr>
        <p:grpSpPr bwMode="auto">
          <a:xfrm>
            <a:off x="4338638" y="862013"/>
            <a:ext cx="4805362" cy="5756275"/>
            <a:chOff x="4338578" y="949108"/>
            <a:chExt cx="4805421" cy="5755822"/>
          </a:xfrm>
        </p:grpSpPr>
        <p:pic>
          <p:nvPicPr>
            <p:cNvPr id="131087" name="Picture 5" descr="2009-2010_JJA_cf_3panel.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8578" y="949108"/>
              <a:ext cx="4805421" cy="57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137100" y="1839625"/>
              <a:ext cx="1235090" cy="368271"/>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a:spAutoFit/>
            </a:bodyPr>
            <a:lstStyle/>
            <a:p>
              <a:pPr>
                <a:defRPr/>
              </a:pPr>
              <a:r>
                <a:rPr lang="en-US" dirty="0">
                  <a:solidFill>
                    <a:srgbClr val="000000"/>
                  </a:solidFill>
                </a:rPr>
                <a:t>Frequency</a:t>
              </a:r>
            </a:p>
          </p:txBody>
        </p:sp>
        <p:sp>
          <p:nvSpPr>
            <p:cNvPr id="7" name="TextBox 6"/>
            <p:cNvSpPr txBox="1"/>
            <p:nvPr/>
          </p:nvSpPr>
          <p:spPr>
            <a:xfrm>
              <a:off x="5137100" y="3641296"/>
              <a:ext cx="673108" cy="36985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a:spAutoFit/>
            </a:bodyPr>
            <a:lstStyle/>
            <a:p>
              <a:pPr>
                <a:defRPr/>
              </a:pPr>
              <a:r>
                <a:rPr lang="en-US" dirty="0">
                  <a:solidFill>
                    <a:srgbClr val="000000"/>
                  </a:solidFill>
                </a:rPr>
                <a:t>Area</a:t>
              </a:r>
            </a:p>
          </p:txBody>
        </p:sp>
        <p:sp>
          <p:nvSpPr>
            <p:cNvPr id="8" name="TextBox 7"/>
            <p:cNvSpPr txBox="1"/>
            <p:nvPr/>
          </p:nvSpPr>
          <p:spPr>
            <a:xfrm>
              <a:off x="5262514" y="4795317"/>
              <a:ext cx="492131" cy="369859"/>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a:spAutoFit/>
            </a:bodyPr>
            <a:lstStyle/>
            <a:p>
              <a:pPr>
                <a:defRPr/>
              </a:pPr>
              <a:r>
                <a:rPr lang="en-US" dirty="0">
                  <a:solidFill>
                    <a:srgbClr val="FFFFFF"/>
                  </a:solidFill>
                </a:rPr>
                <a:t>CF</a:t>
              </a:r>
            </a:p>
          </p:txBody>
        </p:sp>
      </p:grpSp>
      <p:grpSp>
        <p:nvGrpSpPr>
          <p:cNvPr id="131075" name="Group 13"/>
          <p:cNvGrpSpPr>
            <a:grpSpLocks/>
          </p:cNvGrpSpPr>
          <p:nvPr/>
        </p:nvGrpSpPr>
        <p:grpSpPr bwMode="auto">
          <a:xfrm>
            <a:off x="6310313" y="527050"/>
            <a:ext cx="2416175" cy="1982788"/>
            <a:chOff x="3923727" y="3447679"/>
            <a:chExt cx="2417011" cy="2908671"/>
          </a:xfrm>
        </p:grpSpPr>
        <p:cxnSp>
          <p:nvCxnSpPr>
            <p:cNvPr id="15" name="Straight Arrow Connector 14"/>
            <p:cNvCxnSpPr/>
            <p:nvPr/>
          </p:nvCxnSpPr>
          <p:spPr>
            <a:xfrm>
              <a:off x="4584355" y="3666586"/>
              <a:ext cx="0" cy="2689764"/>
            </a:xfrm>
            <a:prstGeom prst="straightConnector1">
              <a:avLst/>
            </a:prstGeom>
            <a:ln w="38100" cmpd="sng">
              <a:solidFill>
                <a:srgbClr val="FF9400"/>
              </a:solidFill>
              <a:prstDash val="sysDash"/>
              <a:tailEnd type="arrow"/>
            </a:ln>
            <a:effectLst/>
          </p:spPr>
          <p:style>
            <a:lnRef idx="2">
              <a:schemeClr val="accent1"/>
            </a:lnRef>
            <a:fillRef idx="0">
              <a:schemeClr val="accent1"/>
            </a:fillRef>
            <a:effectRef idx="1">
              <a:schemeClr val="accent1"/>
            </a:effectRef>
            <a:fontRef idx="minor">
              <a:schemeClr val="tx1"/>
            </a:fontRef>
          </p:style>
        </p:cxnSp>
        <p:sp>
          <p:nvSpPr>
            <p:cNvPr id="131086" name="TextBox 15"/>
            <p:cNvSpPr txBox="1">
              <a:spLocks noChangeArrowheads="1"/>
            </p:cNvSpPr>
            <p:nvPr/>
          </p:nvSpPr>
          <p:spPr bwMode="auto">
            <a:xfrm>
              <a:off x="3923727" y="3447679"/>
              <a:ext cx="2417011" cy="6772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400" smtClean="0">
                  <a:solidFill>
                    <a:srgbClr val="FF9400"/>
                  </a:solidFill>
                </a:rPr>
                <a:t>Local Noon</a:t>
              </a:r>
            </a:p>
          </p:txBody>
        </p:sp>
      </p:grpSp>
      <p:sp>
        <p:nvSpPr>
          <p:cNvPr id="2" name="Title 1"/>
          <p:cNvSpPr>
            <a:spLocks noGrp="1"/>
          </p:cNvSpPr>
          <p:nvPr>
            <p:ph type="title"/>
          </p:nvPr>
        </p:nvSpPr>
        <p:spPr>
          <a:xfrm>
            <a:off x="0" y="11113"/>
            <a:ext cx="8907463" cy="706437"/>
          </a:xfrm>
        </p:spPr>
        <p:txBody>
          <a:bodyPr>
            <a:normAutofit/>
          </a:bodyPr>
          <a:lstStyle/>
          <a:p>
            <a:pPr>
              <a:defRPr/>
            </a:pPr>
            <a:r>
              <a:rPr lang="en-US" sz="3600" b="1" dirty="0" smtClean="0"/>
              <a:t>Diurnal Cycle of DCS Cloud Fraction  </a:t>
            </a:r>
            <a:endParaRPr lang="en-US" sz="3600" b="1" dirty="0"/>
          </a:p>
        </p:txBody>
      </p:sp>
      <p:sp>
        <p:nvSpPr>
          <p:cNvPr id="3" name="Content Placeholder 2"/>
          <p:cNvSpPr>
            <a:spLocks noGrp="1"/>
          </p:cNvSpPr>
          <p:nvPr>
            <p:ph idx="1"/>
          </p:nvPr>
        </p:nvSpPr>
        <p:spPr>
          <a:xfrm>
            <a:off x="0" y="717550"/>
            <a:ext cx="4338638" cy="6140450"/>
          </a:xfrm>
          <a:solidFill>
            <a:srgbClr val="FFFF00"/>
          </a:solidFill>
        </p:spPr>
        <p:txBody>
          <a:bodyPr>
            <a:normAutofit lnSpcReduction="10000"/>
          </a:bodyPr>
          <a:lstStyle/>
          <a:p>
            <a:pPr>
              <a:defRPr/>
            </a:pPr>
            <a:r>
              <a:rPr lang="en-US" sz="2300" b="1" u="sng" dirty="0" smtClean="0">
                <a:solidFill>
                  <a:schemeClr val="bg2"/>
                </a:solidFill>
              </a:rPr>
              <a:t>Time period</a:t>
            </a:r>
            <a:r>
              <a:rPr lang="en-US" sz="2300" b="1" dirty="0" smtClean="0">
                <a:solidFill>
                  <a:schemeClr val="bg2"/>
                </a:solidFill>
              </a:rPr>
              <a:t>:</a:t>
            </a:r>
          </a:p>
          <a:p>
            <a:pPr marL="0" indent="0">
              <a:buFont typeface="Wingdings" pitchFamily="2" charset="2"/>
              <a:buNone/>
              <a:defRPr/>
            </a:pPr>
            <a:r>
              <a:rPr lang="en-US" sz="2300" b="1" dirty="0">
                <a:solidFill>
                  <a:schemeClr val="bg2"/>
                </a:solidFill>
              </a:rPr>
              <a:t> </a:t>
            </a:r>
            <a:r>
              <a:rPr lang="en-US" sz="2300" b="1" dirty="0" smtClean="0">
                <a:solidFill>
                  <a:schemeClr val="bg2"/>
                </a:solidFill>
              </a:rPr>
              <a:t>   May-Aug</a:t>
            </a:r>
            <a:r>
              <a:rPr lang="en-US" sz="2300" b="1" dirty="0">
                <a:solidFill>
                  <a:schemeClr val="bg2"/>
                </a:solidFill>
              </a:rPr>
              <a:t>, </a:t>
            </a:r>
            <a:r>
              <a:rPr lang="en-US" sz="2300" b="1" dirty="0" smtClean="0">
                <a:solidFill>
                  <a:schemeClr val="bg2"/>
                </a:solidFill>
              </a:rPr>
              <a:t>2010-2011,  </a:t>
            </a:r>
          </a:p>
          <a:p>
            <a:pPr marL="0" indent="0">
              <a:buFont typeface="Wingdings" pitchFamily="2" charset="2"/>
              <a:buNone/>
              <a:defRPr/>
            </a:pPr>
            <a:r>
              <a:rPr lang="en-US" sz="2300" b="1" dirty="0">
                <a:solidFill>
                  <a:schemeClr val="bg2"/>
                </a:solidFill>
              </a:rPr>
              <a:t> </a:t>
            </a:r>
            <a:r>
              <a:rPr lang="en-US" sz="2300" b="1" dirty="0" smtClean="0">
                <a:solidFill>
                  <a:schemeClr val="bg2"/>
                </a:solidFill>
              </a:rPr>
              <a:t>    ~ 4000 DCSs , hourly data </a:t>
            </a:r>
          </a:p>
          <a:p>
            <a:pPr>
              <a:defRPr/>
            </a:pPr>
            <a:r>
              <a:rPr lang="en-US" sz="2300" b="1" u="sng" dirty="0" smtClean="0">
                <a:solidFill>
                  <a:schemeClr val="bg2"/>
                </a:solidFill>
              </a:rPr>
              <a:t>Domain</a:t>
            </a:r>
            <a:r>
              <a:rPr lang="en-US" sz="2300" b="1" dirty="0" smtClean="0">
                <a:solidFill>
                  <a:schemeClr val="bg2"/>
                </a:solidFill>
              </a:rPr>
              <a:t>: SGP Oklahoma</a:t>
            </a:r>
          </a:p>
          <a:p>
            <a:pPr>
              <a:defRPr/>
            </a:pPr>
            <a:r>
              <a:rPr lang="en-US" sz="2300" b="1" u="sng" dirty="0" smtClean="0">
                <a:solidFill>
                  <a:schemeClr val="bg2"/>
                </a:solidFill>
              </a:rPr>
              <a:t>Color lines</a:t>
            </a:r>
            <a:r>
              <a:rPr lang="en-US" sz="2300" b="1" dirty="0" smtClean="0">
                <a:solidFill>
                  <a:schemeClr val="bg2"/>
                </a:solidFill>
              </a:rPr>
              <a:t>: </a:t>
            </a:r>
            <a:r>
              <a:rPr lang="en-US" sz="2300" b="1" dirty="0" smtClean="0">
                <a:solidFill>
                  <a:srgbClr val="FF0000"/>
                </a:solidFill>
              </a:rPr>
              <a:t>CC</a:t>
            </a:r>
            <a:r>
              <a:rPr lang="en-US" sz="2300" b="1" dirty="0" smtClean="0">
                <a:solidFill>
                  <a:schemeClr val="bg2"/>
                </a:solidFill>
              </a:rPr>
              <a:t>, </a:t>
            </a:r>
            <a:r>
              <a:rPr lang="en-US" sz="2300" b="1" dirty="0" smtClean="0">
                <a:solidFill>
                  <a:srgbClr val="00B050"/>
                </a:solidFill>
              </a:rPr>
              <a:t>SR</a:t>
            </a:r>
            <a:r>
              <a:rPr lang="en-US" sz="2300" b="1" dirty="0" smtClean="0">
                <a:solidFill>
                  <a:schemeClr val="bg2"/>
                </a:solidFill>
              </a:rPr>
              <a:t>, </a:t>
            </a:r>
            <a:r>
              <a:rPr lang="en-US" sz="2300" b="1" dirty="0" smtClean="0">
                <a:solidFill>
                  <a:schemeClr val="bg1"/>
                </a:solidFill>
              </a:rPr>
              <a:t>AC</a:t>
            </a:r>
          </a:p>
          <a:p>
            <a:pPr>
              <a:defRPr/>
            </a:pPr>
            <a:r>
              <a:rPr lang="en-US" sz="2300" b="1" dirty="0" err="1" smtClean="0">
                <a:solidFill>
                  <a:schemeClr val="bg2"/>
                </a:solidFill>
              </a:rPr>
              <a:t>Freq</a:t>
            </a:r>
            <a:r>
              <a:rPr lang="en-US" sz="2300" b="1" dirty="0" smtClean="0">
                <a:solidFill>
                  <a:schemeClr val="bg2"/>
                </a:solidFill>
              </a:rPr>
              <a:t>: peak right after sunset for </a:t>
            </a:r>
            <a:r>
              <a:rPr lang="en-US" sz="2300" b="1" dirty="0" smtClean="0">
                <a:solidFill>
                  <a:srgbClr val="FF0000"/>
                </a:solidFill>
              </a:rPr>
              <a:t>CC</a:t>
            </a:r>
            <a:r>
              <a:rPr lang="en-US" sz="2300" b="1" dirty="0" smtClean="0">
                <a:solidFill>
                  <a:schemeClr val="bg2"/>
                </a:solidFill>
              </a:rPr>
              <a:t>/</a:t>
            </a:r>
            <a:r>
              <a:rPr lang="en-US" sz="2300" b="1" dirty="0" smtClean="0">
                <a:solidFill>
                  <a:srgbClr val="00B050"/>
                </a:solidFill>
              </a:rPr>
              <a:t>SR</a:t>
            </a:r>
            <a:r>
              <a:rPr lang="en-US" sz="2300" b="1" dirty="0" smtClean="0">
                <a:solidFill>
                  <a:schemeClr val="bg2"/>
                </a:solidFill>
              </a:rPr>
              <a:t>/</a:t>
            </a:r>
            <a:r>
              <a:rPr lang="en-US" sz="2300" b="1" dirty="0" smtClean="0">
                <a:solidFill>
                  <a:schemeClr val="bg1"/>
                </a:solidFill>
              </a:rPr>
              <a:t>AC</a:t>
            </a:r>
          </a:p>
          <a:p>
            <a:pPr>
              <a:defRPr/>
            </a:pPr>
            <a:r>
              <a:rPr lang="en-US" sz="2300" b="1" dirty="0" smtClean="0">
                <a:solidFill>
                  <a:schemeClr val="bg2"/>
                </a:solidFill>
              </a:rPr>
              <a:t>Area: </a:t>
            </a:r>
            <a:r>
              <a:rPr lang="en-US" sz="2300" b="1" dirty="0" smtClean="0">
                <a:solidFill>
                  <a:srgbClr val="3333FF"/>
                </a:solidFill>
              </a:rPr>
              <a:t>AC</a:t>
            </a:r>
            <a:r>
              <a:rPr lang="en-US" sz="2300" b="1" dirty="0" smtClean="0">
                <a:solidFill>
                  <a:schemeClr val="bg2"/>
                </a:solidFill>
              </a:rPr>
              <a:t> dominates area cover.  </a:t>
            </a:r>
            <a:r>
              <a:rPr lang="en-US" sz="2300" b="1" dirty="0" smtClean="0">
                <a:solidFill>
                  <a:srgbClr val="FF0000"/>
                </a:solidFill>
              </a:rPr>
              <a:t>CC</a:t>
            </a:r>
            <a:r>
              <a:rPr lang="en-US" sz="2300" b="1" dirty="0" smtClean="0">
                <a:solidFill>
                  <a:schemeClr val="bg2"/>
                </a:solidFill>
              </a:rPr>
              <a:t> peaks at late afternoon, </a:t>
            </a:r>
            <a:r>
              <a:rPr lang="en-US" sz="2300" b="1" dirty="0" smtClean="0">
                <a:solidFill>
                  <a:srgbClr val="00B050"/>
                </a:solidFill>
              </a:rPr>
              <a:t>SR</a:t>
            </a:r>
            <a:r>
              <a:rPr lang="en-US" sz="2300" b="1" dirty="0" smtClean="0">
                <a:solidFill>
                  <a:schemeClr val="bg2"/>
                </a:solidFill>
              </a:rPr>
              <a:t>/</a:t>
            </a:r>
            <a:r>
              <a:rPr lang="en-US" sz="2300" b="1" dirty="0" smtClean="0">
                <a:solidFill>
                  <a:srgbClr val="3A05FB"/>
                </a:solidFill>
              </a:rPr>
              <a:t>AC</a:t>
            </a:r>
            <a:r>
              <a:rPr lang="en-US" sz="2300" b="1" dirty="0" smtClean="0">
                <a:solidFill>
                  <a:schemeClr val="bg2"/>
                </a:solidFill>
              </a:rPr>
              <a:t> peak between evening and midnight</a:t>
            </a:r>
          </a:p>
          <a:p>
            <a:pPr>
              <a:defRPr/>
            </a:pPr>
            <a:r>
              <a:rPr lang="en-US" sz="2300" b="1" dirty="0" smtClean="0">
                <a:solidFill>
                  <a:schemeClr val="bg2"/>
                </a:solidFill>
              </a:rPr>
              <a:t>Cloud Fraction CF</a:t>
            </a:r>
          </a:p>
          <a:p>
            <a:pPr marL="0" indent="0">
              <a:buFont typeface="Wingdings" pitchFamily="2" charset="2"/>
              <a:buNone/>
              <a:defRPr/>
            </a:pPr>
            <a:r>
              <a:rPr lang="en-US" sz="2300" b="1" dirty="0">
                <a:solidFill>
                  <a:schemeClr val="bg2"/>
                </a:solidFill>
              </a:rPr>
              <a:t> </a:t>
            </a:r>
            <a:r>
              <a:rPr lang="en-US" sz="2300" b="1" dirty="0" smtClean="0">
                <a:solidFill>
                  <a:schemeClr val="bg2"/>
                </a:solidFill>
              </a:rPr>
              <a:t>    = Freq. × </a:t>
            </a:r>
            <a:r>
              <a:rPr lang="en-US" sz="2300" b="1" dirty="0">
                <a:solidFill>
                  <a:schemeClr val="bg2"/>
                </a:solidFill>
              </a:rPr>
              <a:t> </a:t>
            </a:r>
            <a:r>
              <a:rPr lang="en-US" sz="2300" b="1" dirty="0" smtClean="0">
                <a:solidFill>
                  <a:schemeClr val="bg2"/>
                </a:solidFill>
              </a:rPr>
              <a:t>Area Coverage</a:t>
            </a:r>
          </a:p>
          <a:p>
            <a:pPr>
              <a:defRPr/>
            </a:pPr>
            <a:r>
              <a:rPr lang="en-US" sz="2300" b="1" dirty="0" smtClean="0">
                <a:solidFill>
                  <a:schemeClr val="bg2"/>
                </a:solidFill>
              </a:rPr>
              <a:t>Peak of </a:t>
            </a:r>
            <a:r>
              <a:rPr lang="en-US" sz="2300" b="1" dirty="0" smtClean="0">
                <a:solidFill>
                  <a:srgbClr val="00B050"/>
                </a:solidFill>
              </a:rPr>
              <a:t>SR</a:t>
            </a:r>
            <a:r>
              <a:rPr lang="en-US" sz="2300" b="1" dirty="0" smtClean="0">
                <a:solidFill>
                  <a:schemeClr val="bg2"/>
                </a:solidFill>
              </a:rPr>
              <a:t>/</a:t>
            </a:r>
            <a:r>
              <a:rPr lang="en-US" sz="2300" b="1" dirty="0" smtClean="0">
                <a:solidFill>
                  <a:schemeClr val="bg1"/>
                </a:solidFill>
              </a:rPr>
              <a:t>AC</a:t>
            </a:r>
            <a:r>
              <a:rPr lang="en-US" sz="2300" b="1" dirty="0" smtClean="0">
                <a:solidFill>
                  <a:schemeClr val="bg2"/>
                </a:solidFill>
              </a:rPr>
              <a:t> CFs  consistent with nocturnal MCS over SGP region</a:t>
            </a:r>
          </a:p>
        </p:txBody>
      </p:sp>
      <p:sp>
        <p:nvSpPr>
          <p:cNvPr id="9" name="Up Arrow 8"/>
          <p:cNvSpPr/>
          <p:nvPr/>
        </p:nvSpPr>
        <p:spPr>
          <a:xfrm>
            <a:off x="7834313" y="4459288"/>
            <a:ext cx="180975" cy="327025"/>
          </a:xfrm>
          <a:prstGeom prst="upArrow">
            <a:avLst/>
          </a:prstGeom>
          <a:solidFill>
            <a:srgbClr val="FF0000"/>
          </a:solidFill>
          <a:ln>
            <a:solidFill>
              <a:srgbClr val="080808"/>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nvGrpSpPr>
          <p:cNvPr id="12" name="Group 11"/>
          <p:cNvGrpSpPr>
            <a:grpSpLocks/>
          </p:cNvGrpSpPr>
          <p:nvPr/>
        </p:nvGrpSpPr>
        <p:grpSpPr bwMode="auto">
          <a:xfrm>
            <a:off x="8720138" y="3122613"/>
            <a:ext cx="187325" cy="817562"/>
            <a:chOff x="8515593" y="3318353"/>
            <a:chExt cx="187657" cy="818468"/>
          </a:xfrm>
        </p:grpSpPr>
        <p:sp>
          <p:nvSpPr>
            <p:cNvPr id="10" name="Up Arrow 9"/>
            <p:cNvSpPr/>
            <p:nvPr/>
          </p:nvSpPr>
          <p:spPr>
            <a:xfrm flipV="1">
              <a:off x="8521954" y="3809434"/>
              <a:ext cx="181296" cy="327387"/>
            </a:xfrm>
            <a:prstGeom prst="upArrow">
              <a:avLst/>
            </a:prstGeom>
            <a:solidFill>
              <a:srgbClr val="008000"/>
            </a:solidFill>
            <a:ln>
              <a:solidFill>
                <a:srgbClr val="080808"/>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 name="Up Arrow 10"/>
            <p:cNvSpPr/>
            <p:nvPr/>
          </p:nvSpPr>
          <p:spPr>
            <a:xfrm>
              <a:off x="8515593" y="3318353"/>
              <a:ext cx="181296" cy="327387"/>
            </a:xfrm>
            <a:prstGeom prst="upArrow">
              <a:avLst/>
            </a:prstGeom>
            <a:solidFill>
              <a:srgbClr val="0000FF"/>
            </a:solidFill>
            <a:ln>
              <a:solidFill>
                <a:srgbClr val="080808"/>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sp>
        <p:nvSpPr>
          <p:cNvPr id="131080" name="Slide Number Placeholder 3"/>
          <p:cNvSpPr>
            <a:spLocks noGrp="1"/>
          </p:cNvSpPr>
          <p:nvPr>
            <p:ph type="sldNum" sz="quarter" idx="12"/>
          </p:nvPr>
        </p:nvSpPr>
        <p:spPr>
          <a:xfrm>
            <a:off x="6705600" y="6446838"/>
            <a:ext cx="2133600" cy="365125"/>
          </a:xfrm>
          <a:noFill/>
        </p:spPr>
        <p:txBody>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fld id="{89C961AC-49B8-476A-8CD1-CDB8507E3F7F}" type="slidenum">
              <a:rPr lang="en-US" altLang="en-US" sz="1400" smtClean="0">
                <a:solidFill>
                  <a:srgbClr val="FFFFFF"/>
                </a:solidFill>
              </a:rPr>
              <a:pPr eaLnBrk="1" hangingPunct="1">
                <a:spcBef>
                  <a:spcPct val="0"/>
                </a:spcBef>
                <a:buClrTx/>
                <a:buSzTx/>
                <a:buFontTx/>
                <a:buNone/>
              </a:pPr>
              <a:t>16</a:t>
            </a:fld>
            <a:endParaRPr lang="en-US" altLang="en-US" sz="1400" smtClean="0">
              <a:solidFill>
                <a:srgbClr val="FFFFFF"/>
              </a:solidFill>
            </a:endParaRPr>
          </a:p>
        </p:txBody>
      </p:sp>
      <p:sp>
        <p:nvSpPr>
          <p:cNvPr id="131081" name="TextBox 16"/>
          <p:cNvSpPr txBox="1">
            <a:spLocks noChangeArrowheads="1"/>
          </p:cNvSpPr>
          <p:nvPr/>
        </p:nvSpPr>
        <p:spPr bwMode="auto">
          <a:xfrm>
            <a:off x="7239000" y="6521450"/>
            <a:ext cx="1711325" cy="3683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1800" smtClean="0">
                <a:solidFill>
                  <a:srgbClr val="FF0000"/>
                </a:solidFill>
              </a:rPr>
              <a:t>Feng et al. 2011</a:t>
            </a:r>
          </a:p>
        </p:txBody>
      </p:sp>
      <p:sp>
        <p:nvSpPr>
          <p:cNvPr id="18" name="TextBox 17"/>
          <p:cNvSpPr txBox="1"/>
          <p:nvPr/>
        </p:nvSpPr>
        <p:spPr bwMode="auto">
          <a:xfrm>
            <a:off x="5229225" y="5334000"/>
            <a:ext cx="954088" cy="584200"/>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defRPr/>
            </a:pPr>
            <a:r>
              <a:rPr lang="en-US" dirty="0">
                <a:solidFill>
                  <a:srgbClr val="000000"/>
                </a:solidFill>
              </a:rPr>
              <a:t>CF</a:t>
            </a:r>
          </a:p>
        </p:txBody>
      </p:sp>
    </p:spTree>
    <p:extLst>
      <p:ext uri="{BB962C8B-B14F-4D97-AF65-F5344CB8AC3E}">
        <p14:creationId xmlns:p14="http://schemas.microsoft.com/office/powerpoint/2010/main" val="33087380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blinds(horizontal)">
                                      <p:cBhvr>
                                        <p:cTn id="12" dur="500"/>
                                        <p:tgtEl>
                                          <p:spTgt spid="3">
                                            <p:txEl>
                                              <p:pRg st="6" end="6"/>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934200" y="330200"/>
            <a:ext cx="2195513" cy="2698750"/>
          </a:xfrm>
        </p:spPr>
        <p:txBody>
          <a:bodyPr>
            <a:normAutofit/>
          </a:bodyPr>
          <a:lstStyle/>
          <a:p>
            <a:pPr>
              <a:defRPr/>
            </a:pPr>
            <a:r>
              <a:rPr lang="en-US" sz="2400" b="1" dirty="0" smtClean="0">
                <a:latin typeface="Arial Black" panose="020B0A04020102020204" pitchFamily="34" charset="0"/>
              </a:rPr>
              <a:t>Example of one tracked system using GOES IR temp</a:t>
            </a:r>
            <a:br>
              <a:rPr lang="en-US" sz="2400" b="1" dirty="0" smtClean="0">
                <a:latin typeface="Arial Black" panose="020B0A04020102020204" pitchFamily="34" charset="0"/>
              </a:rPr>
            </a:br>
            <a:r>
              <a:rPr lang="en-US" sz="2400" b="1" dirty="0" smtClean="0">
                <a:latin typeface="Arial Black" panose="020B0A04020102020204" pitchFamily="34" charset="0"/>
              </a:rPr>
              <a:t>(last 15 </a:t>
            </a:r>
            <a:r>
              <a:rPr lang="en-US" sz="2400" b="1" dirty="0" err="1" smtClean="0">
                <a:latin typeface="Arial Black" panose="020B0A04020102020204" pitchFamily="34" charset="0"/>
              </a:rPr>
              <a:t>hrs</a:t>
            </a:r>
            <a:r>
              <a:rPr lang="en-US" sz="2400" b="1" dirty="0" smtClean="0">
                <a:latin typeface="Arial Black" panose="020B0A04020102020204" pitchFamily="34" charset="0"/>
              </a:rPr>
              <a:t>)</a:t>
            </a:r>
            <a:endParaRPr lang="en-US" sz="2400" b="1" dirty="0">
              <a:latin typeface="Arial Black" panose="020B0A04020102020204" pitchFamily="34" charset="0"/>
            </a:endParaRPr>
          </a:p>
        </p:txBody>
      </p:sp>
      <p:sp>
        <p:nvSpPr>
          <p:cNvPr id="134147" name="Slide Number Placeholder 3"/>
          <p:cNvSpPr>
            <a:spLocks noGrp="1"/>
          </p:cNvSpPr>
          <p:nvPr>
            <p:ph type="sldNum" sz="quarter" idx="12"/>
          </p:nvPr>
        </p:nvSpPr>
        <p:spPr>
          <a:noFill/>
        </p:spPr>
        <p:txBody>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fld id="{AF5886B4-6F90-4D0A-B5FA-D0067ABD4919}" type="slidenum">
              <a:rPr lang="en-US" altLang="en-US" sz="1400" smtClean="0">
                <a:solidFill>
                  <a:srgbClr val="FFFFFF"/>
                </a:solidFill>
              </a:rPr>
              <a:pPr eaLnBrk="1" hangingPunct="1">
                <a:spcBef>
                  <a:spcPct val="0"/>
                </a:spcBef>
                <a:buClrTx/>
                <a:buSzTx/>
                <a:buFontTx/>
                <a:buNone/>
              </a:pPr>
              <a:t>17</a:t>
            </a:fld>
            <a:endParaRPr lang="en-US" altLang="en-US" sz="1400" smtClean="0">
              <a:solidFill>
                <a:srgbClr val="FFFFFF"/>
              </a:solidFill>
            </a:endParaRPr>
          </a:p>
        </p:txBody>
      </p:sp>
      <p:pic>
        <p:nvPicPr>
          <p:cNvPr id="13414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3350"/>
            <a:ext cx="6950075"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149" name="Picture 6" descr="track1910_TIR_animation.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48363" y="4344988"/>
            <a:ext cx="3092450"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rot="1555608">
            <a:off x="6313488" y="4738688"/>
            <a:ext cx="858837" cy="1309687"/>
          </a:xfrm>
          <a:prstGeom prst="ellipse">
            <a:avLst/>
          </a:prstGeom>
          <a:noFill/>
          <a:ln w="57150" cmpd="sng">
            <a:solidFill>
              <a:srgbClr val="0000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4151" name="TextBox 8"/>
          <p:cNvSpPr txBox="1">
            <a:spLocks noChangeArrowheads="1"/>
          </p:cNvSpPr>
          <p:nvPr/>
        </p:nvSpPr>
        <p:spPr bwMode="auto">
          <a:xfrm>
            <a:off x="1684338" y="4813300"/>
            <a:ext cx="4102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400" smtClean="0">
                <a:solidFill>
                  <a:srgbClr val="FF0000"/>
                </a:solidFill>
              </a:rPr>
              <a:t>Red: cold core (T</a:t>
            </a:r>
            <a:r>
              <a:rPr lang="en-US" altLang="en-US" sz="2400" baseline="-25000" smtClean="0">
                <a:solidFill>
                  <a:srgbClr val="FF0000"/>
                </a:solidFill>
              </a:rPr>
              <a:t>IR </a:t>
            </a:r>
            <a:r>
              <a:rPr lang="en-US" altLang="en-US" sz="2400" smtClean="0">
                <a:solidFill>
                  <a:srgbClr val="FF0000"/>
                </a:solidFill>
              </a:rPr>
              <a:t>&lt; 215 K)</a:t>
            </a:r>
          </a:p>
          <a:p>
            <a:pPr eaLnBrk="1" hangingPunct="1">
              <a:spcBef>
                <a:spcPct val="0"/>
              </a:spcBef>
              <a:buClrTx/>
              <a:buSzTx/>
              <a:buFontTx/>
              <a:buNone/>
            </a:pPr>
            <a:r>
              <a:rPr lang="en-US" altLang="en-US" sz="2400" smtClean="0">
                <a:solidFill>
                  <a:srgbClr val="0000FF"/>
                </a:solidFill>
              </a:rPr>
              <a:t>Blue: cold cloud (T</a:t>
            </a:r>
            <a:r>
              <a:rPr lang="en-US" altLang="en-US" sz="2400" baseline="-25000" smtClean="0">
                <a:solidFill>
                  <a:srgbClr val="0000FF"/>
                </a:solidFill>
              </a:rPr>
              <a:t>IR </a:t>
            </a:r>
            <a:r>
              <a:rPr lang="en-US" altLang="en-US" sz="2400" smtClean="0">
                <a:solidFill>
                  <a:srgbClr val="0000FF"/>
                </a:solidFill>
              </a:rPr>
              <a:t>&lt; 235 K)</a:t>
            </a:r>
          </a:p>
        </p:txBody>
      </p:sp>
      <p:sp>
        <p:nvSpPr>
          <p:cNvPr id="13" name="Rounded Rectangle 12"/>
          <p:cNvSpPr/>
          <p:nvPr/>
        </p:nvSpPr>
        <p:spPr>
          <a:xfrm>
            <a:off x="127000" y="1244600"/>
            <a:ext cx="4038600" cy="1092200"/>
          </a:xfrm>
          <a:prstGeom prst="roundRect">
            <a:avLst/>
          </a:prstGeom>
          <a:noFill/>
          <a:ln w="38100" cmpd="sng">
            <a:solidFill>
              <a:srgbClr val="FF66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nvGrpSpPr>
          <p:cNvPr id="16" name="Group 15"/>
          <p:cNvGrpSpPr>
            <a:grpSpLocks/>
          </p:cNvGrpSpPr>
          <p:nvPr/>
        </p:nvGrpSpPr>
        <p:grpSpPr bwMode="auto">
          <a:xfrm>
            <a:off x="127000" y="1244600"/>
            <a:ext cx="6784975" cy="2235200"/>
            <a:chOff x="127000" y="1244600"/>
            <a:chExt cx="6784339" cy="2235200"/>
          </a:xfrm>
        </p:grpSpPr>
        <p:sp>
          <p:nvSpPr>
            <p:cNvPr id="14" name="Rounded Rectangle 13"/>
            <p:cNvSpPr/>
            <p:nvPr/>
          </p:nvSpPr>
          <p:spPr>
            <a:xfrm>
              <a:off x="127000" y="2387600"/>
              <a:ext cx="2692148" cy="1092200"/>
            </a:xfrm>
            <a:prstGeom prst="roundRect">
              <a:avLst/>
            </a:prstGeom>
            <a:noFill/>
            <a:ln w="38100" cmpd="sng">
              <a:solidFill>
                <a:srgbClr val="008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 name="Rounded Rectangle 14"/>
            <p:cNvSpPr/>
            <p:nvPr/>
          </p:nvSpPr>
          <p:spPr>
            <a:xfrm>
              <a:off x="4219191" y="1244600"/>
              <a:ext cx="2692148" cy="1092200"/>
            </a:xfrm>
            <a:prstGeom prst="roundRect">
              <a:avLst/>
            </a:prstGeom>
            <a:noFill/>
            <a:ln w="38100" cmpd="sng">
              <a:solidFill>
                <a:srgbClr val="008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sp>
        <p:nvSpPr>
          <p:cNvPr id="134154" name="TextBox 1"/>
          <p:cNvSpPr txBox="1">
            <a:spLocks noChangeArrowheads="1"/>
          </p:cNvSpPr>
          <p:nvPr/>
        </p:nvSpPr>
        <p:spPr bwMode="auto">
          <a:xfrm>
            <a:off x="838200" y="638175"/>
            <a:ext cx="274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zh-CN" smtClean="0">
                <a:solidFill>
                  <a:srgbClr val="FF0000"/>
                </a:solidFill>
                <a:latin typeface="Arial Black" pitchFamily="34" charset="0"/>
                <a:ea typeface="宋体" pitchFamily="2" charset="-122"/>
              </a:rPr>
              <a:t>Formation</a:t>
            </a:r>
            <a:endParaRPr lang="en-US" altLang="en-US" smtClean="0">
              <a:solidFill>
                <a:srgbClr val="FF0000"/>
              </a:solidFill>
              <a:latin typeface="Arial Black" pitchFamily="34" charset="0"/>
            </a:endParaRPr>
          </a:p>
        </p:txBody>
      </p:sp>
      <p:sp>
        <p:nvSpPr>
          <p:cNvPr id="134155" name="TextBox 16"/>
          <p:cNvSpPr txBox="1">
            <a:spLocks noChangeArrowheads="1"/>
          </p:cNvSpPr>
          <p:nvPr/>
        </p:nvSpPr>
        <p:spPr bwMode="auto">
          <a:xfrm>
            <a:off x="4633913" y="660400"/>
            <a:ext cx="210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zh-CN" sz="3600" smtClean="0">
                <a:solidFill>
                  <a:srgbClr val="00B050"/>
                </a:solidFill>
                <a:latin typeface="Arial Black" pitchFamily="34" charset="0"/>
                <a:ea typeface="宋体" pitchFamily="2" charset="-122"/>
              </a:rPr>
              <a:t>Mature</a:t>
            </a:r>
            <a:endParaRPr lang="en-US" altLang="en-US" sz="3600" smtClean="0">
              <a:solidFill>
                <a:srgbClr val="00B050"/>
              </a:solidFill>
              <a:latin typeface="Arial Black" pitchFamily="34" charset="0"/>
            </a:endParaRPr>
          </a:p>
        </p:txBody>
      </p:sp>
      <p:sp>
        <p:nvSpPr>
          <p:cNvPr id="18" name="Rounded Rectangle 17"/>
          <p:cNvSpPr/>
          <p:nvPr/>
        </p:nvSpPr>
        <p:spPr>
          <a:xfrm>
            <a:off x="2971800" y="2489200"/>
            <a:ext cx="4038600" cy="1092200"/>
          </a:xfrm>
          <a:prstGeom prst="roundRect">
            <a:avLst/>
          </a:prstGeom>
          <a:noFill/>
          <a:ln w="38100" cmpd="sng">
            <a:solidFill>
              <a:schemeClr val="bg1"/>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 name="Rounded Rectangle 18"/>
          <p:cNvSpPr/>
          <p:nvPr/>
        </p:nvSpPr>
        <p:spPr>
          <a:xfrm>
            <a:off x="180975" y="3708400"/>
            <a:ext cx="5889625" cy="909638"/>
          </a:xfrm>
          <a:prstGeom prst="roundRect">
            <a:avLst/>
          </a:prstGeom>
          <a:noFill/>
          <a:ln w="38100" cmpd="sng">
            <a:solidFill>
              <a:schemeClr val="bg1"/>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4158" name="TextBox 19"/>
          <p:cNvSpPr txBox="1">
            <a:spLocks noChangeArrowheads="1"/>
          </p:cNvSpPr>
          <p:nvPr/>
        </p:nvSpPr>
        <p:spPr bwMode="auto">
          <a:xfrm>
            <a:off x="3276600" y="2933700"/>
            <a:ext cx="3175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zh-CN" altLang="en-US" sz="4000" smtClean="0">
                <a:solidFill>
                  <a:srgbClr val="0000FF"/>
                </a:solidFill>
                <a:ea typeface="宋体" pitchFamily="2" charset="-122"/>
              </a:rPr>
              <a:t> </a:t>
            </a:r>
            <a:r>
              <a:rPr lang="en-US" altLang="zh-CN" sz="3600" smtClean="0">
                <a:solidFill>
                  <a:srgbClr val="0000FF"/>
                </a:solidFill>
                <a:latin typeface="Arial Black" pitchFamily="34" charset="0"/>
                <a:ea typeface="宋体" pitchFamily="2" charset="-122"/>
              </a:rPr>
              <a:t>Dissipation</a:t>
            </a:r>
            <a:endParaRPr lang="en-US" altLang="en-US" sz="3600" smtClean="0">
              <a:solidFill>
                <a:srgbClr val="0000FF"/>
              </a:solidFill>
              <a:latin typeface="Arial Black" pitchFamily="34" charset="0"/>
            </a:endParaRPr>
          </a:p>
        </p:txBody>
      </p:sp>
      <p:sp>
        <p:nvSpPr>
          <p:cNvPr id="134159" name="Rectangle 2"/>
          <p:cNvSpPr>
            <a:spLocks noChangeArrowheads="1"/>
          </p:cNvSpPr>
          <p:nvPr/>
        </p:nvSpPr>
        <p:spPr bwMode="auto">
          <a:xfrm>
            <a:off x="0" y="5810250"/>
            <a:ext cx="594836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zh-CN" smtClean="0">
                <a:solidFill>
                  <a:srgbClr val="FFC000"/>
                </a:solidFill>
                <a:latin typeface="Arial Black" pitchFamily="34" charset="0"/>
                <a:ea typeface="宋体" pitchFamily="2" charset="-122"/>
              </a:rPr>
              <a:t>The formation-dissipation processes of a DCS</a:t>
            </a:r>
            <a:endParaRPr lang="en-US" altLang="en-US" smtClean="0">
              <a:solidFill>
                <a:srgbClr val="FFFFFF"/>
              </a:solidFill>
              <a:latin typeface="Arial Black" pitchFamily="34" charset="0"/>
            </a:endParaRPr>
          </a:p>
        </p:txBody>
      </p:sp>
      <p:sp>
        <p:nvSpPr>
          <p:cNvPr id="134160" name="TextBox 20"/>
          <p:cNvSpPr txBox="1">
            <a:spLocks noChangeArrowheads="1"/>
          </p:cNvSpPr>
          <p:nvPr/>
        </p:nvSpPr>
        <p:spPr bwMode="auto">
          <a:xfrm>
            <a:off x="4495800" y="6448425"/>
            <a:ext cx="1724025"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1800" smtClean="0">
                <a:solidFill>
                  <a:srgbClr val="FF0000"/>
                </a:solidFill>
              </a:rPr>
              <a:t>Feng et al. 2012</a:t>
            </a:r>
          </a:p>
        </p:txBody>
      </p:sp>
      <p:sp>
        <p:nvSpPr>
          <p:cNvPr id="20" name="Rounded Rectangle 19"/>
          <p:cNvSpPr/>
          <p:nvPr/>
        </p:nvSpPr>
        <p:spPr>
          <a:xfrm>
            <a:off x="1600200" y="136525"/>
            <a:ext cx="4754563" cy="701675"/>
          </a:xfrm>
          <a:prstGeom prst="roundRect">
            <a:avLst/>
          </a:prstGeom>
          <a:noFill/>
          <a:ln w="38100" cmpd="sng">
            <a:solidFill>
              <a:srgbClr val="FF66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Tree>
    <p:extLst>
      <p:ext uri="{BB962C8B-B14F-4D97-AF65-F5344CB8AC3E}">
        <p14:creationId xmlns:p14="http://schemas.microsoft.com/office/powerpoint/2010/main" val="12335376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linds(horizontal)">
                                      <p:cBhvr>
                                        <p:cTn id="20" dur="500"/>
                                        <p:tgtEl>
                                          <p:spTgt spid="1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linds(horizontal)">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19"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05600" y="381000"/>
            <a:ext cx="2514600" cy="2120900"/>
          </a:xfrm>
        </p:spPr>
        <p:txBody>
          <a:bodyPr>
            <a:normAutofit fontScale="90000"/>
          </a:bodyPr>
          <a:lstStyle/>
          <a:p>
            <a:pPr>
              <a:defRPr/>
            </a:pPr>
            <a:r>
              <a:rPr lang="en-US" sz="2500" b="1" dirty="0" smtClean="0">
                <a:latin typeface="Arial Black" panose="020B0A04020102020204" pitchFamily="34" charset="0"/>
              </a:rPr>
              <a:t>Linked tracking results with Hybrid Classification</a:t>
            </a:r>
            <a:endParaRPr lang="en-US" sz="2500" b="1" dirty="0">
              <a:latin typeface="Arial Black" panose="020B0A04020102020204" pitchFamily="34" charset="0"/>
            </a:endParaRPr>
          </a:p>
        </p:txBody>
      </p:sp>
      <p:grpSp>
        <p:nvGrpSpPr>
          <p:cNvPr id="135171" name="Group 15"/>
          <p:cNvGrpSpPr>
            <a:grpSpLocks/>
          </p:cNvGrpSpPr>
          <p:nvPr/>
        </p:nvGrpSpPr>
        <p:grpSpPr bwMode="auto">
          <a:xfrm>
            <a:off x="0" y="133350"/>
            <a:ext cx="6950075" cy="5791200"/>
            <a:chOff x="0" y="133827"/>
            <a:chExt cx="6949440" cy="5791200"/>
          </a:xfrm>
        </p:grpSpPr>
        <p:pic>
          <p:nvPicPr>
            <p:cNvPr id="13518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3827"/>
              <a:ext cx="694944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84" name="TextBox 8"/>
            <p:cNvSpPr txBox="1">
              <a:spLocks noChangeArrowheads="1"/>
            </p:cNvSpPr>
            <p:nvPr/>
          </p:nvSpPr>
          <p:spPr bwMode="auto">
            <a:xfrm>
              <a:off x="1684653" y="4812989"/>
              <a:ext cx="41020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400" smtClean="0">
                  <a:solidFill>
                    <a:srgbClr val="FF0000"/>
                  </a:solidFill>
                </a:rPr>
                <a:t>Red: cold core (T</a:t>
              </a:r>
              <a:r>
                <a:rPr lang="en-US" altLang="en-US" sz="2400" baseline="-25000" smtClean="0">
                  <a:solidFill>
                    <a:srgbClr val="FF0000"/>
                  </a:solidFill>
                </a:rPr>
                <a:t>IR </a:t>
              </a:r>
              <a:r>
                <a:rPr lang="en-US" altLang="en-US" sz="2400" smtClean="0">
                  <a:solidFill>
                    <a:srgbClr val="FF0000"/>
                  </a:solidFill>
                </a:rPr>
                <a:t>&lt; 215 K)</a:t>
              </a:r>
            </a:p>
            <a:p>
              <a:pPr eaLnBrk="1" hangingPunct="1">
                <a:spcBef>
                  <a:spcPct val="0"/>
                </a:spcBef>
                <a:buClrTx/>
                <a:buSzTx/>
                <a:buFontTx/>
                <a:buNone/>
              </a:pPr>
              <a:r>
                <a:rPr lang="en-US" altLang="en-US" sz="2400" smtClean="0">
                  <a:solidFill>
                    <a:srgbClr val="0000FF"/>
                  </a:solidFill>
                </a:rPr>
                <a:t>Blue: cold cloud (T</a:t>
              </a:r>
              <a:r>
                <a:rPr lang="en-US" altLang="en-US" sz="2400" baseline="-25000" smtClean="0">
                  <a:solidFill>
                    <a:srgbClr val="0000FF"/>
                  </a:solidFill>
                </a:rPr>
                <a:t>IR </a:t>
              </a:r>
              <a:r>
                <a:rPr lang="en-US" altLang="en-US" sz="2400" smtClean="0">
                  <a:solidFill>
                    <a:srgbClr val="0000FF"/>
                  </a:solidFill>
                </a:rPr>
                <a:t>&lt; 235 K)</a:t>
              </a:r>
            </a:p>
          </p:txBody>
        </p:sp>
      </p:grpSp>
      <p:grpSp>
        <p:nvGrpSpPr>
          <p:cNvPr id="14" name="Group 13"/>
          <p:cNvGrpSpPr>
            <a:grpSpLocks/>
          </p:cNvGrpSpPr>
          <p:nvPr/>
        </p:nvGrpSpPr>
        <p:grpSpPr bwMode="auto">
          <a:xfrm>
            <a:off x="0" y="133350"/>
            <a:ext cx="6950075" cy="5791200"/>
            <a:chOff x="-1" y="133827"/>
            <a:chExt cx="6949440" cy="5791200"/>
          </a:xfrm>
        </p:grpSpPr>
        <p:pic>
          <p:nvPicPr>
            <p:cNvPr id="135178" name="Picture 1" descr="goes_TILE67_trackv3.2_20100501_20110831_01910_HYBRID_colorbar2.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33827"/>
              <a:ext cx="694944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9" name="TextBox 2"/>
            <p:cNvSpPr txBox="1">
              <a:spLocks noChangeArrowheads="1"/>
            </p:cNvSpPr>
            <p:nvPr/>
          </p:nvSpPr>
          <p:spPr bwMode="auto">
            <a:xfrm>
              <a:off x="1808852" y="4628323"/>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mtClean="0">
                  <a:solidFill>
                    <a:srgbClr val="FF0000"/>
                  </a:solidFill>
                </a:rPr>
                <a:t>Precipitation</a:t>
              </a:r>
            </a:p>
          </p:txBody>
        </p:sp>
        <p:sp>
          <p:nvSpPr>
            <p:cNvPr id="11" name="Right Brace 10"/>
            <p:cNvSpPr/>
            <p:nvPr/>
          </p:nvSpPr>
          <p:spPr>
            <a:xfrm rot="16200000">
              <a:off x="3049294" y="4451889"/>
              <a:ext cx="284163" cy="1338140"/>
            </a:xfrm>
            <a:prstGeom prst="rightBrace">
              <a:avLst>
                <a:gd name="adj1" fmla="val 43952"/>
                <a:gd name="adj2" fmla="val 50000"/>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srgbClr val="FFFFFF"/>
                </a:solidFill>
              </a:endParaRPr>
            </a:p>
          </p:txBody>
        </p:sp>
        <p:sp>
          <p:nvSpPr>
            <p:cNvPr id="135181" name="TextBox 11"/>
            <p:cNvSpPr txBox="1">
              <a:spLocks noChangeArrowheads="1"/>
            </p:cNvSpPr>
            <p:nvPr/>
          </p:nvSpPr>
          <p:spPr bwMode="auto">
            <a:xfrm>
              <a:off x="4114799" y="4605076"/>
              <a:ext cx="28346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mtClean="0">
                  <a:solidFill>
                    <a:srgbClr val="0000FF"/>
                  </a:solidFill>
                </a:rPr>
                <a:t>Anvil Clouds</a:t>
              </a:r>
            </a:p>
          </p:txBody>
        </p:sp>
        <p:sp>
          <p:nvSpPr>
            <p:cNvPr id="13" name="Right Brace 12"/>
            <p:cNvSpPr/>
            <p:nvPr/>
          </p:nvSpPr>
          <p:spPr>
            <a:xfrm rot="16200000">
              <a:off x="4763639" y="4136005"/>
              <a:ext cx="282575" cy="1965145"/>
            </a:xfrm>
            <a:prstGeom prst="rightBrace">
              <a:avLst>
                <a:gd name="adj1" fmla="val 43952"/>
                <a:gd name="adj2" fmla="val 50000"/>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srgbClr val="FFFFFF"/>
                </a:solidFill>
              </a:endParaRPr>
            </a:p>
          </p:txBody>
        </p:sp>
      </p:grpSp>
      <p:grpSp>
        <p:nvGrpSpPr>
          <p:cNvPr id="135173" name="Group 14"/>
          <p:cNvGrpSpPr>
            <a:grpSpLocks/>
          </p:cNvGrpSpPr>
          <p:nvPr/>
        </p:nvGrpSpPr>
        <p:grpSpPr bwMode="auto">
          <a:xfrm>
            <a:off x="5948363" y="4344988"/>
            <a:ext cx="3092450" cy="2473325"/>
            <a:chOff x="5948055" y="4344945"/>
            <a:chExt cx="3092275" cy="2473820"/>
          </a:xfrm>
        </p:grpSpPr>
        <p:pic>
          <p:nvPicPr>
            <p:cNvPr id="135176" name="Picture 6" descr="track1910_TIR_animation.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48055" y="4344945"/>
              <a:ext cx="3092275" cy="247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rot="1555608">
              <a:off x="6314746" y="4735548"/>
              <a:ext cx="857201" cy="1313125"/>
            </a:xfrm>
            <a:prstGeom prst="ellipse">
              <a:avLst/>
            </a:prstGeom>
            <a:noFill/>
            <a:ln w="57150" cmpd="sng">
              <a:solidFill>
                <a:srgbClr val="0000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sp>
        <p:nvSpPr>
          <p:cNvPr id="135174" name="Slide Number Placeholder 3"/>
          <p:cNvSpPr>
            <a:spLocks noGrp="1"/>
          </p:cNvSpPr>
          <p:nvPr>
            <p:ph type="sldNum" sz="quarter" idx="12"/>
          </p:nvPr>
        </p:nvSpPr>
        <p:spPr>
          <a:xfrm>
            <a:off x="6950075" y="128588"/>
            <a:ext cx="2133600" cy="365125"/>
          </a:xfrm>
          <a:noFill/>
        </p:spPr>
        <p:txBody>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fld id="{EDA5F677-7181-4439-BD3C-DC776E015BBA}" type="slidenum">
              <a:rPr lang="en-US" altLang="en-US" sz="1400" smtClean="0">
                <a:solidFill>
                  <a:srgbClr val="FFFFFF"/>
                </a:solidFill>
              </a:rPr>
              <a:pPr eaLnBrk="1" hangingPunct="1">
                <a:spcBef>
                  <a:spcPct val="0"/>
                </a:spcBef>
                <a:buClrTx/>
                <a:buSzTx/>
                <a:buFontTx/>
                <a:buNone/>
              </a:pPr>
              <a:t>18</a:t>
            </a:fld>
            <a:endParaRPr lang="en-US" altLang="en-US" sz="1400" smtClean="0">
              <a:solidFill>
                <a:srgbClr val="FFFFFF"/>
              </a:solidFill>
            </a:endParaRPr>
          </a:p>
        </p:txBody>
      </p:sp>
      <p:sp>
        <p:nvSpPr>
          <p:cNvPr id="10" name="Content Placeholder 2"/>
          <p:cNvSpPr txBox="1">
            <a:spLocks/>
          </p:cNvSpPr>
          <p:nvPr/>
        </p:nvSpPr>
        <p:spPr>
          <a:xfrm>
            <a:off x="0" y="5727700"/>
            <a:ext cx="6172200" cy="1090613"/>
          </a:xfrm>
          <a:prstGeom prst="rect">
            <a:avLst/>
          </a:prstGeom>
          <a:solidFill>
            <a:srgbClr val="FFFF00"/>
          </a:solidFill>
        </p:spPr>
        <p:txBody>
          <a:bodyPr>
            <a:normAutofit fontScale="92500" lnSpcReduction="20000"/>
          </a:bodyPr>
          <a:lstStyle>
            <a:lvl1pPr marL="342900" indent="-342900" algn="l" defTabSz="914400" rtl="0" eaLnBrk="1" latinLnBrk="0" hangingPunct="1">
              <a:spcBef>
                <a:spcPct val="20000"/>
              </a:spcBef>
              <a:buSzPct val="110000"/>
              <a:buFont typeface="Arial"/>
              <a:buChar char="•"/>
              <a:defRPr sz="2800" b="1" kern="1200">
                <a:solidFill>
                  <a:schemeClr val="tx1"/>
                </a:solidFill>
                <a:latin typeface="+mn-lt"/>
                <a:ea typeface="+mn-ea"/>
                <a:cs typeface="+mn-cs"/>
              </a:defRPr>
            </a:lvl1pPr>
            <a:lvl2pPr marL="742950" indent="-285750" algn="l" defTabSz="914400" rtl="0" eaLnBrk="1" latinLnBrk="0" hangingPunct="1">
              <a:spcBef>
                <a:spcPct val="20000"/>
              </a:spcBef>
              <a:buFont typeface="Wingdings" charset="2"/>
              <a:buChar char="§"/>
              <a:defRPr sz="2400" b="1" kern="1200">
                <a:solidFill>
                  <a:schemeClr val="bg2">
                    <a:lumMod val="75000"/>
                  </a:schemeClr>
                </a:solidFill>
                <a:latin typeface="+mn-lt"/>
                <a:ea typeface="+mn-ea"/>
                <a:cs typeface="+mn-cs"/>
              </a:defRPr>
            </a:lvl2pPr>
            <a:lvl3pPr marL="1143000" indent="-228600" algn="l" defTabSz="914400" rtl="0" eaLnBrk="1" latinLnBrk="0" hangingPunct="1">
              <a:spcBef>
                <a:spcPct val="20000"/>
              </a:spcBef>
              <a:buSzPct val="80000"/>
              <a:buFont typeface="Courier New"/>
              <a:buChar char="o"/>
              <a:defRPr sz="2000" b="1" kern="1200">
                <a:solidFill>
                  <a:schemeClr val="tx2">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b="1"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b="1" kern="1200">
                <a:solidFill>
                  <a:schemeClr val="accent4">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a:buNone/>
              <a:defRPr/>
            </a:pPr>
            <a:r>
              <a:rPr lang="en-US" dirty="0">
                <a:solidFill>
                  <a:srgbClr val="FF0000"/>
                </a:solidFill>
                <a:latin typeface="Arial Black" panose="020B0A04020102020204" pitchFamily="34" charset="0"/>
              </a:rPr>
              <a:t>Derive statistics for </a:t>
            </a:r>
            <a:r>
              <a:rPr lang="en-US" dirty="0" smtClean="0">
                <a:solidFill>
                  <a:srgbClr val="FF0000"/>
                </a:solidFill>
                <a:latin typeface="Arial Black" panose="020B0A04020102020204" pitchFamily="34" charset="0"/>
              </a:rPr>
              <a:t>each system </a:t>
            </a:r>
            <a:r>
              <a:rPr lang="en-US" dirty="0">
                <a:solidFill>
                  <a:srgbClr val="FF0000"/>
                </a:solidFill>
                <a:latin typeface="Arial Black" panose="020B0A04020102020204" pitchFamily="34" charset="0"/>
              </a:rPr>
              <a:t>using </a:t>
            </a:r>
            <a:r>
              <a:rPr lang="en-US" dirty="0" smtClean="0">
                <a:solidFill>
                  <a:srgbClr val="FF0000"/>
                </a:solidFill>
                <a:latin typeface="Arial Black" panose="020B0A04020102020204" pitchFamily="34" charset="0"/>
              </a:rPr>
              <a:t>information </a:t>
            </a:r>
            <a:r>
              <a:rPr lang="en-US" dirty="0">
                <a:solidFill>
                  <a:srgbClr val="FF0000"/>
                </a:solidFill>
                <a:latin typeface="Arial Black" panose="020B0A04020102020204" pitchFamily="34" charset="0"/>
              </a:rPr>
              <a:t>from hybrid </a:t>
            </a:r>
            <a:r>
              <a:rPr lang="en-US" dirty="0" smtClean="0">
                <a:solidFill>
                  <a:srgbClr val="FF0000"/>
                </a:solidFill>
                <a:latin typeface="Arial Black" panose="020B0A04020102020204" pitchFamily="34" charset="0"/>
              </a:rPr>
              <a:t>classification</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5652866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194" name="Group 19"/>
          <p:cNvGrpSpPr>
            <a:grpSpLocks/>
          </p:cNvGrpSpPr>
          <p:nvPr/>
        </p:nvGrpSpPr>
        <p:grpSpPr bwMode="auto">
          <a:xfrm>
            <a:off x="4264025" y="1363663"/>
            <a:ext cx="4879975" cy="5256212"/>
            <a:chOff x="4071938" y="1348675"/>
            <a:chExt cx="5063236" cy="5453758"/>
          </a:xfrm>
        </p:grpSpPr>
        <p:pic>
          <p:nvPicPr>
            <p:cNvPr id="136212" name="Picture 6" descr="goes_TILE67_20100501_20100831_polytrack_0486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71938" y="1348675"/>
              <a:ext cx="5063236" cy="5453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213" name="TextBox 12"/>
            <p:cNvSpPr txBox="1">
              <a:spLocks noChangeArrowheads="1"/>
            </p:cNvSpPr>
            <p:nvPr/>
          </p:nvSpPr>
          <p:spPr bwMode="auto">
            <a:xfrm>
              <a:off x="5307812" y="2684708"/>
              <a:ext cx="3777983" cy="47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400" smtClean="0">
                  <a:solidFill>
                    <a:srgbClr val="000000"/>
                  </a:solidFill>
                </a:rPr>
                <a:t>System Equivalent Radius</a:t>
              </a:r>
            </a:p>
          </p:txBody>
        </p:sp>
        <p:sp>
          <p:nvSpPr>
            <p:cNvPr id="136214" name="TextBox 18"/>
            <p:cNvSpPr txBox="1">
              <a:spLocks noChangeArrowheads="1"/>
            </p:cNvSpPr>
            <p:nvPr/>
          </p:nvSpPr>
          <p:spPr bwMode="auto">
            <a:xfrm>
              <a:off x="5929984" y="4940676"/>
              <a:ext cx="17365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mtClean="0">
                  <a:solidFill>
                    <a:srgbClr val="FFFFFF"/>
                  </a:solidFill>
                </a:rPr>
                <a:t>System Min T</a:t>
              </a:r>
              <a:r>
                <a:rPr lang="en-US" altLang="en-US" baseline="-25000" smtClean="0">
                  <a:solidFill>
                    <a:srgbClr val="FFFFFF"/>
                  </a:solidFill>
                </a:rPr>
                <a:t>IR</a:t>
              </a:r>
            </a:p>
          </p:txBody>
        </p:sp>
      </p:grpSp>
      <p:sp>
        <p:nvSpPr>
          <p:cNvPr id="2" name="Title 1"/>
          <p:cNvSpPr>
            <a:spLocks noGrp="1"/>
          </p:cNvSpPr>
          <p:nvPr>
            <p:ph type="title"/>
          </p:nvPr>
        </p:nvSpPr>
        <p:spPr>
          <a:xfrm>
            <a:off x="0" y="95250"/>
            <a:ext cx="4933950" cy="1101725"/>
          </a:xfrm>
        </p:spPr>
        <p:txBody>
          <a:bodyPr>
            <a:normAutofit fontScale="90000"/>
          </a:bodyPr>
          <a:lstStyle/>
          <a:p>
            <a:pPr>
              <a:defRPr/>
            </a:pPr>
            <a:r>
              <a:rPr lang="en-US" sz="4000" b="1" dirty="0" smtClean="0"/>
              <a:t>Define Life Cycle Stages</a:t>
            </a:r>
            <a:endParaRPr lang="en-US" sz="4000" b="1" dirty="0"/>
          </a:p>
        </p:txBody>
      </p:sp>
      <p:grpSp>
        <p:nvGrpSpPr>
          <p:cNvPr id="10" name="Group 9"/>
          <p:cNvGrpSpPr>
            <a:grpSpLocks/>
          </p:cNvGrpSpPr>
          <p:nvPr/>
        </p:nvGrpSpPr>
        <p:grpSpPr bwMode="auto">
          <a:xfrm>
            <a:off x="4264025" y="3768725"/>
            <a:ext cx="5105400" cy="955675"/>
            <a:chOff x="3873500" y="3897314"/>
            <a:chExt cx="5297857" cy="990879"/>
          </a:xfrm>
        </p:grpSpPr>
        <p:sp>
          <p:nvSpPr>
            <p:cNvPr id="136210" name="TextBox 7"/>
            <p:cNvSpPr txBox="1">
              <a:spLocks noChangeArrowheads="1"/>
            </p:cNvSpPr>
            <p:nvPr/>
          </p:nvSpPr>
          <p:spPr bwMode="auto">
            <a:xfrm>
              <a:off x="4430302" y="4409214"/>
              <a:ext cx="4741055" cy="478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mtClean="0">
                  <a:solidFill>
                    <a:srgbClr val="000000"/>
                  </a:solidFill>
                  <a:latin typeface="Arial" pitchFamily="34" charset="0"/>
                </a:rPr>
                <a:t>1   </a:t>
              </a:r>
              <a:r>
                <a:rPr lang="en-US" altLang="zh-CN" smtClean="0">
                  <a:solidFill>
                    <a:srgbClr val="000000"/>
                  </a:solidFill>
                  <a:latin typeface="Arial" pitchFamily="34" charset="0"/>
                  <a:ea typeface="宋体" pitchFamily="2" charset="-122"/>
                </a:rPr>
                <a:t>2</a:t>
              </a:r>
              <a:r>
                <a:rPr lang="zh-CN" altLang="en-US" smtClean="0">
                  <a:solidFill>
                    <a:srgbClr val="000000"/>
                  </a:solidFill>
                  <a:latin typeface="Arial" pitchFamily="34" charset="0"/>
                  <a:ea typeface="宋体" pitchFamily="2" charset="-122"/>
                </a:rPr>
                <a:t>           </a:t>
              </a:r>
              <a:r>
                <a:rPr lang="en-US" altLang="zh-CN" smtClean="0">
                  <a:solidFill>
                    <a:srgbClr val="000000"/>
                  </a:solidFill>
                  <a:latin typeface="Arial" pitchFamily="34" charset="0"/>
                  <a:ea typeface="宋体" pitchFamily="2" charset="-122"/>
                </a:rPr>
                <a:t>3</a:t>
              </a:r>
              <a:r>
                <a:rPr lang="en-US" altLang="en-US" smtClean="0">
                  <a:solidFill>
                    <a:srgbClr val="000000"/>
                  </a:solidFill>
                  <a:latin typeface="Arial" pitchFamily="34" charset="0"/>
                </a:rPr>
                <a:t>         </a:t>
              </a:r>
              <a:r>
                <a:rPr lang="zh-CN" altLang="en-US" smtClean="0">
                  <a:solidFill>
                    <a:srgbClr val="000000"/>
                  </a:solidFill>
                  <a:latin typeface="Arial" pitchFamily="34" charset="0"/>
                  <a:ea typeface="宋体" pitchFamily="2" charset="-122"/>
                </a:rPr>
                <a:t> </a:t>
              </a:r>
              <a:r>
                <a:rPr lang="en-US" altLang="en-US" smtClean="0">
                  <a:solidFill>
                    <a:srgbClr val="000000"/>
                  </a:solidFill>
                  <a:latin typeface="Arial" pitchFamily="34" charset="0"/>
                </a:rPr>
                <a:t>4         5</a:t>
              </a:r>
            </a:p>
          </p:txBody>
        </p:sp>
        <p:sp>
          <p:nvSpPr>
            <p:cNvPr id="136211" name="TextBox 8"/>
            <p:cNvSpPr txBox="1">
              <a:spLocks noChangeArrowheads="1"/>
            </p:cNvSpPr>
            <p:nvPr/>
          </p:nvSpPr>
          <p:spPr bwMode="auto">
            <a:xfrm>
              <a:off x="3873500" y="3897314"/>
              <a:ext cx="5063237" cy="47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400" smtClean="0">
                  <a:solidFill>
                    <a:srgbClr val="0000FF"/>
                  </a:solidFill>
                </a:rPr>
                <a:t>Developing</a:t>
              </a:r>
              <a:r>
                <a:rPr lang="en-US" altLang="en-US" sz="2400" smtClean="0">
                  <a:solidFill>
                    <a:srgbClr val="FFFFFF"/>
                  </a:solidFill>
                </a:rPr>
                <a:t>   </a:t>
              </a:r>
              <a:r>
                <a:rPr lang="en-US" altLang="en-US" sz="2400" smtClean="0">
                  <a:solidFill>
                    <a:srgbClr val="008000"/>
                  </a:solidFill>
                </a:rPr>
                <a:t>Mature</a:t>
              </a:r>
              <a:r>
                <a:rPr lang="en-US" altLang="en-US" sz="2400" smtClean="0">
                  <a:solidFill>
                    <a:srgbClr val="FFFFFF"/>
                  </a:solidFill>
                </a:rPr>
                <a:t>    </a:t>
              </a:r>
              <a:r>
                <a:rPr lang="en-US" altLang="en-US" sz="2400" smtClean="0">
                  <a:solidFill>
                    <a:srgbClr val="FF9418"/>
                  </a:solidFill>
                </a:rPr>
                <a:t>Dissipating</a:t>
              </a:r>
              <a:endParaRPr lang="en-US" altLang="en-US" sz="2400" smtClean="0">
                <a:solidFill>
                  <a:srgbClr val="FFFF00"/>
                </a:solidFill>
              </a:endParaRPr>
            </a:p>
          </p:txBody>
        </p:sp>
      </p:grpSp>
      <p:grpSp>
        <p:nvGrpSpPr>
          <p:cNvPr id="17" name="Group 16"/>
          <p:cNvGrpSpPr>
            <a:grpSpLocks/>
          </p:cNvGrpSpPr>
          <p:nvPr/>
        </p:nvGrpSpPr>
        <p:grpSpPr bwMode="auto">
          <a:xfrm>
            <a:off x="5645150" y="1431925"/>
            <a:ext cx="1658938" cy="4741863"/>
            <a:chOff x="5667375" y="1436411"/>
            <a:chExt cx="1524000" cy="4919939"/>
          </a:xfrm>
        </p:grpSpPr>
        <p:sp>
          <p:nvSpPr>
            <p:cNvPr id="5" name="Rectangle 4"/>
            <p:cNvSpPr/>
            <p:nvPr/>
          </p:nvSpPr>
          <p:spPr>
            <a:xfrm>
              <a:off x="5667375" y="4292512"/>
              <a:ext cx="1524000" cy="2063838"/>
            </a:xfrm>
            <a:prstGeom prst="rect">
              <a:avLst/>
            </a:prstGeom>
            <a:solidFill>
              <a:srgbClr val="008000">
                <a:alpha val="3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 name="Rectangle 13"/>
            <p:cNvSpPr/>
            <p:nvPr/>
          </p:nvSpPr>
          <p:spPr>
            <a:xfrm>
              <a:off x="5667375" y="1436411"/>
              <a:ext cx="1524000" cy="2063838"/>
            </a:xfrm>
            <a:prstGeom prst="rect">
              <a:avLst/>
            </a:prstGeom>
            <a:solidFill>
              <a:srgbClr val="008000">
                <a:alpha val="3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grpSp>
      <p:grpSp>
        <p:nvGrpSpPr>
          <p:cNvPr id="6" name="Group 5"/>
          <p:cNvGrpSpPr>
            <a:grpSpLocks/>
          </p:cNvGrpSpPr>
          <p:nvPr/>
        </p:nvGrpSpPr>
        <p:grpSpPr bwMode="auto">
          <a:xfrm>
            <a:off x="4800600" y="1431925"/>
            <a:ext cx="990600" cy="4741863"/>
            <a:chOff x="4795023" y="1436411"/>
            <a:chExt cx="840604" cy="4919939"/>
          </a:xfrm>
        </p:grpSpPr>
        <p:sp>
          <p:nvSpPr>
            <p:cNvPr id="11" name="Rectangle 10"/>
            <p:cNvSpPr/>
            <p:nvPr/>
          </p:nvSpPr>
          <p:spPr>
            <a:xfrm>
              <a:off x="4795023" y="4292512"/>
              <a:ext cx="840604" cy="2063838"/>
            </a:xfrm>
            <a:prstGeom prst="rect">
              <a:avLst/>
            </a:prstGeom>
            <a:solidFill>
              <a:srgbClr val="0000FF">
                <a:alpha val="3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 name="Rectangle 14"/>
            <p:cNvSpPr/>
            <p:nvPr/>
          </p:nvSpPr>
          <p:spPr>
            <a:xfrm>
              <a:off x="4795023" y="1436411"/>
              <a:ext cx="840604" cy="2063838"/>
            </a:xfrm>
            <a:prstGeom prst="rect">
              <a:avLst/>
            </a:prstGeom>
            <a:solidFill>
              <a:srgbClr val="0000FF">
                <a:alpha val="3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grpSp>
        <p:nvGrpSpPr>
          <p:cNvPr id="18" name="Group 17"/>
          <p:cNvGrpSpPr>
            <a:grpSpLocks/>
          </p:cNvGrpSpPr>
          <p:nvPr/>
        </p:nvGrpSpPr>
        <p:grpSpPr bwMode="auto">
          <a:xfrm>
            <a:off x="7269163" y="1452563"/>
            <a:ext cx="1874837" cy="4767262"/>
            <a:chOff x="7522439" y="1436411"/>
            <a:chExt cx="1945839" cy="4947792"/>
          </a:xfrm>
        </p:grpSpPr>
        <p:sp>
          <p:nvSpPr>
            <p:cNvPr id="12" name="Rectangle 11"/>
            <p:cNvSpPr/>
            <p:nvPr/>
          </p:nvSpPr>
          <p:spPr>
            <a:xfrm>
              <a:off x="7522439" y="4319740"/>
              <a:ext cx="1945839" cy="2064463"/>
            </a:xfrm>
            <a:prstGeom prst="rect">
              <a:avLst/>
            </a:prstGeom>
            <a:solidFill>
              <a:srgbClr val="FF9418">
                <a:alpha val="3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 name="Rectangle 15"/>
            <p:cNvSpPr/>
            <p:nvPr/>
          </p:nvSpPr>
          <p:spPr>
            <a:xfrm>
              <a:off x="7601525" y="1436411"/>
              <a:ext cx="1767896" cy="2064463"/>
            </a:xfrm>
            <a:prstGeom prst="rect">
              <a:avLst/>
            </a:prstGeom>
            <a:solidFill>
              <a:srgbClr val="FF9418">
                <a:alpha val="3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sp>
        <p:nvSpPr>
          <p:cNvPr id="136200" name="Slide Number Placeholder 3"/>
          <p:cNvSpPr>
            <a:spLocks noGrp="1"/>
          </p:cNvSpPr>
          <p:nvPr>
            <p:ph type="sldNum" sz="quarter" idx="12"/>
          </p:nvPr>
        </p:nvSpPr>
        <p:spPr>
          <a:noFill/>
        </p:spPr>
        <p:txBody>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fld id="{55D25C63-CD73-491E-AF7D-2658E01232D9}" type="slidenum">
              <a:rPr lang="en-US" altLang="en-US" sz="1400" smtClean="0">
                <a:solidFill>
                  <a:srgbClr val="FFFFFF"/>
                </a:solidFill>
              </a:rPr>
              <a:pPr eaLnBrk="1" hangingPunct="1">
                <a:spcBef>
                  <a:spcPct val="0"/>
                </a:spcBef>
                <a:buClrTx/>
                <a:buSzTx/>
                <a:buFontTx/>
                <a:buNone/>
              </a:pPr>
              <a:t>19</a:t>
            </a:fld>
            <a:endParaRPr lang="en-US" altLang="en-US" sz="1400" smtClean="0">
              <a:solidFill>
                <a:srgbClr val="FFFFFF"/>
              </a:solidFill>
            </a:endParaRPr>
          </a:p>
        </p:txBody>
      </p:sp>
      <p:sp>
        <p:nvSpPr>
          <p:cNvPr id="3" name="Content Placeholder 2"/>
          <p:cNvSpPr>
            <a:spLocks noGrp="1"/>
          </p:cNvSpPr>
          <p:nvPr>
            <p:ph idx="1"/>
          </p:nvPr>
        </p:nvSpPr>
        <p:spPr>
          <a:xfrm>
            <a:off x="0" y="1227138"/>
            <a:ext cx="4264025" cy="5634037"/>
          </a:xfrm>
        </p:spPr>
        <p:txBody>
          <a:bodyPr>
            <a:normAutofit fontScale="92500" lnSpcReduction="20000"/>
          </a:bodyPr>
          <a:lstStyle/>
          <a:p>
            <a:pPr>
              <a:defRPr/>
            </a:pPr>
            <a:r>
              <a:rPr lang="en-US" sz="2600" b="1" dirty="0" smtClean="0">
                <a:latin typeface="Arial Black" panose="020B0A04020102020204" pitchFamily="34" charset="0"/>
              </a:rPr>
              <a:t>Reason: composite systems with different lifetimes</a:t>
            </a:r>
            <a:endParaRPr lang="en-US" sz="2400" b="1" dirty="0" smtClean="0">
              <a:latin typeface="Arial Black" panose="020B0A04020102020204" pitchFamily="34" charset="0"/>
            </a:endParaRPr>
          </a:p>
          <a:p>
            <a:pPr>
              <a:defRPr/>
            </a:pPr>
            <a:r>
              <a:rPr lang="en-US" sz="2400" b="1" dirty="0" smtClean="0">
                <a:latin typeface="Arial Black" panose="020B0A04020102020204" pitchFamily="34" charset="0"/>
              </a:rPr>
              <a:t>Based on tendency of system size and T</a:t>
            </a:r>
            <a:r>
              <a:rPr lang="en-US" sz="2400" b="1" baseline="-25000" dirty="0" smtClean="0">
                <a:latin typeface="Arial Black" panose="020B0A04020102020204" pitchFamily="34" charset="0"/>
              </a:rPr>
              <a:t>IR</a:t>
            </a:r>
          </a:p>
          <a:p>
            <a:pPr>
              <a:defRPr/>
            </a:pPr>
            <a:r>
              <a:rPr lang="en-US" sz="2400" b="1" dirty="0" smtClean="0">
                <a:latin typeface="Arial Black" panose="020B0A04020102020204" pitchFamily="34" charset="0"/>
              </a:rPr>
              <a:t>Developing (1, 2)</a:t>
            </a:r>
            <a:endParaRPr lang="en-US" sz="2400" b="1" dirty="0">
              <a:latin typeface="Arial Black" panose="020B0A04020102020204" pitchFamily="34" charset="0"/>
            </a:endParaRPr>
          </a:p>
          <a:p>
            <a:pPr marL="571500" lvl="1" indent="-228600">
              <a:defRPr/>
            </a:pPr>
            <a:r>
              <a:rPr lang="en-US" sz="2200" b="1" dirty="0" smtClean="0">
                <a:latin typeface="Arial Black" panose="020B0A04020102020204" pitchFamily="34" charset="0"/>
              </a:rPr>
              <a:t>Before reaching min T</a:t>
            </a:r>
            <a:r>
              <a:rPr lang="en-US" sz="2200" b="1" baseline="-25000" dirty="0" smtClean="0">
                <a:latin typeface="Arial Black" panose="020B0A04020102020204" pitchFamily="34" charset="0"/>
              </a:rPr>
              <a:t>IR</a:t>
            </a:r>
          </a:p>
          <a:p>
            <a:pPr marL="571500" lvl="1" indent="-228600">
              <a:defRPr/>
            </a:pPr>
            <a:r>
              <a:rPr lang="en-US" sz="2200" b="1" dirty="0" smtClean="0">
                <a:latin typeface="Arial Black" panose="020B0A04020102020204" pitchFamily="34" charset="0"/>
              </a:rPr>
              <a:t>Warm </a:t>
            </a:r>
            <a:r>
              <a:rPr lang="en-US" sz="2200" b="1" dirty="0">
                <a:latin typeface="Arial Black" panose="020B0A04020102020204" pitchFamily="34" charset="0"/>
              </a:rPr>
              <a:t>developing </a:t>
            </a:r>
            <a:r>
              <a:rPr lang="en-US" sz="1600" b="1" dirty="0" smtClean="0">
                <a:latin typeface="Arial Black" panose="020B0A04020102020204" pitchFamily="34" charset="0"/>
              </a:rPr>
              <a:t>(</a:t>
            </a:r>
            <a:r>
              <a:rPr lang="en-US" sz="1600" b="1" dirty="0">
                <a:latin typeface="Arial Black" panose="020B0A04020102020204" pitchFamily="34" charset="0"/>
              </a:rPr>
              <a:t>T</a:t>
            </a:r>
            <a:r>
              <a:rPr lang="en-US" sz="1600" b="1" baseline="-25000" dirty="0">
                <a:latin typeface="Arial Black" panose="020B0A04020102020204" pitchFamily="34" charset="0"/>
              </a:rPr>
              <a:t>IR</a:t>
            </a:r>
            <a:r>
              <a:rPr lang="en-US" sz="1600" b="1" dirty="0">
                <a:latin typeface="Arial Black" panose="020B0A04020102020204" pitchFamily="34" charset="0"/>
              </a:rPr>
              <a:t> &gt; 220K</a:t>
            </a:r>
            <a:r>
              <a:rPr lang="en-US" sz="1600" b="1" dirty="0" smtClean="0">
                <a:latin typeface="Arial Black" panose="020B0A04020102020204" pitchFamily="34" charset="0"/>
              </a:rPr>
              <a:t>)</a:t>
            </a:r>
            <a:endParaRPr lang="en-US" sz="2200" b="1" dirty="0" smtClean="0">
              <a:latin typeface="Arial Black" panose="020B0A04020102020204" pitchFamily="34" charset="0"/>
            </a:endParaRPr>
          </a:p>
          <a:p>
            <a:pPr marL="571500" lvl="1" indent="-228600">
              <a:defRPr/>
            </a:pPr>
            <a:r>
              <a:rPr lang="en-US" sz="2200" b="1" dirty="0" smtClean="0">
                <a:latin typeface="Arial Black" panose="020B0A04020102020204" pitchFamily="34" charset="0"/>
              </a:rPr>
              <a:t>Cold </a:t>
            </a:r>
            <a:r>
              <a:rPr lang="en-US" sz="2200" b="1" dirty="0">
                <a:latin typeface="Arial Black" panose="020B0A04020102020204" pitchFamily="34" charset="0"/>
              </a:rPr>
              <a:t>developing </a:t>
            </a:r>
            <a:r>
              <a:rPr lang="en-US" sz="1600" b="1" dirty="0" smtClean="0">
                <a:latin typeface="Arial Black" panose="020B0A04020102020204" pitchFamily="34" charset="0"/>
              </a:rPr>
              <a:t>(</a:t>
            </a:r>
            <a:r>
              <a:rPr lang="en-US" sz="1600" b="1" dirty="0">
                <a:latin typeface="Arial Black" panose="020B0A04020102020204" pitchFamily="34" charset="0"/>
              </a:rPr>
              <a:t>T</a:t>
            </a:r>
            <a:r>
              <a:rPr lang="en-US" sz="1600" b="1" baseline="-25000" dirty="0">
                <a:latin typeface="Arial Black" panose="020B0A04020102020204" pitchFamily="34" charset="0"/>
              </a:rPr>
              <a:t>IR</a:t>
            </a:r>
            <a:r>
              <a:rPr lang="en-US" sz="1600" b="1" dirty="0">
                <a:latin typeface="Arial Black" panose="020B0A04020102020204" pitchFamily="34" charset="0"/>
              </a:rPr>
              <a:t> &lt; </a:t>
            </a:r>
            <a:r>
              <a:rPr lang="en-US" sz="1600" b="1" dirty="0" smtClean="0">
                <a:latin typeface="Arial Black" panose="020B0A04020102020204" pitchFamily="34" charset="0"/>
              </a:rPr>
              <a:t>220K</a:t>
            </a:r>
            <a:r>
              <a:rPr lang="en-US" sz="1600" b="1" dirty="0">
                <a:latin typeface="Arial Black" panose="020B0A04020102020204" pitchFamily="34" charset="0"/>
              </a:rPr>
              <a:t>)</a:t>
            </a:r>
            <a:endParaRPr lang="en-US" sz="2200" b="1" dirty="0">
              <a:latin typeface="Arial Black" panose="020B0A04020102020204" pitchFamily="34" charset="0"/>
            </a:endParaRPr>
          </a:p>
          <a:p>
            <a:pPr>
              <a:defRPr/>
            </a:pPr>
            <a:r>
              <a:rPr lang="en-US" sz="2400" b="1" dirty="0" smtClean="0">
                <a:latin typeface="Arial Black" panose="020B0A04020102020204" pitchFamily="34" charset="0"/>
              </a:rPr>
              <a:t>Mature (3)</a:t>
            </a:r>
            <a:endParaRPr lang="en-US" sz="2400" b="1" dirty="0">
              <a:latin typeface="Arial Black" panose="020B0A04020102020204" pitchFamily="34" charset="0"/>
            </a:endParaRPr>
          </a:p>
          <a:p>
            <a:pPr marL="571500" lvl="1" indent="-228600">
              <a:defRPr/>
            </a:pPr>
            <a:r>
              <a:rPr lang="en-US" sz="2200" b="1" dirty="0">
                <a:latin typeface="Arial Black" panose="020B0A04020102020204" pitchFamily="34" charset="0"/>
              </a:rPr>
              <a:t>Min </a:t>
            </a:r>
            <a:r>
              <a:rPr lang="en-US" sz="2200" b="1" dirty="0" smtClean="0">
                <a:latin typeface="Arial Black" panose="020B0A04020102020204" pitchFamily="34" charset="0"/>
              </a:rPr>
              <a:t>T</a:t>
            </a:r>
            <a:r>
              <a:rPr lang="en-US" sz="2200" b="1" baseline="-25000" dirty="0" smtClean="0">
                <a:latin typeface="Arial Black" panose="020B0A04020102020204" pitchFamily="34" charset="0"/>
              </a:rPr>
              <a:t>IR</a:t>
            </a:r>
            <a:r>
              <a:rPr lang="en-US" sz="2200" b="1" dirty="0" smtClean="0">
                <a:latin typeface="Arial Black" panose="020B0A04020102020204" pitchFamily="34" charset="0"/>
              </a:rPr>
              <a:t> </a:t>
            </a:r>
            <a:r>
              <a:rPr lang="en-US" sz="2200" b="1" dirty="0">
                <a:latin typeface="Arial Black" panose="020B0A04020102020204" pitchFamily="34" charset="0"/>
              </a:rPr>
              <a:t>&lt; time &lt; Max Radius</a:t>
            </a:r>
          </a:p>
          <a:p>
            <a:pPr>
              <a:defRPr/>
            </a:pPr>
            <a:r>
              <a:rPr lang="en-US" sz="2400" b="1" dirty="0" smtClean="0">
                <a:latin typeface="Arial Black" panose="020B0A04020102020204" pitchFamily="34" charset="0"/>
              </a:rPr>
              <a:t>Dissipating (4, 5)</a:t>
            </a:r>
          </a:p>
          <a:p>
            <a:pPr lvl="1">
              <a:defRPr/>
            </a:pPr>
            <a:r>
              <a:rPr lang="en-US" sz="2200" b="1" dirty="0" smtClean="0">
                <a:latin typeface="Arial Black" panose="020B0A04020102020204" pitchFamily="34" charset="0"/>
              </a:rPr>
              <a:t>Cold dissipating</a:t>
            </a:r>
          </a:p>
          <a:p>
            <a:pPr lvl="1">
              <a:defRPr/>
            </a:pPr>
            <a:r>
              <a:rPr lang="en-US" sz="2200" b="1" dirty="0" smtClean="0">
                <a:latin typeface="Arial Black" panose="020B0A04020102020204" pitchFamily="34" charset="0"/>
              </a:rPr>
              <a:t>Warm dissipating</a:t>
            </a:r>
          </a:p>
          <a:p>
            <a:pPr>
              <a:defRPr/>
            </a:pPr>
            <a:r>
              <a:rPr lang="en-US" sz="2400" b="1" dirty="0" smtClean="0">
                <a:latin typeface="Arial Black" panose="020B0A04020102020204" pitchFamily="34" charset="0"/>
              </a:rPr>
              <a:t>Group all systems based on defined stages</a:t>
            </a:r>
            <a:endParaRPr lang="en-US" sz="2400" b="1" dirty="0">
              <a:latin typeface="Arial Black" panose="020B0A04020102020204" pitchFamily="34" charset="0"/>
            </a:endParaRPr>
          </a:p>
        </p:txBody>
      </p:sp>
      <p:pic>
        <p:nvPicPr>
          <p:cNvPr id="136203" name="Picture 21" descr="Rosefeld_etal_2008_Science_Fig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4925"/>
            <a:ext cx="373380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12900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linds(horizontal)">
                                      <p:cBhvr>
                                        <p:cTn id="40" dur="500"/>
                                        <p:tgtEl>
                                          <p:spTgt spid="3">
                                            <p:txEl>
                                              <p:pRg st="8" end="8"/>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blinds(horizontal)">
                                      <p:cBhvr>
                                        <p:cTn id="43" dur="500"/>
                                        <p:tgtEl>
                                          <p:spTgt spid="3">
                                            <p:txEl>
                                              <p:pRg st="9" end="9"/>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Effect transition="in" filter="blinds(horizontal)">
                                      <p:cBhvr>
                                        <p:cTn id="46" dur="500"/>
                                        <p:tgtEl>
                                          <p:spTgt spid="3">
                                            <p:txEl>
                                              <p:pRg st="10" end="10"/>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linds(horizontal)">
                                      <p:cBhvr>
                                        <p:cTn id="49" dur="500"/>
                                        <p:tgtEl>
                                          <p:spTgt spid="1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nodeType="click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blinds(horizontal)">
                                      <p:cBhvr>
                                        <p:cTn id="5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52400" y="21771"/>
            <a:ext cx="8913813" cy="816429"/>
          </a:xfrm>
        </p:spPr>
        <p:txBody>
          <a:bodyPr/>
          <a:lstStyle/>
          <a:p>
            <a:r>
              <a:rPr lang="en-US" dirty="0" smtClean="0">
                <a:latin typeface="Arial Black" pitchFamily="34" charset="0"/>
              </a:rPr>
              <a:t>Objectives</a:t>
            </a:r>
            <a:endParaRPr lang="en-US" dirty="0">
              <a:latin typeface="Arial Black" pitchFamily="34" charset="0"/>
            </a:endParaRPr>
          </a:p>
        </p:txBody>
      </p:sp>
      <p:sp>
        <p:nvSpPr>
          <p:cNvPr id="3" name="Subtitle 2"/>
          <p:cNvSpPr>
            <a:spLocks noGrp="1"/>
          </p:cNvSpPr>
          <p:nvPr>
            <p:ph type="subTitle" sz="quarter" idx="1"/>
          </p:nvPr>
        </p:nvSpPr>
        <p:spPr>
          <a:xfrm>
            <a:off x="21771" y="1219200"/>
            <a:ext cx="9046029" cy="3810000"/>
          </a:xfrm>
        </p:spPr>
        <p:txBody>
          <a:bodyPr/>
          <a:lstStyle/>
          <a:p>
            <a:pPr algn="l"/>
            <a:r>
              <a:rPr lang="en-US" dirty="0">
                <a:latin typeface="Arial Black" panose="020B0A04020102020204" pitchFamily="34" charset="0"/>
              </a:rPr>
              <a:t>Objective 1: Quantifying </a:t>
            </a:r>
            <a:r>
              <a:rPr lang="en-US" dirty="0" smtClean="0">
                <a:latin typeface="Arial Black" panose="020B0A04020102020204" pitchFamily="34" charset="0"/>
              </a:rPr>
              <a:t>the uncertainties </a:t>
            </a:r>
            <a:r>
              <a:rPr lang="en-US" dirty="0">
                <a:latin typeface="Arial Black" panose="020B0A04020102020204" pitchFamily="34" charset="0"/>
              </a:rPr>
              <a:t>of reanalyzed </a:t>
            </a:r>
            <a:r>
              <a:rPr lang="en-US" dirty="0">
                <a:solidFill>
                  <a:srgbClr val="FF0000"/>
                </a:solidFill>
                <a:latin typeface="Arial Black" panose="020B0A04020102020204" pitchFamily="34" charset="0"/>
              </a:rPr>
              <a:t>Arctic</a:t>
            </a:r>
            <a:r>
              <a:rPr lang="en-US" dirty="0">
                <a:latin typeface="Arial Black" panose="020B0A04020102020204" pitchFamily="34" charset="0"/>
              </a:rPr>
              <a:t> cloud-radiation </a:t>
            </a:r>
            <a:r>
              <a:rPr lang="en-US" dirty="0" smtClean="0">
                <a:latin typeface="Arial Black" panose="020B0A04020102020204" pitchFamily="34" charset="0"/>
              </a:rPr>
              <a:t>properties using satellite-surface data</a:t>
            </a:r>
          </a:p>
          <a:p>
            <a:pPr algn="l"/>
            <a:endParaRPr lang="en-US" b="1" dirty="0" smtClean="0">
              <a:latin typeface="Arial Black" panose="020B0A04020102020204" pitchFamily="34" charset="0"/>
            </a:endParaRPr>
          </a:p>
          <a:p>
            <a:pPr algn="l"/>
            <a:r>
              <a:rPr lang="en-US" b="1" dirty="0" smtClean="0">
                <a:latin typeface="Arial Black" panose="020B0A04020102020204" pitchFamily="34" charset="0"/>
              </a:rPr>
              <a:t>Objective </a:t>
            </a:r>
            <a:r>
              <a:rPr lang="en-US" b="1" dirty="0">
                <a:latin typeface="Arial Black" panose="020B0A04020102020204" pitchFamily="34" charset="0"/>
              </a:rPr>
              <a:t>2: Investigating the reanalyzed hydrological cycle at </a:t>
            </a:r>
            <a:r>
              <a:rPr lang="en-US" b="1" dirty="0">
                <a:solidFill>
                  <a:srgbClr val="FFC000"/>
                </a:solidFill>
                <a:latin typeface="Arial Black" panose="020B0A04020102020204" pitchFamily="34" charset="0"/>
              </a:rPr>
              <a:t>SGP</a:t>
            </a:r>
            <a:r>
              <a:rPr lang="en-US" b="1" dirty="0">
                <a:latin typeface="Arial Black" panose="020B0A04020102020204" pitchFamily="34" charset="0"/>
              </a:rPr>
              <a:t> </a:t>
            </a:r>
            <a:endParaRPr lang="en-US" dirty="0">
              <a:latin typeface="Arial Black" panose="020B0A04020102020204" pitchFamily="34" charset="0"/>
            </a:endParaRPr>
          </a:p>
          <a:p>
            <a:pPr algn="l"/>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pPr>
              <a:defRPr/>
            </a:pPr>
            <a:fld id="{70223508-8480-483C-8B8B-369E3F87F740}" type="slidenum">
              <a:rPr lang="en-US" smtClean="0">
                <a:solidFill>
                  <a:srgbClr val="FFFFFF"/>
                </a:solidFill>
              </a:rPr>
              <a:pPr>
                <a:defRPr/>
              </a:pPr>
              <a:t>2</a:t>
            </a:fld>
            <a:endParaRPr lang="en-US">
              <a:solidFill>
                <a:srgbClr val="FFFFFF"/>
              </a:solidFill>
            </a:endParaRPr>
          </a:p>
        </p:txBody>
      </p:sp>
    </p:spTree>
    <p:extLst>
      <p:ext uri="{BB962C8B-B14F-4D97-AF65-F5344CB8AC3E}">
        <p14:creationId xmlns:p14="http://schemas.microsoft.com/office/powerpoint/2010/main" val="1970568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0" y="-76200"/>
            <a:ext cx="9144000" cy="838200"/>
          </a:xfrm>
        </p:spPr>
        <p:txBody>
          <a:bodyPr/>
          <a:lstStyle/>
          <a:p>
            <a:r>
              <a:rPr lang="en-US" sz="3200" dirty="0" smtClean="0">
                <a:latin typeface="Arial Black" panose="020B0A04020102020204" pitchFamily="34" charset="0"/>
              </a:rPr>
              <a:t>Work Plan and responsible personnel</a:t>
            </a:r>
            <a:endParaRPr lang="en-US" sz="3200" dirty="0">
              <a:latin typeface="Arial Black" panose="020B0A04020102020204" pitchFamily="34" charset="0"/>
            </a:endParaRPr>
          </a:p>
        </p:txBody>
      </p:sp>
      <p:sp>
        <p:nvSpPr>
          <p:cNvPr id="3" name="Subtitle 2"/>
          <p:cNvSpPr>
            <a:spLocks noGrp="1"/>
          </p:cNvSpPr>
          <p:nvPr>
            <p:ph type="subTitle" sz="quarter" idx="1"/>
          </p:nvPr>
        </p:nvSpPr>
        <p:spPr>
          <a:xfrm>
            <a:off x="0" y="859971"/>
            <a:ext cx="9144000" cy="6019800"/>
          </a:xfrm>
        </p:spPr>
        <p:txBody>
          <a:bodyPr/>
          <a:lstStyle/>
          <a:p>
            <a:pPr algn="l"/>
            <a:r>
              <a:rPr lang="en-US" sz="1600" b="1" u="sng" dirty="0" smtClean="0">
                <a:solidFill>
                  <a:schemeClr val="tx2"/>
                </a:solidFill>
                <a:latin typeface="Arial Black" panose="020B0A04020102020204" pitchFamily="34" charset="0"/>
              </a:rPr>
              <a:t>2013-2014</a:t>
            </a:r>
            <a:r>
              <a:rPr lang="en-US" sz="1600" u="sng" dirty="0" smtClean="0">
                <a:solidFill>
                  <a:schemeClr val="tx2"/>
                </a:solidFill>
                <a:latin typeface="Arial Black" panose="020B0A04020102020204" pitchFamily="34" charset="0"/>
              </a:rPr>
              <a:t>:</a:t>
            </a:r>
            <a:r>
              <a:rPr lang="en-US" sz="1600" dirty="0" smtClean="0">
                <a:latin typeface="Arial Black" panose="020B0A04020102020204" pitchFamily="34" charset="0"/>
              </a:rPr>
              <a:t> </a:t>
            </a:r>
            <a:r>
              <a:rPr lang="en-US" sz="1600" dirty="0" smtClean="0">
                <a:latin typeface="Arial Black" panose="020B0A04020102020204" pitchFamily="34" charset="0"/>
              </a:rPr>
              <a:t>Attend NOAA </a:t>
            </a:r>
            <a:r>
              <a:rPr lang="en-US" sz="1600" dirty="0">
                <a:latin typeface="Arial Black" panose="020B0A04020102020204" pitchFamily="34" charset="0"/>
              </a:rPr>
              <a:t>MAPP </a:t>
            </a:r>
            <a:r>
              <a:rPr lang="en-US" sz="1600" dirty="0" smtClean="0">
                <a:latin typeface="Arial Black" panose="020B0A04020102020204" pitchFamily="34" charset="0"/>
              </a:rPr>
              <a:t>CRTF Monthly Telecom, and seek collaboration with other team members. </a:t>
            </a:r>
            <a:endParaRPr lang="en-US" sz="1600" dirty="0">
              <a:latin typeface="Arial Black" panose="020B0A04020102020204" pitchFamily="34" charset="0"/>
            </a:endParaRPr>
          </a:p>
          <a:p>
            <a:pPr algn="l"/>
            <a:r>
              <a:rPr lang="en-US" sz="1600" b="1" u="sng" dirty="0" smtClean="0">
                <a:solidFill>
                  <a:srgbClr val="FFC000"/>
                </a:solidFill>
                <a:latin typeface="Arial Black" panose="020B0A04020102020204" pitchFamily="34" charset="0"/>
              </a:rPr>
              <a:t>2014-2015</a:t>
            </a:r>
            <a:r>
              <a:rPr lang="en-US" sz="1600" b="1" dirty="0" smtClean="0">
                <a:latin typeface="Arial Black" panose="020B0A04020102020204" pitchFamily="34" charset="0"/>
              </a:rPr>
              <a:t> </a:t>
            </a:r>
            <a:endParaRPr lang="en-US" sz="1600" dirty="0">
              <a:latin typeface="Arial Black" panose="020B0A04020102020204" pitchFamily="34" charset="0"/>
            </a:endParaRPr>
          </a:p>
          <a:p>
            <a:pPr algn="l"/>
            <a:r>
              <a:rPr lang="en-US" sz="1600" dirty="0">
                <a:latin typeface="Arial Black" panose="020B0A04020102020204" pitchFamily="34" charset="0"/>
              </a:rPr>
              <a:t>(1) Collect and process all </a:t>
            </a:r>
            <a:r>
              <a:rPr lang="en-US" sz="1600" dirty="0" smtClean="0">
                <a:latin typeface="Arial Black" panose="020B0A04020102020204" pitchFamily="34" charset="0"/>
              </a:rPr>
              <a:t>observational </a:t>
            </a:r>
            <a:r>
              <a:rPr lang="en-US" sz="1600" dirty="0">
                <a:latin typeface="Arial Black" panose="020B0A04020102020204" pitchFamily="34" charset="0"/>
              </a:rPr>
              <a:t>and reanalysis </a:t>
            </a:r>
            <a:r>
              <a:rPr lang="en-US" sz="1600" dirty="0" smtClean="0">
                <a:latin typeface="Arial Black" panose="020B0A04020102020204" pitchFamily="34" charset="0"/>
              </a:rPr>
              <a:t>datasets</a:t>
            </a:r>
            <a:r>
              <a:rPr lang="en-US" sz="1600" dirty="0" smtClean="0">
                <a:latin typeface="Arial Black" panose="020B0A04020102020204" pitchFamily="34" charset="0"/>
                <a:sym typeface="Wingdings" panose="05000000000000000000" pitchFamily="2" charset="2"/>
              </a:rPr>
              <a:t></a:t>
            </a:r>
            <a:r>
              <a:rPr lang="en-US" sz="1600" dirty="0" smtClean="0">
                <a:latin typeface="Arial Black" panose="020B0A04020102020204" pitchFamily="34" charset="0"/>
              </a:rPr>
              <a:t> </a:t>
            </a:r>
            <a:r>
              <a:rPr lang="en-US" sz="1600" dirty="0">
                <a:latin typeface="Arial Black" panose="020B0A04020102020204" pitchFamily="34" charset="0"/>
              </a:rPr>
              <a:t>those will be used in this study (whole team).</a:t>
            </a:r>
          </a:p>
          <a:p>
            <a:pPr algn="l"/>
            <a:r>
              <a:rPr lang="en-US" sz="1600" dirty="0">
                <a:latin typeface="Arial Black" panose="020B0A04020102020204" pitchFamily="34" charset="0"/>
              </a:rPr>
              <a:t>(2) Compare Arctic cloud-radiation results between </a:t>
            </a:r>
            <a:r>
              <a:rPr lang="en-US" sz="1600" dirty="0" err="1">
                <a:latin typeface="Arial Black" panose="020B0A04020102020204" pitchFamily="34" charset="0"/>
              </a:rPr>
              <a:t>reanalyses</a:t>
            </a:r>
            <a:r>
              <a:rPr lang="en-US" sz="1600" dirty="0">
                <a:latin typeface="Arial Black" panose="020B0A04020102020204" pitchFamily="34" charset="0"/>
              </a:rPr>
              <a:t> and </a:t>
            </a:r>
            <a:r>
              <a:rPr lang="en-US" sz="1600" dirty="0" smtClean="0">
                <a:latin typeface="Arial Black" panose="020B0A04020102020204" pitchFamily="34" charset="0"/>
              </a:rPr>
              <a:t>satellite and surface data (</a:t>
            </a:r>
            <a:r>
              <a:rPr lang="en-US" sz="1600" dirty="0" err="1" smtClean="0">
                <a:latin typeface="Arial Black" panose="020B0A04020102020204" pitchFamily="34" charset="0"/>
              </a:rPr>
              <a:t>Dolinar</a:t>
            </a:r>
            <a:r>
              <a:rPr lang="en-US" sz="1600" dirty="0" smtClean="0">
                <a:latin typeface="Arial Black" panose="020B0A04020102020204" pitchFamily="34" charset="0"/>
              </a:rPr>
              <a:t>, </a:t>
            </a:r>
            <a:r>
              <a:rPr lang="en-US" sz="1600" dirty="0" err="1" smtClean="0">
                <a:latin typeface="Arial Black" panose="020B0A04020102020204" pitchFamily="34" charset="0"/>
              </a:rPr>
              <a:t>Qiu</a:t>
            </a:r>
            <a:r>
              <a:rPr lang="en-US" sz="1600" dirty="0" smtClean="0">
                <a:latin typeface="Arial Black" panose="020B0A04020102020204" pitchFamily="34" charset="0"/>
              </a:rPr>
              <a:t>, Dong</a:t>
            </a:r>
            <a:r>
              <a:rPr lang="en-US" sz="1600" dirty="0">
                <a:latin typeface="Arial Black" panose="020B0A04020102020204" pitchFamily="34" charset="0"/>
              </a:rPr>
              <a:t>, </a:t>
            </a:r>
            <a:r>
              <a:rPr lang="en-US" sz="1600" dirty="0" smtClean="0">
                <a:latin typeface="Arial Black" panose="020B0A04020102020204" pitchFamily="34" charset="0"/>
              </a:rPr>
              <a:t>Xi), and develop Arctic SOM (Kennedy)</a:t>
            </a:r>
            <a:endParaRPr lang="en-US" sz="1600" dirty="0">
              <a:latin typeface="Arial Black" panose="020B0A04020102020204" pitchFamily="34" charset="0"/>
            </a:endParaRPr>
          </a:p>
          <a:p>
            <a:pPr algn="l"/>
            <a:r>
              <a:rPr lang="en-US" sz="1600" dirty="0">
                <a:latin typeface="Arial Black" panose="020B0A04020102020204" pitchFamily="34" charset="0"/>
              </a:rPr>
              <a:t>(3) Compare cloud-precipitation over the ARM SGP region between </a:t>
            </a:r>
            <a:r>
              <a:rPr lang="en-US" sz="1600" dirty="0" err="1">
                <a:latin typeface="Arial Black" panose="020B0A04020102020204" pitchFamily="34" charset="0"/>
              </a:rPr>
              <a:t>reanalyses</a:t>
            </a:r>
            <a:r>
              <a:rPr lang="en-US" sz="1600" dirty="0">
                <a:latin typeface="Arial Black" panose="020B0A04020102020204" pitchFamily="34" charset="0"/>
              </a:rPr>
              <a:t> and </a:t>
            </a:r>
            <a:r>
              <a:rPr lang="en-US" sz="1600" dirty="0" smtClean="0">
                <a:latin typeface="Arial Black" panose="020B0A04020102020204" pitchFamily="34" charset="0"/>
              </a:rPr>
              <a:t>satellite-surface products (Ron, Dong) </a:t>
            </a:r>
            <a:endParaRPr lang="en-US" sz="1600" dirty="0">
              <a:latin typeface="Arial Black" panose="020B0A04020102020204" pitchFamily="34" charset="0"/>
            </a:endParaRPr>
          </a:p>
          <a:p>
            <a:pPr algn="l" fontAlgn="auto" hangingPunct="1"/>
            <a:r>
              <a:rPr lang="en-US" sz="1600" dirty="0">
                <a:latin typeface="Arial Black" panose="020B0A04020102020204" pitchFamily="34" charset="0"/>
              </a:rPr>
              <a:t>(4) Present the results to scientific meetings, such as AMS, AGU, EGU, and NOAA MAPP and reanalysis related meetings, and submit two papers to refereed journals (whole team). </a:t>
            </a:r>
          </a:p>
          <a:p>
            <a:pPr algn="l"/>
            <a:r>
              <a:rPr lang="nb-NO" sz="1600" b="1" u="sng" dirty="0" smtClean="0">
                <a:solidFill>
                  <a:srgbClr val="FFC000"/>
                </a:solidFill>
                <a:latin typeface="Arial Black" panose="020B0A04020102020204" pitchFamily="34" charset="0"/>
              </a:rPr>
              <a:t>2015-2016</a:t>
            </a:r>
            <a:r>
              <a:rPr lang="nb-NO" sz="1600" u="sng" dirty="0" smtClean="0">
                <a:solidFill>
                  <a:srgbClr val="FFC000"/>
                </a:solidFill>
                <a:latin typeface="Arial Black" panose="020B0A04020102020204" pitchFamily="34" charset="0"/>
              </a:rPr>
              <a:t> </a:t>
            </a:r>
            <a:endParaRPr lang="en-US" sz="1600" u="sng" dirty="0">
              <a:solidFill>
                <a:srgbClr val="FFC000"/>
              </a:solidFill>
              <a:latin typeface="Arial Black" panose="020B0A04020102020204" pitchFamily="34" charset="0"/>
            </a:endParaRPr>
          </a:p>
          <a:p>
            <a:pPr algn="l"/>
            <a:r>
              <a:rPr lang="nb-NO" sz="1600" dirty="0">
                <a:latin typeface="Arial Black" panose="020B0A04020102020204" pitchFamily="34" charset="0"/>
              </a:rPr>
              <a:t>(5) </a:t>
            </a:r>
            <a:r>
              <a:rPr lang="en-US" sz="1600" dirty="0">
                <a:latin typeface="Arial Black" panose="020B0A04020102020204" pitchFamily="34" charset="0"/>
              </a:rPr>
              <a:t>Find the similarities and differences in Arctic cloud-radiation between </a:t>
            </a:r>
            <a:r>
              <a:rPr lang="en-US" sz="1600" dirty="0" err="1">
                <a:latin typeface="Arial Black" panose="020B0A04020102020204" pitchFamily="34" charset="0"/>
              </a:rPr>
              <a:t>reanalyses</a:t>
            </a:r>
            <a:r>
              <a:rPr lang="en-US" sz="1600" dirty="0">
                <a:latin typeface="Arial Black" panose="020B0A04020102020204" pitchFamily="34" charset="0"/>
              </a:rPr>
              <a:t> and datasets, and link these results with large-scale dynamic patterns and variable through SOM technique (whole team).</a:t>
            </a:r>
          </a:p>
          <a:p>
            <a:pPr algn="l"/>
            <a:r>
              <a:rPr lang="nb-NO" sz="1600" dirty="0">
                <a:latin typeface="Arial Black" panose="020B0A04020102020204" pitchFamily="34" charset="0"/>
              </a:rPr>
              <a:t>(6) </a:t>
            </a:r>
            <a:r>
              <a:rPr lang="en-US" sz="1600" dirty="0" smtClean="0">
                <a:latin typeface="Arial Black" panose="020B0A04020102020204" pitchFamily="34" charset="0"/>
              </a:rPr>
              <a:t>Evaluate </a:t>
            </a:r>
            <a:r>
              <a:rPr lang="en-US" sz="1600" dirty="0">
                <a:latin typeface="Arial Black" panose="020B0A04020102020204" pitchFamily="34" charset="0"/>
              </a:rPr>
              <a:t>the reanalyzed </a:t>
            </a:r>
            <a:r>
              <a:rPr lang="en-US" sz="1600" dirty="0" smtClean="0">
                <a:latin typeface="Arial Black" panose="020B0A04020102020204" pitchFamily="34" charset="0"/>
              </a:rPr>
              <a:t>life </a:t>
            </a:r>
            <a:r>
              <a:rPr lang="en-US" sz="1600" dirty="0">
                <a:latin typeface="Arial Black" panose="020B0A04020102020204" pitchFamily="34" charset="0"/>
              </a:rPr>
              <a:t>and diurnal cycles of Deep convective systems, and their associated precipitation rate and areal coverage from each </a:t>
            </a:r>
            <a:r>
              <a:rPr lang="en-US" sz="1600" dirty="0" smtClean="0">
                <a:latin typeface="Arial Black" panose="020B0A04020102020204" pitchFamily="34" charset="0"/>
              </a:rPr>
              <a:t>reanalysis (Ron, Dong)</a:t>
            </a:r>
            <a:endParaRPr lang="en-US" sz="1600" dirty="0">
              <a:latin typeface="Arial Black" panose="020B0A04020102020204" pitchFamily="34" charset="0"/>
            </a:endParaRPr>
          </a:p>
          <a:p>
            <a:pPr algn="l" fontAlgn="auto" hangingPunct="1"/>
            <a:r>
              <a:rPr lang="nb-NO" sz="1600" dirty="0">
                <a:latin typeface="Arial Black" panose="020B0A04020102020204" pitchFamily="34" charset="0"/>
              </a:rPr>
              <a:t>(7)</a:t>
            </a:r>
            <a:r>
              <a:rPr lang="en-US" sz="1600" dirty="0">
                <a:latin typeface="Arial Black" panose="020B0A04020102020204" pitchFamily="34" charset="0"/>
              </a:rPr>
              <a:t> Present research results to scientific meetings, and submit three papers to refereed journals (whole team).</a:t>
            </a:r>
          </a:p>
          <a:p>
            <a:pPr algn="l" fontAlgn="auto" hangingPunct="1"/>
            <a:r>
              <a:rPr lang="en-US" sz="1600" dirty="0">
                <a:latin typeface="Arial Black" panose="020B0A04020102020204" pitchFamily="34" charset="0"/>
              </a:rPr>
              <a:t>(8) Hiring web developer to post our results on our webpage (http://</a:t>
            </a:r>
            <a:r>
              <a:rPr lang="en-US" sz="1600" dirty="0" smtClean="0">
                <a:latin typeface="Arial Black" panose="020B0A04020102020204" pitchFamily="34" charset="0"/>
              </a:rPr>
              <a:t>faculty.atmos.und.edu/dong/) (Computer assistant, Xi).   </a:t>
            </a:r>
            <a:r>
              <a:rPr lang="en-US" sz="1600" b="1" dirty="0" smtClean="0">
                <a:latin typeface="Arial Black" panose="020B0A04020102020204" pitchFamily="34" charset="0"/>
              </a:rPr>
              <a:t> </a:t>
            </a:r>
            <a:endParaRPr lang="en-US" sz="1600" dirty="0">
              <a:latin typeface="Arial Black" panose="020B0A04020102020204" pitchFamily="34" charset="0"/>
            </a:endParaRPr>
          </a:p>
          <a:p>
            <a:endParaRPr lang="en-US" sz="1600" dirty="0"/>
          </a:p>
        </p:txBody>
      </p:sp>
      <p:sp>
        <p:nvSpPr>
          <p:cNvPr id="4" name="Slide Number Placeholder 3"/>
          <p:cNvSpPr>
            <a:spLocks noGrp="1"/>
          </p:cNvSpPr>
          <p:nvPr>
            <p:ph type="sldNum" sz="quarter" idx="12"/>
          </p:nvPr>
        </p:nvSpPr>
        <p:spPr/>
        <p:txBody>
          <a:bodyPr/>
          <a:lstStyle/>
          <a:p>
            <a:pPr>
              <a:defRPr/>
            </a:pPr>
            <a:fld id="{FDF5A5CD-3263-40BE-BC05-CEDC2E33219E}" type="slidenum">
              <a:rPr lang="en-US" smtClean="0"/>
              <a:pPr>
                <a:defRPr/>
              </a:pPr>
              <a:t>20</a:t>
            </a:fld>
            <a:endParaRPr lang="en-US"/>
          </a:p>
        </p:txBody>
      </p:sp>
    </p:spTree>
    <p:extLst>
      <p:ext uri="{BB962C8B-B14F-4D97-AF65-F5344CB8AC3E}">
        <p14:creationId xmlns:p14="http://schemas.microsoft.com/office/powerpoint/2010/main" val="1962160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altLang="zh-CN" smtClean="0">
              <a:ea typeface="宋体" charset="-122"/>
            </a:endParaRPr>
          </a:p>
        </p:txBody>
      </p:sp>
      <p:pic>
        <p:nvPicPr>
          <p:cNvPr id="4099" name="Content Placeholder 3" descr="generic.jpg"/>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0886"/>
            <a:ext cx="9144000" cy="6858000"/>
          </a:xfrm>
        </p:spPr>
      </p:pic>
      <p:sp>
        <p:nvSpPr>
          <p:cNvPr id="4100" name="Rectangle 4"/>
          <p:cNvSpPr>
            <a:spLocks noChangeArrowheads="1"/>
          </p:cNvSpPr>
          <p:nvPr/>
        </p:nvSpPr>
        <p:spPr bwMode="auto">
          <a:xfrm>
            <a:off x="152400" y="533400"/>
            <a:ext cx="876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2800" dirty="0">
                <a:solidFill>
                  <a:srgbClr val="0000FF"/>
                </a:solidFill>
                <a:ea typeface="宋体" pitchFamily="2" charset="-122"/>
              </a:rPr>
              <a:t> </a:t>
            </a:r>
            <a:r>
              <a:rPr lang="en-US" altLang="zh-CN" sz="2800" dirty="0" smtClean="0">
                <a:solidFill>
                  <a:srgbClr val="0000FF"/>
                </a:solidFill>
                <a:ea typeface="宋体" pitchFamily="2" charset="-122"/>
              </a:rPr>
              <a:t> </a:t>
            </a:r>
            <a:endParaRPr lang="en-US" altLang="zh-CN" sz="2800" dirty="0">
              <a:solidFill>
                <a:srgbClr val="0000FF"/>
              </a:solidFill>
              <a:ea typeface="宋体" pitchFamily="2" charset="-122"/>
            </a:endParaRPr>
          </a:p>
        </p:txBody>
      </p:sp>
      <p:sp>
        <p:nvSpPr>
          <p:cNvPr id="6" name="Subtitle 2"/>
          <p:cNvSpPr txBox="1">
            <a:spLocks/>
          </p:cNvSpPr>
          <p:nvPr/>
        </p:nvSpPr>
        <p:spPr>
          <a:xfrm>
            <a:off x="304800" y="2209800"/>
            <a:ext cx="8839200" cy="2895600"/>
          </a:xfrm>
          <a:prstGeom prst="rect">
            <a:avLst/>
          </a:prstGeom>
        </p:spPr>
        <p:txBody>
          <a:bodyPr>
            <a:normAutofit/>
          </a:bodyPr>
          <a:lstStyle/>
          <a:p>
            <a:pPr marL="274320" indent="-274320" fontAlgn="auto">
              <a:spcBef>
                <a:spcPct val="20000"/>
              </a:spcBef>
              <a:spcAft>
                <a:spcPts val="0"/>
              </a:spcAft>
              <a:buClr>
                <a:schemeClr val="accent3"/>
              </a:buClr>
              <a:buSzPct val="95000"/>
              <a:buFont typeface="Wingdings 2"/>
              <a:buChar char=""/>
              <a:defRPr/>
            </a:pPr>
            <a:endParaRPr lang="en-US" sz="2600" b="0" dirty="0">
              <a:latin typeface="+mn-lt"/>
            </a:endParaRPr>
          </a:p>
          <a:p>
            <a:pPr marL="274320" indent="-274320">
              <a:spcBef>
                <a:spcPct val="20000"/>
              </a:spcBef>
              <a:buClr>
                <a:schemeClr val="accent3"/>
              </a:buClr>
              <a:buSzPct val="95000"/>
              <a:defRPr/>
            </a:pPr>
            <a:r>
              <a:rPr lang="en-US" sz="2600" dirty="0">
                <a:latin typeface="+mn-lt"/>
              </a:rPr>
              <a:t> </a:t>
            </a:r>
          </a:p>
        </p:txBody>
      </p:sp>
      <p:sp>
        <p:nvSpPr>
          <p:cNvPr id="4102" name="Slide Number Placeholder 6"/>
          <p:cNvSpPr>
            <a:spLocks noGrp="1"/>
          </p:cNvSpPr>
          <p:nvPr>
            <p:ph type="sldNum" sz="quarter" idx="12"/>
          </p:nvPr>
        </p:nvSpPr>
        <p:spPr>
          <a:noFill/>
        </p:spPr>
        <p:txBody>
          <a:bodyPr/>
          <a:lstStyle>
            <a:lvl1pPr eaLnBrk="0" hangingPunct="0">
              <a:defRPr sz="3200" b="1">
                <a:solidFill>
                  <a:schemeClr val="tx1"/>
                </a:solidFill>
                <a:latin typeface="Times New Roman" pitchFamily="18" charset="0"/>
              </a:defRPr>
            </a:lvl1pPr>
            <a:lvl2pPr marL="742950" indent="-285750" eaLnBrk="0" hangingPunct="0">
              <a:defRPr sz="3200" b="1">
                <a:solidFill>
                  <a:schemeClr val="tx1"/>
                </a:solidFill>
                <a:latin typeface="Times New Roman" pitchFamily="18" charset="0"/>
              </a:defRPr>
            </a:lvl2pPr>
            <a:lvl3pPr marL="1143000" indent="-228600" eaLnBrk="0" hangingPunct="0">
              <a:defRPr sz="3200" b="1">
                <a:solidFill>
                  <a:schemeClr val="tx1"/>
                </a:solidFill>
                <a:latin typeface="Times New Roman" pitchFamily="18" charset="0"/>
              </a:defRPr>
            </a:lvl3pPr>
            <a:lvl4pPr marL="1600200" indent="-228600" eaLnBrk="0" hangingPunct="0">
              <a:defRPr sz="3200" b="1">
                <a:solidFill>
                  <a:schemeClr val="tx1"/>
                </a:solidFill>
                <a:latin typeface="Times New Roman" pitchFamily="18" charset="0"/>
              </a:defRPr>
            </a:lvl4pPr>
            <a:lvl5pPr marL="2057400" indent="-228600" eaLnBrk="0" hangingPunct="0">
              <a:defRPr sz="3200" b="1">
                <a:solidFill>
                  <a:schemeClr val="tx1"/>
                </a:solidFill>
                <a:latin typeface="Times New Roman" pitchFamily="18" charset="0"/>
              </a:defRPr>
            </a:lvl5pPr>
            <a:lvl6pPr marL="2514600" indent="-228600" eaLnBrk="0" fontAlgn="base" hangingPunct="0">
              <a:spcBef>
                <a:spcPct val="0"/>
              </a:spcBef>
              <a:spcAft>
                <a:spcPct val="0"/>
              </a:spcAft>
              <a:defRPr sz="3200" b="1">
                <a:solidFill>
                  <a:schemeClr val="tx1"/>
                </a:solidFill>
                <a:latin typeface="Times New Roman" pitchFamily="18" charset="0"/>
              </a:defRPr>
            </a:lvl6pPr>
            <a:lvl7pPr marL="2971800" indent="-228600" eaLnBrk="0" fontAlgn="base" hangingPunct="0">
              <a:spcBef>
                <a:spcPct val="0"/>
              </a:spcBef>
              <a:spcAft>
                <a:spcPct val="0"/>
              </a:spcAft>
              <a:defRPr sz="3200" b="1">
                <a:solidFill>
                  <a:schemeClr val="tx1"/>
                </a:solidFill>
                <a:latin typeface="Times New Roman" pitchFamily="18" charset="0"/>
              </a:defRPr>
            </a:lvl7pPr>
            <a:lvl8pPr marL="3429000" indent="-228600" eaLnBrk="0" fontAlgn="base" hangingPunct="0">
              <a:spcBef>
                <a:spcPct val="0"/>
              </a:spcBef>
              <a:spcAft>
                <a:spcPct val="0"/>
              </a:spcAft>
              <a:defRPr sz="3200" b="1">
                <a:solidFill>
                  <a:schemeClr val="tx1"/>
                </a:solidFill>
                <a:latin typeface="Times New Roman" pitchFamily="18" charset="0"/>
              </a:defRPr>
            </a:lvl8pPr>
            <a:lvl9pPr marL="3886200" indent="-228600" eaLnBrk="0" fontAlgn="base" hangingPunct="0">
              <a:spcBef>
                <a:spcPct val="0"/>
              </a:spcBef>
              <a:spcAft>
                <a:spcPct val="0"/>
              </a:spcAft>
              <a:defRPr sz="3200" b="1">
                <a:solidFill>
                  <a:schemeClr val="tx1"/>
                </a:solidFill>
                <a:latin typeface="Times New Roman" pitchFamily="18" charset="0"/>
              </a:defRPr>
            </a:lvl9pPr>
          </a:lstStyle>
          <a:p>
            <a:pPr eaLnBrk="1" hangingPunct="1"/>
            <a:fld id="{096E8601-2E8C-4A34-B0A2-4BA47ED9CC39}" type="slidenum">
              <a:rPr lang="en-US" altLang="zh-CN" sz="1400" b="0" smtClean="0">
                <a:ea typeface="宋体" pitchFamily="2" charset="-122"/>
              </a:rPr>
              <a:pPr eaLnBrk="1" hangingPunct="1"/>
              <a:t>21</a:t>
            </a:fld>
            <a:endParaRPr lang="en-US" altLang="zh-CN" sz="1400" b="0" smtClean="0">
              <a:ea typeface="宋体" pitchFamily="2" charset="-122"/>
            </a:endParaRPr>
          </a:p>
        </p:txBody>
      </p:sp>
      <p:sp>
        <p:nvSpPr>
          <p:cNvPr id="9" name="Rectangle 3"/>
          <p:cNvSpPr txBox="1">
            <a:spLocks noChangeArrowheads="1"/>
          </p:cNvSpPr>
          <p:nvPr/>
        </p:nvSpPr>
        <p:spPr bwMode="auto">
          <a:xfrm>
            <a:off x="21771" y="10886"/>
            <a:ext cx="9122229" cy="6847114"/>
          </a:xfrm>
          <a:prstGeom prst="rect">
            <a:avLst/>
          </a:prstGeom>
          <a:noFill/>
          <a:ln w="9525">
            <a:noFill/>
            <a:miter lim="800000"/>
            <a:headEnd/>
            <a:tailEnd/>
          </a:ln>
        </p:spPr>
        <p:txBody>
          <a:bodyPr/>
          <a:lstStyle/>
          <a:p>
            <a:pPr marL="342900" indent="-342900" eaLnBrk="0" hangingPunct="0">
              <a:spcBef>
                <a:spcPct val="20000"/>
              </a:spcBef>
              <a:buClr>
                <a:schemeClr val="accent2"/>
              </a:buClr>
              <a:buSzPct val="80000"/>
              <a:defRPr/>
            </a:pPr>
            <a:r>
              <a:rPr lang="en-US" sz="2800" kern="0" dirty="0" smtClean="0">
                <a:solidFill>
                  <a:schemeClr val="bg1"/>
                </a:solidFill>
                <a:latin typeface="Arial Black" panose="020B0A04020102020204" pitchFamily="34" charset="0"/>
              </a:rPr>
              <a:t>                       </a:t>
            </a:r>
            <a:r>
              <a:rPr lang="en-US" sz="2800" kern="0" dirty="0" smtClean="0">
                <a:solidFill>
                  <a:srgbClr val="FF0000"/>
                </a:solidFill>
                <a:latin typeface="Arial Black" panose="020B0A04020102020204" pitchFamily="34" charset="0"/>
              </a:rPr>
              <a:t> </a:t>
            </a:r>
            <a:endParaRPr lang="en-US" sz="2400" dirty="0" smtClean="0">
              <a:solidFill>
                <a:schemeClr val="bg1"/>
              </a:solidFill>
              <a:latin typeface="Arial Black" panose="020B0A04020102020204" pitchFamily="34" charset="0"/>
            </a:endParaRPr>
          </a:p>
          <a:p>
            <a:pPr marL="342900" indent="-342900" eaLnBrk="0" hangingPunct="0">
              <a:spcBef>
                <a:spcPct val="20000"/>
              </a:spcBef>
              <a:buClr>
                <a:schemeClr val="accent2"/>
              </a:buClr>
              <a:buSzPct val="80000"/>
              <a:defRPr/>
            </a:pPr>
            <a:r>
              <a:rPr lang="en-US" sz="2400" dirty="0" smtClean="0">
                <a:solidFill>
                  <a:schemeClr val="bg1"/>
                </a:solidFill>
                <a:latin typeface="Arial Black" panose="020B0A04020102020204" pitchFamily="34" charset="0"/>
              </a:rPr>
              <a:t> </a:t>
            </a:r>
          </a:p>
          <a:p>
            <a:pPr marL="342900" indent="-342900" eaLnBrk="0" hangingPunct="0">
              <a:spcBef>
                <a:spcPct val="20000"/>
              </a:spcBef>
              <a:buClr>
                <a:schemeClr val="accent2"/>
              </a:buClr>
              <a:buSzPct val="80000"/>
              <a:defRPr/>
            </a:pPr>
            <a:r>
              <a:rPr lang="en-US" sz="2400" dirty="0">
                <a:solidFill>
                  <a:schemeClr val="bg1"/>
                </a:solidFill>
                <a:latin typeface="Arial Black" panose="020B0A04020102020204" pitchFamily="34" charset="0"/>
              </a:rPr>
              <a:t> </a:t>
            </a:r>
            <a:r>
              <a:rPr lang="en-US" sz="2400" dirty="0" smtClean="0">
                <a:solidFill>
                  <a:schemeClr val="bg1"/>
                </a:solidFill>
                <a:latin typeface="Arial Black" panose="020B0A04020102020204" pitchFamily="34" charset="0"/>
              </a:rPr>
              <a:t>        </a:t>
            </a:r>
            <a:r>
              <a:rPr lang="en-US" sz="4000" dirty="0" smtClean="0">
                <a:solidFill>
                  <a:schemeClr val="bg1"/>
                </a:solidFill>
                <a:latin typeface="Arial Black" panose="020B0A04020102020204" pitchFamily="34" charset="0"/>
              </a:rPr>
              <a:t>Thanks for your attention!</a:t>
            </a:r>
          </a:p>
          <a:p>
            <a:pPr marL="342900" indent="-342900" eaLnBrk="0" hangingPunct="0">
              <a:spcBef>
                <a:spcPct val="20000"/>
              </a:spcBef>
              <a:buClr>
                <a:schemeClr val="accent2"/>
              </a:buClr>
              <a:buSzPct val="80000"/>
              <a:defRPr/>
            </a:pPr>
            <a:endParaRPr lang="en-US" sz="4000" kern="0" dirty="0">
              <a:solidFill>
                <a:schemeClr val="bg1"/>
              </a:solidFill>
              <a:latin typeface="Arial Black" panose="020B0A04020102020204" pitchFamily="34" charset="0"/>
            </a:endParaRPr>
          </a:p>
          <a:p>
            <a:pPr marL="342900" indent="-342900" eaLnBrk="0" hangingPunct="0">
              <a:spcBef>
                <a:spcPct val="20000"/>
              </a:spcBef>
              <a:buClr>
                <a:schemeClr val="accent2"/>
              </a:buClr>
              <a:buSzPct val="80000"/>
              <a:defRPr/>
            </a:pPr>
            <a:endParaRPr lang="en-US" sz="4000" kern="0" dirty="0" smtClean="0">
              <a:solidFill>
                <a:schemeClr val="bg1"/>
              </a:solidFill>
              <a:latin typeface="Arial Black" panose="020B0A04020102020204" pitchFamily="34" charset="0"/>
            </a:endParaRPr>
          </a:p>
          <a:p>
            <a:pPr marL="342900" indent="-342900" eaLnBrk="0" hangingPunct="0">
              <a:spcBef>
                <a:spcPct val="20000"/>
              </a:spcBef>
              <a:buClr>
                <a:schemeClr val="accent2"/>
              </a:buClr>
              <a:buSzPct val="80000"/>
              <a:defRPr/>
            </a:pPr>
            <a:r>
              <a:rPr lang="en-US" sz="4000" kern="0">
                <a:solidFill>
                  <a:schemeClr val="bg1"/>
                </a:solidFill>
                <a:latin typeface="Arial Black" panose="020B0A04020102020204" pitchFamily="34" charset="0"/>
              </a:rPr>
              <a:t> </a:t>
            </a:r>
            <a:r>
              <a:rPr lang="en-US" sz="4000" kern="0" smtClean="0">
                <a:solidFill>
                  <a:schemeClr val="bg1"/>
                </a:solidFill>
                <a:latin typeface="Arial Black" panose="020B0A04020102020204" pitchFamily="34" charset="0"/>
              </a:rPr>
              <a:t>                 Questions?</a:t>
            </a:r>
            <a:endParaRPr lang="en-US" sz="4000" kern="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7711459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smtClean="0"/>
              <a:t>Backup Slides</a:t>
            </a:r>
            <a:endParaRPr lang="en-US" dirty="0"/>
          </a:p>
        </p:txBody>
      </p:sp>
      <p:sp>
        <p:nvSpPr>
          <p:cNvPr id="3" name="Subtitle 2"/>
          <p:cNvSpPr>
            <a:spLocks noGrp="1"/>
          </p:cNvSpPr>
          <p:nvPr>
            <p:ph type="subTitle" sz="quarter"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FDF5A5CD-3263-40BE-BC05-CEDC2E33219E}" type="slidenum">
              <a:rPr lang="en-US" smtClean="0"/>
              <a:pPr>
                <a:defRPr/>
              </a:pPr>
              <a:t>22</a:t>
            </a:fld>
            <a:endParaRPr lang="en-US"/>
          </a:p>
        </p:txBody>
      </p:sp>
    </p:spTree>
    <p:extLst>
      <p:ext uri="{BB962C8B-B14F-4D97-AF65-F5344CB8AC3E}">
        <p14:creationId xmlns:p14="http://schemas.microsoft.com/office/powerpoint/2010/main" val="3536781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5400"/>
            <a:ext cx="8077200" cy="796925"/>
          </a:xfrm>
        </p:spPr>
        <p:txBody>
          <a:bodyPr/>
          <a:lstStyle/>
          <a:p>
            <a:pPr>
              <a:defRPr/>
            </a:pPr>
            <a:r>
              <a:rPr lang="en-US" b="1" dirty="0" smtClean="0"/>
              <a:t>Composite by Life Cycle</a:t>
            </a:r>
            <a:endParaRPr lang="en-US" b="1" dirty="0"/>
          </a:p>
        </p:txBody>
      </p:sp>
      <p:sp>
        <p:nvSpPr>
          <p:cNvPr id="3" name="Content Placeholder 2"/>
          <p:cNvSpPr>
            <a:spLocks noGrp="1"/>
          </p:cNvSpPr>
          <p:nvPr>
            <p:ph idx="1"/>
          </p:nvPr>
        </p:nvSpPr>
        <p:spPr>
          <a:xfrm>
            <a:off x="228600" y="3467100"/>
            <a:ext cx="8810625" cy="3254375"/>
          </a:xfrm>
          <a:solidFill>
            <a:srgbClr val="FFFF00"/>
          </a:solidFill>
        </p:spPr>
        <p:txBody>
          <a:bodyPr>
            <a:normAutofit fontScale="77500" lnSpcReduction="20000"/>
          </a:bodyPr>
          <a:lstStyle/>
          <a:p>
            <a:pPr>
              <a:defRPr/>
            </a:pPr>
            <a:r>
              <a:rPr lang="en-US" b="1" u="sng" dirty="0" smtClean="0">
                <a:solidFill>
                  <a:srgbClr val="000000"/>
                </a:solidFill>
                <a:latin typeface="Arial Black" panose="020B0A04020102020204" pitchFamily="34" charset="0"/>
              </a:rPr>
              <a:t>Time period</a:t>
            </a:r>
            <a:r>
              <a:rPr lang="en-US" b="1" dirty="0" smtClean="0">
                <a:solidFill>
                  <a:srgbClr val="000000"/>
                </a:solidFill>
                <a:latin typeface="Arial Black" panose="020B0A04020102020204" pitchFamily="34" charset="0"/>
              </a:rPr>
              <a:t>:</a:t>
            </a:r>
            <a:r>
              <a:rPr lang="en-US" b="1" dirty="0" smtClean="0">
                <a:latin typeface="Arial Black" panose="020B0A04020102020204" pitchFamily="34" charset="0"/>
              </a:rPr>
              <a:t> </a:t>
            </a:r>
            <a:r>
              <a:rPr lang="en-US" b="1" dirty="0">
                <a:solidFill>
                  <a:srgbClr val="FF0000"/>
                </a:solidFill>
                <a:latin typeface="Arial Black" panose="020B0A04020102020204" pitchFamily="34" charset="0"/>
              </a:rPr>
              <a:t>May-Aug, 2010-</a:t>
            </a:r>
            <a:r>
              <a:rPr lang="en-US" b="1" dirty="0" smtClean="0">
                <a:solidFill>
                  <a:srgbClr val="FF0000"/>
                </a:solidFill>
                <a:latin typeface="Arial Black" panose="020B0A04020102020204" pitchFamily="34" charset="0"/>
              </a:rPr>
              <a:t>2011 (hourly data)</a:t>
            </a:r>
          </a:p>
          <a:p>
            <a:pPr>
              <a:defRPr/>
            </a:pPr>
            <a:r>
              <a:rPr lang="en-US" b="1" u="sng" dirty="0" smtClean="0">
                <a:solidFill>
                  <a:srgbClr val="000000"/>
                </a:solidFill>
                <a:latin typeface="Arial Black" panose="020B0A04020102020204" pitchFamily="34" charset="0"/>
              </a:rPr>
              <a:t>Total number of tracked systems</a:t>
            </a:r>
            <a:r>
              <a:rPr lang="en-US" b="1" dirty="0" smtClean="0">
                <a:solidFill>
                  <a:srgbClr val="000000"/>
                </a:solidFill>
                <a:latin typeface="Arial Black" panose="020B0A04020102020204" pitchFamily="34" charset="0"/>
              </a:rPr>
              <a:t>: </a:t>
            </a:r>
            <a:r>
              <a:rPr lang="en-US" b="1" dirty="0" smtClean="0">
                <a:solidFill>
                  <a:srgbClr val="FF0000"/>
                </a:solidFill>
                <a:latin typeface="Arial Black" panose="020B0A04020102020204" pitchFamily="34" charset="0"/>
              </a:rPr>
              <a:t>3995</a:t>
            </a:r>
          </a:p>
          <a:p>
            <a:pPr>
              <a:defRPr/>
            </a:pPr>
            <a:r>
              <a:rPr lang="en-US" b="1" dirty="0" smtClean="0">
                <a:solidFill>
                  <a:schemeClr val="bg2"/>
                </a:solidFill>
                <a:latin typeface="Arial Black" panose="020B0A04020102020204" pitchFamily="34" charset="0"/>
              </a:rPr>
              <a:t>CC expands quickly in developing stage, reach maximum between cold developing/mature stage</a:t>
            </a:r>
          </a:p>
          <a:p>
            <a:pPr>
              <a:defRPr/>
            </a:pPr>
            <a:r>
              <a:rPr lang="en-US" b="1" dirty="0" smtClean="0">
                <a:solidFill>
                  <a:schemeClr val="bg2"/>
                </a:solidFill>
                <a:latin typeface="Arial Black" panose="020B0A04020102020204" pitchFamily="34" charset="0"/>
              </a:rPr>
              <a:t>SR/AC size have </a:t>
            </a:r>
            <a:r>
              <a:rPr lang="en-US" b="1" i="1" dirty="0" smtClean="0">
                <a:solidFill>
                  <a:schemeClr val="bg2"/>
                </a:solidFill>
                <a:latin typeface="Arial Black" panose="020B0A04020102020204" pitchFamily="34" charset="0"/>
              </a:rPr>
              <a:t>similar tendency</a:t>
            </a:r>
            <a:r>
              <a:rPr lang="en-US" b="1" dirty="0" smtClean="0">
                <a:solidFill>
                  <a:schemeClr val="bg2"/>
                </a:solidFill>
                <a:latin typeface="Arial Black" panose="020B0A04020102020204" pitchFamily="34" charset="0"/>
              </a:rPr>
              <a:t>: gradually grow and reach maxima at cold dissipating stage</a:t>
            </a:r>
          </a:p>
          <a:p>
            <a:pPr>
              <a:defRPr/>
            </a:pPr>
            <a:r>
              <a:rPr lang="en-US" b="1" dirty="0">
                <a:solidFill>
                  <a:srgbClr val="FF0000"/>
                </a:solidFill>
                <a:latin typeface="Arial Black" panose="020B0A04020102020204" pitchFamily="34" charset="0"/>
              </a:rPr>
              <a:t>CC area: </a:t>
            </a:r>
            <a:r>
              <a:rPr lang="en-US" b="1" dirty="0" smtClean="0">
                <a:solidFill>
                  <a:srgbClr val="FF0000"/>
                </a:solidFill>
                <a:latin typeface="Arial Black" panose="020B0A04020102020204" pitchFamily="34" charset="0"/>
              </a:rPr>
              <a:t>9%</a:t>
            </a:r>
            <a:r>
              <a:rPr lang="en-US" b="1" dirty="0">
                <a:latin typeface="Arial Black" panose="020B0A04020102020204" pitchFamily="34" charset="0"/>
              </a:rPr>
              <a:t>, </a:t>
            </a:r>
            <a:r>
              <a:rPr lang="en-US" b="1" dirty="0" smtClean="0">
                <a:solidFill>
                  <a:srgbClr val="008000"/>
                </a:solidFill>
                <a:latin typeface="Arial Black" panose="020B0A04020102020204" pitchFamily="34" charset="0"/>
              </a:rPr>
              <a:t>SR area: 18%,</a:t>
            </a:r>
            <a:r>
              <a:rPr lang="en-US" b="1" dirty="0" smtClean="0">
                <a:latin typeface="Arial Black" panose="020B0A04020102020204" pitchFamily="34" charset="0"/>
              </a:rPr>
              <a:t> </a:t>
            </a:r>
            <a:r>
              <a:rPr lang="en-US" b="1" dirty="0" smtClean="0">
                <a:solidFill>
                  <a:srgbClr val="0000FF"/>
                </a:solidFill>
                <a:latin typeface="Arial Black" panose="020B0A04020102020204" pitchFamily="34" charset="0"/>
              </a:rPr>
              <a:t>AC area:73%</a:t>
            </a:r>
            <a:endParaRPr lang="en-US" b="1" dirty="0">
              <a:solidFill>
                <a:srgbClr val="FF0000"/>
              </a:solidFill>
              <a:latin typeface="Arial Black" panose="020B0A04020102020204" pitchFamily="34" charset="0"/>
            </a:endParaRPr>
          </a:p>
        </p:txBody>
      </p:sp>
      <p:sp>
        <p:nvSpPr>
          <p:cNvPr id="137220" name="Slide Number Placeholder 3"/>
          <p:cNvSpPr>
            <a:spLocks noGrp="1"/>
          </p:cNvSpPr>
          <p:nvPr>
            <p:ph type="sldNum" sz="quarter" idx="12"/>
          </p:nvPr>
        </p:nvSpPr>
        <p:spPr>
          <a:noFill/>
        </p:spPr>
        <p:txBody>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fld id="{DD2CCB0C-B6CA-468A-9B69-6CD56CA7EDE3}" type="slidenum">
              <a:rPr lang="en-US" altLang="en-US" sz="1400" smtClean="0">
                <a:solidFill>
                  <a:srgbClr val="FFFFFF"/>
                </a:solidFill>
              </a:rPr>
              <a:pPr eaLnBrk="1" hangingPunct="1">
                <a:spcBef>
                  <a:spcPct val="0"/>
                </a:spcBef>
                <a:buClrTx/>
                <a:buSzTx/>
                <a:buFontTx/>
                <a:buNone/>
              </a:pPr>
              <a:t>23</a:t>
            </a:fld>
            <a:endParaRPr lang="en-US" altLang="en-US" sz="1400" smtClean="0">
              <a:solidFill>
                <a:srgbClr val="FFFFFF"/>
              </a:solidFill>
            </a:endParaRPr>
          </a:p>
        </p:txBody>
      </p:sp>
      <p:grpSp>
        <p:nvGrpSpPr>
          <p:cNvPr id="137221" name="Group 8"/>
          <p:cNvGrpSpPr>
            <a:grpSpLocks/>
          </p:cNvGrpSpPr>
          <p:nvPr/>
        </p:nvGrpSpPr>
        <p:grpSpPr bwMode="auto">
          <a:xfrm>
            <a:off x="657225" y="781050"/>
            <a:ext cx="8382000" cy="2524125"/>
            <a:chOff x="657899" y="781181"/>
            <a:chExt cx="8382000" cy="2523729"/>
          </a:xfrm>
        </p:grpSpPr>
        <p:pic>
          <p:nvPicPr>
            <p:cNvPr id="13722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899" y="1066800"/>
              <a:ext cx="8382000" cy="2238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8" name="TextBox 5"/>
            <p:cNvSpPr txBox="1">
              <a:spLocks noChangeArrowheads="1"/>
            </p:cNvSpPr>
            <p:nvPr/>
          </p:nvSpPr>
          <p:spPr bwMode="auto">
            <a:xfrm>
              <a:off x="1197165" y="784748"/>
              <a:ext cx="2061206" cy="4001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z="2000" smtClean="0">
                  <a:solidFill>
                    <a:srgbClr val="FF0000"/>
                  </a:solidFill>
                </a:rPr>
                <a:t>Conv Core (CC)</a:t>
              </a:r>
            </a:p>
          </p:txBody>
        </p:sp>
        <p:sp>
          <p:nvSpPr>
            <p:cNvPr id="137229" name="TextBox 6"/>
            <p:cNvSpPr txBox="1">
              <a:spLocks noChangeArrowheads="1"/>
            </p:cNvSpPr>
            <p:nvPr/>
          </p:nvSpPr>
          <p:spPr bwMode="auto">
            <a:xfrm>
              <a:off x="4004149" y="784748"/>
              <a:ext cx="2061206" cy="4001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z="2000" smtClean="0">
                  <a:solidFill>
                    <a:srgbClr val="008000"/>
                  </a:solidFill>
                </a:rPr>
                <a:t>Strat Rain (SR)</a:t>
              </a:r>
            </a:p>
          </p:txBody>
        </p:sp>
        <p:sp>
          <p:nvSpPr>
            <p:cNvPr id="137230" name="TextBox 7"/>
            <p:cNvSpPr txBox="1">
              <a:spLocks noChangeArrowheads="1"/>
            </p:cNvSpPr>
            <p:nvPr/>
          </p:nvSpPr>
          <p:spPr bwMode="auto">
            <a:xfrm>
              <a:off x="6777993" y="781181"/>
              <a:ext cx="2143489" cy="4001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z="2000" smtClean="0">
                  <a:solidFill>
                    <a:srgbClr val="0000FF"/>
                  </a:solidFill>
                </a:rPr>
                <a:t>Anvil Cloud (AC)</a:t>
              </a:r>
            </a:p>
          </p:txBody>
        </p:sp>
      </p:grpSp>
      <p:sp>
        <p:nvSpPr>
          <p:cNvPr id="14" name="Oval 13"/>
          <p:cNvSpPr/>
          <p:nvPr/>
        </p:nvSpPr>
        <p:spPr>
          <a:xfrm>
            <a:off x="1562100" y="1181100"/>
            <a:ext cx="892175" cy="1778000"/>
          </a:xfrm>
          <a:prstGeom prst="ellipse">
            <a:avLst/>
          </a:prstGeom>
          <a:noFill/>
          <a:ln w="38100" cmpd="sng">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nvGrpSpPr>
          <p:cNvPr id="17" name="Group 16"/>
          <p:cNvGrpSpPr>
            <a:grpSpLocks/>
          </p:cNvGrpSpPr>
          <p:nvPr/>
        </p:nvGrpSpPr>
        <p:grpSpPr bwMode="auto">
          <a:xfrm>
            <a:off x="5143500" y="1181100"/>
            <a:ext cx="3381375" cy="1778000"/>
            <a:chOff x="5143500" y="1181290"/>
            <a:chExt cx="3381546" cy="1777810"/>
          </a:xfrm>
        </p:grpSpPr>
        <p:sp>
          <p:nvSpPr>
            <p:cNvPr id="15" name="Oval 14"/>
            <p:cNvSpPr/>
            <p:nvPr/>
          </p:nvSpPr>
          <p:spPr>
            <a:xfrm>
              <a:off x="5143500" y="1181290"/>
              <a:ext cx="562003" cy="1777810"/>
            </a:xfrm>
            <a:prstGeom prst="ellipse">
              <a:avLst/>
            </a:prstGeom>
            <a:noFill/>
            <a:ln w="381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 name="Oval 15"/>
            <p:cNvSpPr/>
            <p:nvPr/>
          </p:nvSpPr>
          <p:spPr>
            <a:xfrm>
              <a:off x="7963043" y="1181290"/>
              <a:ext cx="562003" cy="1777810"/>
            </a:xfrm>
            <a:prstGeom prst="ellipse">
              <a:avLst/>
            </a:prstGeom>
            <a:noFill/>
            <a:ln w="381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sp>
        <p:nvSpPr>
          <p:cNvPr id="137224" name="TextBox 17"/>
          <p:cNvSpPr txBox="1">
            <a:spLocks noChangeArrowheads="1"/>
          </p:cNvSpPr>
          <p:nvPr/>
        </p:nvSpPr>
        <p:spPr bwMode="auto">
          <a:xfrm>
            <a:off x="-25400" y="1773238"/>
            <a:ext cx="762000"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z="2000" smtClean="0">
                <a:solidFill>
                  <a:srgbClr val="FFFFFF"/>
                </a:solidFill>
              </a:rPr>
              <a:t>Size</a:t>
            </a:r>
          </a:p>
        </p:txBody>
      </p:sp>
    </p:spTree>
    <p:extLst>
      <p:ext uri="{BB962C8B-B14F-4D97-AF65-F5344CB8AC3E}">
        <p14:creationId xmlns:p14="http://schemas.microsoft.com/office/powerpoint/2010/main" val="5948285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linds(horizontal)">
                                      <p:cBhvr>
                                        <p:cTn id="23" dur="500"/>
                                        <p:tgtEl>
                                          <p:spTgt spid="1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linds(horizontal)">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55675"/>
            <a:ext cx="4062413" cy="5694362"/>
          </a:xfrm>
          <a:solidFill>
            <a:srgbClr val="FFFF00"/>
          </a:solidFill>
        </p:spPr>
        <p:txBody>
          <a:bodyPr>
            <a:normAutofit fontScale="92500" lnSpcReduction="10000"/>
          </a:bodyPr>
          <a:lstStyle/>
          <a:p>
            <a:pPr>
              <a:defRPr/>
            </a:pPr>
            <a:r>
              <a:rPr lang="en-US" sz="2800" b="1" dirty="0" smtClean="0">
                <a:solidFill>
                  <a:schemeClr val="bg2"/>
                </a:solidFill>
                <a:latin typeface="Arial Black" panose="020B0A04020102020204" pitchFamily="34" charset="0"/>
              </a:rPr>
              <a:t>Precipitation comes almost exclusively from </a:t>
            </a:r>
            <a:r>
              <a:rPr lang="en-US" sz="2800" b="1" dirty="0" smtClean="0">
                <a:solidFill>
                  <a:srgbClr val="FF0000"/>
                </a:solidFill>
                <a:latin typeface="Arial Black" panose="020B0A04020102020204" pitchFamily="34" charset="0"/>
              </a:rPr>
              <a:t>convective rain</a:t>
            </a:r>
            <a:r>
              <a:rPr lang="en-US" sz="2800" b="1" dirty="0" smtClean="0">
                <a:latin typeface="Arial Black" panose="020B0A04020102020204" pitchFamily="34" charset="0"/>
              </a:rPr>
              <a:t> </a:t>
            </a:r>
            <a:r>
              <a:rPr lang="en-US" sz="2800" b="1" dirty="0" smtClean="0">
                <a:solidFill>
                  <a:schemeClr val="bg2"/>
                </a:solidFill>
                <a:latin typeface="Arial Black" panose="020B0A04020102020204" pitchFamily="34" charset="0"/>
              </a:rPr>
              <a:t>in</a:t>
            </a:r>
            <a:r>
              <a:rPr lang="en-US" sz="2800" b="1" dirty="0" smtClean="0">
                <a:latin typeface="Arial Black" panose="020B0A04020102020204" pitchFamily="34" charset="0"/>
              </a:rPr>
              <a:t> </a:t>
            </a:r>
            <a:r>
              <a:rPr lang="en-US" sz="2800" b="1" dirty="0" smtClean="0">
                <a:solidFill>
                  <a:srgbClr val="FF0000"/>
                </a:solidFill>
                <a:latin typeface="Arial Black" panose="020B0A04020102020204" pitchFamily="34" charset="0"/>
              </a:rPr>
              <a:t>developing</a:t>
            </a:r>
            <a:r>
              <a:rPr lang="en-US" sz="2800" b="1" dirty="0" smtClean="0">
                <a:latin typeface="Arial Black" panose="020B0A04020102020204" pitchFamily="34" charset="0"/>
              </a:rPr>
              <a:t> </a:t>
            </a:r>
            <a:r>
              <a:rPr lang="en-US" sz="2800" b="1" dirty="0" smtClean="0">
                <a:solidFill>
                  <a:schemeClr val="bg2"/>
                </a:solidFill>
                <a:latin typeface="Arial Black" panose="020B0A04020102020204" pitchFamily="34" charset="0"/>
              </a:rPr>
              <a:t>and</a:t>
            </a:r>
            <a:r>
              <a:rPr lang="en-US" sz="2800" b="1" dirty="0" smtClean="0">
                <a:latin typeface="Arial Black" panose="020B0A04020102020204" pitchFamily="34" charset="0"/>
              </a:rPr>
              <a:t> </a:t>
            </a:r>
            <a:r>
              <a:rPr lang="en-US" sz="2800" b="1" dirty="0" smtClean="0">
                <a:solidFill>
                  <a:srgbClr val="FF0000"/>
                </a:solidFill>
                <a:latin typeface="Arial Black" panose="020B0A04020102020204" pitchFamily="34" charset="0"/>
              </a:rPr>
              <a:t>mature</a:t>
            </a:r>
            <a:r>
              <a:rPr lang="en-US" sz="2800" b="1" dirty="0" smtClean="0">
                <a:latin typeface="Arial Black" panose="020B0A04020102020204" pitchFamily="34" charset="0"/>
              </a:rPr>
              <a:t> </a:t>
            </a:r>
            <a:r>
              <a:rPr lang="en-US" sz="2800" b="1" dirty="0" smtClean="0">
                <a:solidFill>
                  <a:schemeClr val="bg2"/>
                </a:solidFill>
                <a:latin typeface="Arial Black" panose="020B0A04020102020204" pitchFamily="34" charset="0"/>
              </a:rPr>
              <a:t>stage</a:t>
            </a:r>
          </a:p>
          <a:p>
            <a:pPr>
              <a:defRPr/>
            </a:pPr>
            <a:r>
              <a:rPr lang="en-US" sz="2800" b="1" dirty="0" smtClean="0">
                <a:solidFill>
                  <a:srgbClr val="00B050"/>
                </a:solidFill>
                <a:latin typeface="Arial Black" panose="020B0A04020102020204" pitchFamily="34" charset="0"/>
              </a:rPr>
              <a:t>Stratiform rain gradually becomes more important as system dissipates</a:t>
            </a:r>
          </a:p>
          <a:p>
            <a:pPr>
              <a:defRPr/>
            </a:pPr>
            <a:r>
              <a:rPr lang="en-US" sz="2800" b="1" dirty="0" smtClean="0">
                <a:solidFill>
                  <a:schemeClr val="bg2"/>
                </a:solidFill>
                <a:latin typeface="Arial Black" panose="020B0A04020102020204" pitchFamily="34" charset="0"/>
              </a:rPr>
              <a:t>CC/PR rain rate evolution similar to sizes</a:t>
            </a:r>
          </a:p>
          <a:p>
            <a:pPr>
              <a:defRPr/>
            </a:pPr>
            <a:r>
              <a:rPr lang="en-US" sz="2800" b="1" i="1" dirty="0" smtClean="0">
                <a:solidFill>
                  <a:srgbClr val="FF0000"/>
                </a:solidFill>
                <a:latin typeface="Arial Black" panose="020B0A04020102020204" pitchFamily="34" charset="0"/>
              </a:rPr>
              <a:t>PR</a:t>
            </a:r>
            <a:r>
              <a:rPr lang="en-US" sz="2800" b="1" i="1" baseline="-25000" dirty="0" smtClean="0">
                <a:solidFill>
                  <a:srgbClr val="FF0000"/>
                </a:solidFill>
                <a:latin typeface="Arial Black" panose="020B0A04020102020204" pitchFamily="34" charset="0"/>
              </a:rPr>
              <a:t>CC</a:t>
            </a:r>
            <a:r>
              <a:rPr lang="en-US" sz="2800" b="1" dirty="0" smtClean="0">
                <a:latin typeface="Arial Black" panose="020B0A04020102020204" pitchFamily="34" charset="0"/>
              </a:rPr>
              <a:t> </a:t>
            </a:r>
            <a:r>
              <a:rPr lang="en-US" sz="2800" b="1" dirty="0" smtClean="0">
                <a:solidFill>
                  <a:schemeClr val="bg2"/>
                </a:solidFill>
                <a:latin typeface="Arial Black" panose="020B0A04020102020204" pitchFamily="34" charset="0"/>
              </a:rPr>
              <a:t>is 10× </a:t>
            </a:r>
            <a:r>
              <a:rPr lang="en-US" sz="2800" b="1" i="1" dirty="0" smtClean="0">
                <a:solidFill>
                  <a:srgbClr val="008000"/>
                </a:solidFill>
                <a:latin typeface="Arial Black" panose="020B0A04020102020204" pitchFamily="34" charset="0"/>
              </a:rPr>
              <a:t>PR</a:t>
            </a:r>
            <a:r>
              <a:rPr lang="en-US" sz="2800" b="1" i="1" baseline="-25000" dirty="0" smtClean="0">
                <a:solidFill>
                  <a:srgbClr val="008000"/>
                </a:solidFill>
                <a:latin typeface="Arial Black" panose="020B0A04020102020204" pitchFamily="34" charset="0"/>
              </a:rPr>
              <a:t>SR</a:t>
            </a:r>
          </a:p>
        </p:txBody>
      </p:sp>
      <p:sp>
        <p:nvSpPr>
          <p:cNvPr id="138243" name="Slide Number Placeholder 3"/>
          <p:cNvSpPr>
            <a:spLocks noGrp="1"/>
          </p:cNvSpPr>
          <p:nvPr>
            <p:ph type="sldNum" sz="quarter" idx="12"/>
          </p:nvPr>
        </p:nvSpPr>
        <p:spPr>
          <a:noFill/>
        </p:spPr>
        <p:txBody>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fld id="{BF7D0EB2-7DDC-44C3-B861-D1EC40211E64}" type="slidenum">
              <a:rPr lang="en-US" altLang="en-US" sz="1400" smtClean="0">
                <a:solidFill>
                  <a:srgbClr val="FFFFFF"/>
                </a:solidFill>
              </a:rPr>
              <a:pPr eaLnBrk="1" hangingPunct="1">
                <a:spcBef>
                  <a:spcPct val="0"/>
                </a:spcBef>
                <a:buClrTx/>
                <a:buSzTx/>
                <a:buFontTx/>
                <a:buNone/>
              </a:pPr>
              <a:t>24</a:t>
            </a:fld>
            <a:endParaRPr lang="en-US" altLang="en-US" sz="1400" smtClean="0">
              <a:solidFill>
                <a:srgbClr val="FFFFFF"/>
              </a:solidFill>
            </a:endParaRPr>
          </a:p>
        </p:txBody>
      </p:sp>
      <p:grpSp>
        <p:nvGrpSpPr>
          <p:cNvPr id="138244" name="Group 14"/>
          <p:cNvGrpSpPr>
            <a:grpSpLocks/>
          </p:cNvGrpSpPr>
          <p:nvPr/>
        </p:nvGrpSpPr>
        <p:grpSpPr bwMode="auto">
          <a:xfrm>
            <a:off x="3989388" y="1355725"/>
            <a:ext cx="5154612" cy="4894263"/>
            <a:chOff x="3989133" y="1355306"/>
            <a:chExt cx="5154867" cy="4894130"/>
          </a:xfrm>
        </p:grpSpPr>
        <p:pic>
          <p:nvPicPr>
            <p:cNvPr id="138253"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9133" y="1355306"/>
              <a:ext cx="5154867" cy="489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54" name="TextBox 10"/>
            <p:cNvSpPr txBox="1">
              <a:spLocks noChangeArrowheads="1"/>
            </p:cNvSpPr>
            <p:nvPr/>
          </p:nvSpPr>
          <p:spPr bwMode="auto">
            <a:xfrm>
              <a:off x="4575015" y="2817174"/>
              <a:ext cx="6331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000" smtClean="0">
                  <a:solidFill>
                    <a:srgbClr val="FF0000"/>
                  </a:solidFill>
                </a:rPr>
                <a:t>CC</a:t>
              </a:r>
            </a:p>
          </p:txBody>
        </p:sp>
        <p:sp>
          <p:nvSpPr>
            <p:cNvPr id="138255" name="TextBox 11"/>
            <p:cNvSpPr txBox="1">
              <a:spLocks noChangeArrowheads="1"/>
            </p:cNvSpPr>
            <p:nvPr/>
          </p:nvSpPr>
          <p:spPr bwMode="auto">
            <a:xfrm>
              <a:off x="7304211" y="1446750"/>
              <a:ext cx="6331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eaLnBrk="1" hangingPunct="1">
                <a:spcBef>
                  <a:spcPct val="0"/>
                </a:spcBef>
                <a:buClrTx/>
                <a:buSzTx/>
                <a:buFontTx/>
                <a:buNone/>
              </a:pPr>
              <a:r>
                <a:rPr lang="en-US" altLang="en-US" sz="2000" smtClean="0">
                  <a:solidFill>
                    <a:srgbClr val="008000"/>
                  </a:solidFill>
                </a:rPr>
                <a:t>SR</a:t>
              </a:r>
            </a:p>
          </p:txBody>
        </p:sp>
      </p:grpSp>
      <p:sp>
        <p:nvSpPr>
          <p:cNvPr id="138245" name="TextBox 6"/>
          <p:cNvSpPr txBox="1">
            <a:spLocks noChangeArrowheads="1"/>
          </p:cNvSpPr>
          <p:nvPr/>
        </p:nvSpPr>
        <p:spPr bwMode="auto">
          <a:xfrm>
            <a:off x="4575175" y="1046163"/>
            <a:ext cx="4418013"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z="2000" smtClean="0">
                <a:solidFill>
                  <a:srgbClr val="0000FF"/>
                </a:solidFill>
              </a:rPr>
              <a:t>Volume Rain Fraction (%)</a:t>
            </a:r>
          </a:p>
        </p:txBody>
      </p:sp>
      <p:sp>
        <p:nvSpPr>
          <p:cNvPr id="138246" name="TextBox 7"/>
          <p:cNvSpPr txBox="1">
            <a:spLocks noChangeArrowheads="1"/>
          </p:cNvSpPr>
          <p:nvPr/>
        </p:nvSpPr>
        <p:spPr bwMode="auto">
          <a:xfrm>
            <a:off x="5208588" y="6249988"/>
            <a:ext cx="3035300"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defRPr>
            </a:lvl3pPr>
            <a:lvl4pPr marL="1600200" indent="-228600" eaLnBrk="0" hangingPunct="0">
              <a:spcBef>
                <a:spcPct val="20000"/>
              </a:spcBef>
              <a:buClr>
                <a:schemeClr val="tx1"/>
              </a:buClr>
              <a:buChar char="–"/>
              <a:defRPr sz="2000">
                <a:solidFill>
                  <a:schemeClr val="tx1"/>
                </a:solidFill>
                <a:latin typeface="Times New Roman" pitchFamily="18" charset="0"/>
              </a:defRPr>
            </a:lvl4pPr>
            <a:lvl5pPr marL="2057400" indent="-228600" eaLnBrk="0" hangingPunct="0">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ctr" eaLnBrk="1" hangingPunct="1">
              <a:spcBef>
                <a:spcPct val="0"/>
              </a:spcBef>
              <a:buClrTx/>
              <a:buSzTx/>
              <a:buFontTx/>
              <a:buNone/>
            </a:pPr>
            <a:r>
              <a:rPr lang="en-US" altLang="en-US" sz="2000" smtClean="0">
                <a:solidFill>
                  <a:srgbClr val="FF0000"/>
                </a:solidFill>
              </a:rPr>
              <a:t>Rain Rate (mm/hr)</a:t>
            </a:r>
          </a:p>
        </p:txBody>
      </p:sp>
      <p:grpSp>
        <p:nvGrpSpPr>
          <p:cNvPr id="6" name="Group 5"/>
          <p:cNvGrpSpPr>
            <a:grpSpLocks/>
          </p:cNvGrpSpPr>
          <p:nvPr/>
        </p:nvGrpSpPr>
        <p:grpSpPr bwMode="auto">
          <a:xfrm>
            <a:off x="4878388" y="3824288"/>
            <a:ext cx="3716337" cy="1905000"/>
            <a:chOff x="5143500" y="3733990"/>
            <a:chExt cx="3493708" cy="1790510"/>
          </a:xfrm>
        </p:grpSpPr>
        <p:sp>
          <p:nvSpPr>
            <p:cNvPr id="9" name="Oval 8"/>
            <p:cNvSpPr/>
            <p:nvPr/>
          </p:nvSpPr>
          <p:spPr>
            <a:xfrm>
              <a:off x="5143500" y="3747418"/>
              <a:ext cx="698443" cy="1777082"/>
            </a:xfrm>
            <a:prstGeom prst="ellipse">
              <a:avLst/>
            </a:prstGeom>
            <a:noFill/>
            <a:ln w="381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 name="Oval 9"/>
            <p:cNvSpPr/>
            <p:nvPr/>
          </p:nvSpPr>
          <p:spPr>
            <a:xfrm>
              <a:off x="7929810" y="3733990"/>
              <a:ext cx="707398" cy="1777081"/>
            </a:xfrm>
            <a:prstGeom prst="ellipse">
              <a:avLst/>
            </a:prstGeom>
            <a:noFill/>
            <a:ln w="38100" cmpd="sng">
              <a:solidFill>
                <a:srgbClr val="008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sp>
        <p:nvSpPr>
          <p:cNvPr id="13" name="Oval 12"/>
          <p:cNvSpPr/>
          <p:nvPr/>
        </p:nvSpPr>
        <p:spPr>
          <a:xfrm>
            <a:off x="4708525" y="1355725"/>
            <a:ext cx="939800" cy="1206500"/>
          </a:xfrm>
          <a:prstGeom prst="ellipse">
            <a:avLst/>
          </a:prstGeom>
          <a:noFill/>
          <a:ln w="381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 name="Oval 13"/>
          <p:cNvSpPr/>
          <p:nvPr/>
        </p:nvSpPr>
        <p:spPr>
          <a:xfrm>
            <a:off x="8169275" y="1355725"/>
            <a:ext cx="835025" cy="1989138"/>
          </a:xfrm>
          <a:prstGeom prst="ellipse">
            <a:avLst/>
          </a:prstGeom>
          <a:noFill/>
          <a:ln w="38100" cmpd="sng">
            <a:solidFill>
              <a:srgbClr val="008000"/>
            </a:solidFill>
            <a:prstDash val="sys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 name="Title 1"/>
          <p:cNvSpPr>
            <a:spLocks noGrp="1"/>
          </p:cNvSpPr>
          <p:nvPr>
            <p:ph type="title"/>
          </p:nvPr>
        </p:nvSpPr>
        <p:spPr>
          <a:xfrm>
            <a:off x="762000" y="111125"/>
            <a:ext cx="8077200" cy="796925"/>
          </a:xfrm>
        </p:spPr>
        <p:txBody>
          <a:bodyPr/>
          <a:lstStyle/>
          <a:p>
            <a:pPr>
              <a:defRPr/>
            </a:pPr>
            <a:r>
              <a:rPr lang="en-US" b="1" dirty="0" smtClean="0"/>
              <a:t>Precipitation Evolution</a:t>
            </a:r>
            <a:endParaRPr lang="en-US" b="1" dirty="0"/>
          </a:p>
        </p:txBody>
      </p:sp>
    </p:spTree>
    <p:extLst>
      <p:ext uri="{BB962C8B-B14F-4D97-AF65-F5344CB8AC3E}">
        <p14:creationId xmlns:p14="http://schemas.microsoft.com/office/powerpoint/2010/main" val="10461645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837" y="-189116"/>
            <a:ext cx="7772400" cy="896112"/>
          </a:xfrm>
        </p:spPr>
        <p:txBody>
          <a:bodyPr/>
          <a:lstStyle/>
          <a:p>
            <a:r>
              <a:rPr lang="en-US" b="1" dirty="0" smtClean="0"/>
              <a:t>Self </a:t>
            </a:r>
            <a:r>
              <a:rPr lang="en-US" b="1" dirty="0" smtClean="0"/>
              <a:t>Organizing </a:t>
            </a:r>
            <a:r>
              <a:rPr lang="en-US" b="1" dirty="0" smtClean="0"/>
              <a:t>Map (SOM)</a:t>
            </a:r>
            <a:endParaRPr lang="en-US" b="1" dirty="0"/>
          </a:p>
        </p:txBody>
      </p:sp>
      <p:sp>
        <p:nvSpPr>
          <p:cNvPr id="3" name="Content Placeholder 2"/>
          <p:cNvSpPr>
            <a:spLocks noGrp="1"/>
          </p:cNvSpPr>
          <p:nvPr>
            <p:ph idx="1"/>
          </p:nvPr>
        </p:nvSpPr>
        <p:spPr>
          <a:xfrm>
            <a:off x="9525" y="5493585"/>
            <a:ext cx="9144000" cy="1267019"/>
          </a:xfrm>
        </p:spPr>
        <p:txBody>
          <a:bodyPr/>
          <a:lstStyle/>
          <a:p>
            <a:pPr marL="0" indent="0">
              <a:buNone/>
            </a:pPr>
            <a:r>
              <a:rPr lang="en-US" sz="2000" dirty="0" smtClean="0">
                <a:latin typeface="Arial Black" panose="020B0A04020102020204" pitchFamily="34" charset="0"/>
              </a:rPr>
              <a:t>SOM is a competitive neutral network. It classifies atmospheric states (P, WS, RH) and links them with cloud and precipitation occurrences  which will help us to determine if reanalyzed biases come from model dynamics.  </a:t>
            </a:r>
            <a:endParaRPr lang="en-US" sz="20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pPr>
              <a:defRPr/>
            </a:pPr>
            <a:fld id="{3EEDB8B8-4696-431E-B75E-45F2C2892C0C}" type="slidenum">
              <a:rPr lang="en-US" smtClean="0">
                <a:solidFill>
                  <a:srgbClr val="FFFFFF"/>
                </a:solidFill>
              </a:rPr>
              <a:pPr>
                <a:defRPr/>
              </a:pPr>
              <a:t>25</a:t>
            </a:fld>
            <a:endParaRPr lang="en-US" dirty="0">
              <a:solidFill>
                <a:srgbClr val="FFFFFF"/>
              </a:solidFill>
            </a:endParaRPr>
          </a:p>
        </p:txBody>
      </p:sp>
      <p:sp>
        <p:nvSpPr>
          <p:cNvPr id="5"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6" name="Group 10"/>
          <p:cNvGrpSpPr>
            <a:grpSpLocks/>
          </p:cNvGrpSpPr>
          <p:nvPr/>
        </p:nvGrpSpPr>
        <p:grpSpPr bwMode="auto">
          <a:xfrm>
            <a:off x="0" y="609600"/>
            <a:ext cx="9144000" cy="4883985"/>
            <a:chOff x="6175" y="28956"/>
            <a:chExt cx="49" cy="25"/>
          </a:xfrm>
        </p:grpSpPr>
        <p:pic>
          <p:nvPicPr>
            <p:cNvPr id="27" name="Picture 27"/>
            <p:cNvPicPr>
              <a:picLocks noChangeAspect="1" noChangeArrowheads="1"/>
            </p:cNvPicPr>
            <p:nvPr/>
          </p:nvPicPr>
          <p:blipFill>
            <a:blip r:embed="rId2">
              <a:extLst>
                <a:ext uri="{28A0092B-C50C-407E-A947-70E740481C1C}">
                  <a14:useLocalDpi xmlns:a14="http://schemas.microsoft.com/office/drawing/2010/main" val="0"/>
                </a:ext>
              </a:extLst>
            </a:blip>
            <a:srcRect b="4407"/>
            <a:stretch>
              <a:fillRect/>
            </a:stretch>
          </p:blipFill>
          <p:spPr bwMode="auto">
            <a:xfrm>
              <a:off x="6175" y="28956"/>
              <a:ext cx="28" cy="2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Text Box 5"/>
            <p:cNvSpPr txBox="1">
              <a:spLocks noChangeArrowheads="1"/>
            </p:cNvSpPr>
            <p:nvPr/>
          </p:nvSpPr>
          <p:spPr bwMode="auto">
            <a:xfrm>
              <a:off x="6175" y="28977"/>
              <a:ext cx="28" cy="4"/>
            </a:xfrm>
            <a:prstGeom prst="rect">
              <a:avLst/>
            </a:prstGeom>
            <a:solidFill>
              <a:srgbClr val="FFFFFF"/>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Tahoma" pitchFamily="34" charset="0"/>
                  <a:ea typeface="宋体" pitchFamily="2" charset="-122"/>
                  <a:cs typeface="Tahoma" pitchFamily="34" charset="0"/>
                </a:rPr>
                <a:t>5x7 SOM for January SLP – Hewitson and Crane (2002)</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6"/>
            <p:cNvSpPr txBox="1">
              <a:spLocks noChangeArrowheads="1"/>
            </p:cNvSpPr>
            <p:nvPr/>
          </p:nvSpPr>
          <p:spPr bwMode="auto">
            <a:xfrm>
              <a:off x="6200" y="28973"/>
              <a:ext cx="2"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rgbClr val="FFFFFF"/>
                  </a:solidFill>
                  <a:effectLst/>
                  <a:latin typeface="Arial" pitchFamily="34" charset="0"/>
                  <a:ea typeface="宋体" pitchFamily="2" charset="-122"/>
                  <a:cs typeface="Arial" pitchFamily="34" charset="0"/>
                </a:rPr>
                <a:t>H</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6178" y="28956"/>
              <a:ext cx="2"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rgbClr val="FFFFFF"/>
                  </a:solidFill>
                  <a:effectLst/>
                  <a:latin typeface="Arial" pitchFamily="34" charset="0"/>
                  <a:ea typeface="宋体" pitchFamily="2" charset="-122"/>
                  <a:cs typeface="Arial" pitchFamily="34" charset="0"/>
                </a:rPr>
                <a:t>L</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8"/>
            <p:cNvSpPr txBox="1">
              <a:spLocks noChangeArrowheads="1"/>
            </p:cNvSpPr>
            <p:nvPr/>
          </p:nvSpPr>
          <p:spPr bwMode="auto">
            <a:xfrm>
              <a:off x="6203" y="28956"/>
              <a:ext cx="21" cy="7"/>
            </a:xfrm>
            <a:prstGeom prst="rect">
              <a:avLst/>
            </a:prstGeom>
            <a:solidFill>
              <a:srgbClr val="FFFFFF"/>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Arial" pitchFamily="34" charset="0"/>
                  <a:ea typeface="宋体" pitchFamily="2" charset="-122"/>
                  <a:cs typeface="Arial" pitchFamily="34" charset="0"/>
                </a:rPr>
                <a:t>After creating the feature map, the user can then classify individual samples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2"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 y="28963"/>
              <a:ext cx="21" cy="1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71300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0223508-8480-483C-8B8B-369E3F87F740}" type="slidenum">
              <a:rPr lang="en-US" smtClean="0">
                <a:solidFill>
                  <a:srgbClr val="FFFFFF"/>
                </a:solidFill>
              </a:rPr>
              <a:pPr>
                <a:defRPr/>
              </a:pPr>
              <a:t>3</a:t>
            </a:fld>
            <a:endParaRPr lang="en-US">
              <a:solidFill>
                <a:srgbClr val="FFFFFF"/>
              </a:solidFill>
            </a:endParaRPr>
          </a:p>
        </p:txBody>
      </p:sp>
      <p:sp>
        <p:nvSpPr>
          <p:cNvPr id="5" name="Title 1"/>
          <p:cNvSpPr txBox="1">
            <a:spLocks/>
          </p:cNvSpPr>
          <p:nvPr/>
        </p:nvSpPr>
        <p:spPr bwMode="auto">
          <a:xfrm>
            <a:off x="340631" y="228600"/>
            <a:ext cx="8913813" cy="816429"/>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n-US" b="0" kern="0" dirty="0" smtClean="0">
                <a:latin typeface="Arial Black" pitchFamily="34" charset="0"/>
              </a:rPr>
              <a:t>Anticipated Results </a:t>
            </a:r>
            <a:endParaRPr lang="en-US" b="0" kern="0" dirty="0">
              <a:latin typeface="Arial Black" pitchFamily="34" charset="0"/>
            </a:endParaRPr>
          </a:p>
        </p:txBody>
      </p:sp>
      <p:sp>
        <p:nvSpPr>
          <p:cNvPr id="6" name="Subtitle 2"/>
          <p:cNvSpPr txBox="1">
            <a:spLocks/>
          </p:cNvSpPr>
          <p:nvPr/>
        </p:nvSpPr>
        <p:spPr bwMode="auto">
          <a:xfrm>
            <a:off x="0" y="1219200"/>
            <a:ext cx="9111343" cy="6139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lvl1pPr marL="0" indent="0" algn="ctr" rtl="0" eaLnBrk="0" fontAlgn="base" hangingPunct="0">
              <a:spcBef>
                <a:spcPct val="20000"/>
              </a:spcBef>
              <a:spcAft>
                <a:spcPct val="0"/>
              </a:spcAft>
              <a:buClr>
                <a:schemeClr val="accent2"/>
              </a:buClr>
              <a:buSzPct val="80000"/>
              <a:buFont typeface="Wingdings" pitchFamily="2" charset="2"/>
              <a:buNone/>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a:lstStyle>
          <a:p>
            <a:pPr algn="l"/>
            <a:r>
              <a:rPr lang="en-US" sz="2800" b="0" kern="0" dirty="0" smtClean="0">
                <a:latin typeface="Arial Black" panose="020B0A04020102020204" pitchFamily="34" charset="0"/>
              </a:rPr>
              <a:t>We will use an innovative diagnostic method to </a:t>
            </a:r>
          </a:p>
          <a:p>
            <a:pPr marL="514350" indent="-514350" algn="l">
              <a:buAutoNum type="arabicParenBoth"/>
            </a:pPr>
            <a:r>
              <a:rPr lang="en-US" sz="2800" b="0" kern="0" dirty="0" smtClean="0">
                <a:latin typeface="Arial Black" panose="020B0A04020102020204" pitchFamily="34" charset="0"/>
              </a:rPr>
              <a:t>quantify the uncertainties of reanalyzed cloud-radiation-precipitation, </a:t>
            </a:r>
          </a:p>
          <a:p>
            <a:pPr marL="514350" indent="-514350" algn="l">
              <a:buAutoNum type="arabicParenBoth"/>
            </a:pPr>
            <a:r>
              <a:rPr lang="en-US" sz="2800" dirty="0" smtClean="0">
                <a:latin typeface="Arial Black" panose="020B0A04020102020204" pitchFamily="34" charset="0"/>
              </a:rPr>
              <a:t>compare </a:t>
            </a:r>
            <a:r>
              <a:rPr lang="en-US" sz="2800" dirty="0">
                <a:latin typeface="Arial Black" panose="020B0A04020102020204" pitchFamily="34" charset="0"/>
              </a:rPr>
              <a:t>the </a:t>
            </a:r>
            <a:r>
              <a:rPr lang="en-US" sz="2800" dirty="0" smtClean="0">
                <a:latin typeface="Arial Black" panose="020B0A04020102020204" pitchFamily="34" charset="0"/>
              </a:rPr>
              <a:t>five reanalyzed </a:t>
            </a:r>
            <a:r>
              <a:rPr lang="en-US" sz="2800" dirty="0">
                <a:latin typeface="Arial Black" panose="020B0A04020102020204" pitchFamily="34" charset="0"/>
              </a:rPr>
              <a:t>results with observations, </a:t>
            </a:r>
            <a:r>
              <a:rPr lang="en-US" sz="2800" dirty="0" smtClean="0">
                <a:latin typeface="Arial Black" panose="020B0A04020102020204" pitchFamily="34" charset="0"/>
              </a:rPr>
              <a:t>find </a:t>
            </a:r>
            <a:r>
              <a:rPr lang="en-US" sz="2800" dirty="0">
                <a:latin typeface="Arial Black" panose="020B0A04020102020204" pitchFamily="34" charset="0"/>
              </a:rPr>
              <a:t>their similarities and differences, and </a:t>
            </a:r>
            <a:endParaRPr lang="en-US" sz="2800" dirty="0" smtClean="0">
              <a:latin typeface="Arial Black" panose="020B0A04020102020204" pitchFamily="34" charset="0"/>
            </a:endParaRPr>
          </a:p>
          <a:p>
            <a:pPr marL="514350" indent="-514350" algn="l">
              <a:buAutoNum type="arabicParenBoth"/>
            </a:pPr>
            <a:r>
              <a:rPr lang="en-US" sz="2800" dirty="0" smtClean="0">
                <a:latin typeface="Arial Black" panose="020B0A04020102020204" pitchFamily="34" charset="0"/>
              </a:rPr>
              <a:t>investigate </a:t>
            </a:r>
            <a:r>
              <a:rPr lang="en-US" sz="2800" dirty="0">
                <a:latin typeface="Arial Black" panose="020B0A04020102020204" pitchFamily="34" charset="0"/>
              </a:rPr>
              <a:t>how these differences relate to large-scale dynamic patterns and variables using the Self Organizing Maps (SOM) </a:t>
            </a:r>
            <a:r>
              <a:rPr lang="en-US" sz="2800" dirty="0" smtClean="0">
                <a:latin typeface="Arial Black" panose="020B0A04020102020204" pitchFamily="34" charset="0"/>
              </a:rPr>
              <a:t>method.</a:t>
            </a:r>
            <a:endParaRPr lang="en-US" sz="2800" b="0" kern="0" dirty="0" smtClean="0">
              <a:latin typeface="Arial Black" panose="020B0A04020102020204" pitchFamily="34" charset="0"/>
            </a:endParaRPr>
          </a:p>
          <a:p>
            <a:pPr algn="l"/>
            <a:r>
              <a:rPr lang="en-US" b="0" kern="0" dirty="0" smtClean="0">
                <a:latin typeface="Arial Black" panose="020B0A04020102020204" pitchFamily="34" charset="0"/>
              </a:rPr>
              <a:t> </a:t>
            </a:r>
          </a:p>
          <a:p>
            <a:pPr algn="l"/>
            <a:endParaRPr lang="en-US" b="0" kern="0" dirty="0">
              <a:latin typeface="Arial Black" panose="020B0A04020102020204" pitchFamily="34" charset="0"/>
            </a:endParaRPr>
          </a:p>
        </p:txBody>
      </p:sp>
    </p:spTree>
    <p:extLst>
      <p:ext uri="{BB962C8B-B14F-4D97-AF65-F5344CB8AC3E}">
        <p14:creationId xmlns:p14="http://schemas.microsoft.com/office/powerpoint/2010/main" val="3621447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sz="4000" b="1" dirty="0" err="1" smtClean="0">
                <a:latin typeface="Arial Black" panose="020B0A04020102020204" pitchFamily="34" charset="0"/>
              </a:rPr>
              <a:t>Reanalyses</a:t>
            </a:r>
            <a:r>
              <a:rPr lang="en-US" sz="4000" b="1" dirty="0" smtClean="0">
                <a:latin typeface="Arial Black" panose="020B0A04020102020204" pitchFamily="34" charset="0"/>
              </a:rPr>
              <a:t> and Datasets</a:t>
            </a:r>
            <a:endParaRPr lang="en-US" sz="4000" b="1" dirty="0">
              <a:latin typeface="Arial Black" panose="020B0A04020102020204" pitchFamily="34" charset="0"/>
            </a:endParaRPr>
          </a:p>
        </p:txBody>
      </p:sp>
      <p:sp>
        <p:nvSpPr>
          <p:cNvPr id="3" name="Content Placeholder 2"/>
          <p:cNvSpPr>
            <a:spLocks noGrp="1"/>
          </p:cNvSpPr>
          <p:nvPr>
            <p:ph idx="1"/>
          </p:nvPr>
        </p:nvSpPr>
        <p:spPr>
          <a:xfrm>
            <a:off x="0" y="685800"/>
            <a:ext cx="9144000" cy="6019800"/>
          </a:xfrm>
        </p:spPr>
        <p:txBody>
          <a:bodyPr/>
          <a:lstStyle/>
          <a:p>
            <a:r>
              <a:rPr lang="en-US" sz="2400" b="1" u="sng" dirty="0" err="1" smtClean="0">
                <a:latin typeface="Arial Black" panose="020B0A04020102020204" pitchFamily="34" charset="0"/>
              </a:rPr>
              <a:t>Reanalyses</a:t>
            </a:r>
            <a:r>
              <a:rPr lang="en-US" sz="2400" b="1" u="sng" dirty="0" smtClean="0">
                <a:latin typeface="Arial Black" panose="020B0A04020102020204" pitchFamily="34" charset="0"/>
              </a:rPr>
              <a:t>:</a:t>
            </a:r>
            <a:r>
              <a:rPr lang="en-US" sz="2400" b="1" dirty="0" smtClean="0">
                <a:latin typeface="Arial Black" panose="020B0A04020102020204" pitchFamily="34" charset="0"/>
              </a:rPr>
              <a:t> (</a:t>
            </a:r>
            <a:r>
              <a:rPr lang="en-US" sz="2400" b="1" dirty="0" err="1" smtClean="0">
                <a:latin typeface="Arial Black" panose="020B0A04020102020204" pitchFamily="34" charset="0"/>
              </a:rPr>
              <a:t>i</a:t>
            </a:r>
            <a:r>
              <a:rPr lang="en-US" sz="2400" b="1" dirty="0" smtClean="0">
                <a:latin typeface="Arial Black" panose="020B0A04020102020204" pitchFamily="34" charset="0"/>
              </a:rPr>
              <a:t>) </a:t>
            </a:r>
            <a:r>
              <a:rPr lang="en-US" sz="2400" dirty="0" smtClean="0">
                <a:latin typeface="Arial Black" panose="020B0A04020102020204" pitchFamily="34" charset="0"/>
              </a:rPr>
              <a:t>CFSv3, </a:t>
            </a:r>
            <a:r>
              <a:rPr lang="en-US" sz="2400" dirty="0">
                <a:latin typeface="Arial Black" panose="020B0A04020102020204" pitchFamily="34" charset="0"/>
              </a:rPr>
              <a:t>(</a:t>
            </a:r>
            <a:r>
              <a:rPr lang="en-US" sz="2400" dirty="0" smtClean="0">
                <a:latin typeface="Arial Black" panose="020B0A04020102020204" pitchFamily="34" charset="0"/>
              </a:rPr>
              <a:t>ii) </a:t>
            </a:r>
            <a:r>
              <a:rPr lang="en-US" sz="2400" dirty="0">
                <a:latin typeface="Arial Black" panose="020B0A04020102020204" pitchFamily="34" charset="0"/>
              </a:rPr>
              <a:t>20CR, (</a:t>
            </a:r>
            <a:r>
              <a:rPr lang="en-US" sz="2400" dirty="0" smtClean="0">
                <a:latin typeface="Arial Black" panose="020B0A04020102020204" pitchFamily="34" charset="0"/>
              </a:rPr>
              <a:t>iii) </a:t>
            </a:r>
            <a:r>
              <a:rPr lang="en-US" sz="2400" dirty="0">
                <a:latin typeface="Arial Black" panose="020B0A04020102020204" pitchFamily="34" charset="0"/>
              </a:rPr>
              <a:t>MERRA, </a:t>
            </a:r>
            <a:endParaRPr lang="en-US" sz="2400" dirty="0" smtClean="0">
              <a:latin typeface="Arial Black" panose="020B0A04020102020204" pitchFamily="34" charset="0"/>
            </a:endParaRPr>
          </a:p>
          <a:p>
            <a:pPr marL="0" indent="0">
              <a:buNone/>
            </a:pPr>
            <a:r>
              <a:rPr lang="en-US" sz="2400" dirty="0" smtClean="0">
                <a:latin typeface="Arial Black" panose="020B0A04020102020204" pitchFamily="34" charset="0"/>
              </a:rPr>
              <a:t>                        </a:t>
            </a:r>
            <a:r>
              <a:rPr lang="en-US" sz="2400" dirty="0" smtClean="0">
                <a:latin typeface="Arial Black" panose="020B0A04020102020204" pitchFamily="34" charset="0"/>
              </a:rPr>
              <a:t>(</a:t>
            </a:r>
            <a:r>
              <a:rPr lang="en-US" sz="2400" dirty="0" smtClean="0">
                <a:latin typeface="Arial Black" panose="020B0A04020102020204" pitchFamily="34" charset="0"/>
              </a:rPr>
              <a:t>iv) </a:t>
            </a:r>
            <a:r>
              <a:rPr lang="en-US" sz="2400" dirty="0">
                <a:latin typeface="Arial Black" panose="020B0A04020102020204" pitchFamily="34" charset="0"/>
              </a:rPr>
              <a:t>ERA-I, and </a:t>
            </a:r>
            <a:r>
              <a:rPr lang="en-US" sz="2400" dirty="0" smtClean="0">
                <a:latin typeface="Arial Black" panose="020B0A04020102020204" pitchFamily="34" charset="0"/>
              </a:rPr>
              <a:t>(v</a:t>
            </a:r>
            <a:r>
              <a:rPr lang="en-US" sz="2400" dirty="0">
                <a:latin typeface="Arial Black" panose="020B0A04020102020204" pitchFamily="34" charset="0"/>
              </a:rPr>
              <a:t>) JRA-25</a:t>
            </a:r>
            <a:r>
              <a:rPr lang="en-US" sz="2400" dirty="0" smtClean="0">
                <a:latin typeface="Arial Black" panose="020B0A04020102020204" pitchFamily="34" charset="0"/>
              </a:rPr>
              <a:t>.</a:t>
            </a:r>
          </a:p>
          <a:p>
            <a:r>
              <a:rPr lang="en-US" sz="2400" u="sng" dirty="0" smtClean="0">
                <a:latin typeface="Arial Black" panose="020B0A04020102020204" pitchFamily="34" charset="0"/>
              </a:rPr>
              <a:t>Datasets:</a:t>
            </a:r>
          </a:p>
          <a:p>
            <a:pPr marL="0" indent="0">
              <a:buNone/>
            </a:pPr>
            <a:r>
              <a:rPr lang="en-US" sz="2400" dirty="0" smtClean="0">
                <a:latin typeface="Arial Black" panose="020B0A04020102020204" pitchFamily="34" charset="0"/>
              </a:rPr>
              <a:t>a) Satellite observations: </a:t>
            </a:r>
          </a:p>
          <a:p>
            <a:pPr marL="0" indent="0">
              <a:buNone/>
            </a:pPr>
            <a:r>
              <a:rPr lang="en-US" sz="2400" dirty="0" smtClean="0">
                <a:latin typeface="Arial Black" panose="020B0A04020102020204" pitchFamily="34" charset="0"/>
                <a:sym typeface="Wingdings" panose="05000000000000000000" pitchFamily="2" charset="2"/>
              </a:rPr>
              <a:t></a:t>
            </a:r>
            <a:r>
              <a:rPr lang="en-US" sz="2400" dirty="0" smtClean="0">
                <a:latin typeface="Arial Black" panose="020B0A04020102020204" pitchFamily="34" charset="0"/>
              </a:rPr>
              <a:t>CERES EBAF: TOA and surface radiation fluxes</a:t>
            </a:r>
          </a:p>
          <a:p>
            <a:pPr marL="0" indent="0">
              <a:buNone/>
            </a:pPr>
            <a:r>
              <a:rPr lang="en-US" sz="2400" dirty="0" smtClean="0">
                <a:latin typeface="Arial Black" panose="020B0A04020102020204" pitchFamily="34" charset="0"/>
                <a:sym typeface="Wingdings" panose="05000000000000000000" pitchFamily="2" charset="2"/>
              </a:rPr>
              <a:t></a:t>
            </a:r>
            <a:r>
              <a:rPr lang="en-US" sz="2400" dirty="0" smtClean="0">
                <a:latin typeface="Arial Black" panose="020B0A04020102020204" pitchFamily="34" charset="0"/>
                <a:sym typeface="Wingdings" panose="05000000000000000000" pitchFamily="2" charset="2"/>
              </a:rPr>
              <a:t>CERES-MODIS</a:t>
            </a:r>
            <a:r>
              <a:rPr lang="en-US" sz="2400" dirty="0" smtClean="0">
                <a:latin typeface="Arial Black" panose="020B0A04020102020204" pitchFamily="34" charset="0"/>
                <a:sym typeface="Wingdings" panose="05000000000000000000" pitchFamily="2" charset="2"/>
              </a:rPr>
              <a:t>: Cloud </a:t>
            </a:r>
            <a:r>
              <a:rPr lang="en-US" sz="2400" dirty="0" smtClean="0">
                <a:latin typeface="Arial Black" panose="020B0A04020102020204" pitchFamily="34" charset="0"/>
                <a:sym typeface="Wingdings" panose="05000000000000000000" pitchFamily="2" charset="2"/>
              </a:rPr>
              <a:t>properties: CF</a:t>
            </a:r>
            <a:r>
              <a:rPr lang="en-US" sz="2400" dirty="0" smtClean="0">
                <a:latin typeface="Arial Black" panose="020B0A04020102020204" pitchFamily="34" charset="0"/>
                <a:sym typeface="Wingdings" panose="05000000000000000000" pitchFamily="2" charset="2"/>
              </a:rPr>
              <a:t>, LWP/IWP, re.</a:t>
            </a:r>
          </a:p>
          <a:p>
            <a:pPr marL="0" indent="0">
              <a:buNone/>
            </a:pPr>
            <a:r>
              <a:rPr lang="en-US" sz="2400" dirty="0" smtClean="0">
                <a:latin typeface="Arial Black" panose="020B0A04020102020204" pitchFamily="34" charset="0"/>
                <a:sym typeface="Wingdings" panose="05000000000000000000" pitchFamily="2" charset="2"/>
              </a:rPr>
              <a:t></a:t>
            </a:r>
            <a:r>
              <a:rPr lang="en-US" sz="2400" dirty="0" err="1" smtClean="0">
                <a:latin typeface="Arial Black" panose="020B0A04020102020204" pitchFamily="34" charset="0"/>
                <a:sym typeface="Wingdings" panose="05000000000000000000" pitchFamily="2" charset="2"/>
              </a:rPr>
              <a:t>CloudSat</a:t>
            </a:r>
            <a:r>
              <a:rPr lang="en-US" sz="2400" dirty="0" smtClean="0">
                <a:latin typeface="Arial Black" panose="020B0A04020102020204" pitchFamily="34" charset="0"/>
                <a:sym typeface="Wingdings" panose="05000000000000000000" pitchFamily="2" charset="2"/>
              </a:rPr>
              <a:t>/CALIPSO (CC): CF, LWP/IWP, re. </a:t>
            </a:r>
          </a:p>
          <a:p>
            <a:pPr marL="0" indent="0">
              <a:buNone/>
            </a:pPr>
            <a:r>
              <a:rPr lang="en-US" sz="2400" dirty="0" smtClean="0">
                <a:latin typeface="Arial Black" panose="020B0A04020102020204" pitchFamily="34" charset="0"/>
                <a:sym typeface="Wingdings" panose="05000000000000000000" pitchFamily="2" charset="2"/>
              </a:rPr>
              <a:t>TRMM and GPCP precipitation products over SGP</a:t>
            </a:r>
          </a:p>
          <a:p>
            <a:pPr marL="0" indent="0">
              <a:buNone/>
            </a:pPr>
            <a:r>
              <a:rPr lang="en-US" sz="2400" dirty="0" smtClean="0">
                <a:latin typeface="Arial Black" panose="020B0A04020102020204" pitchFamily="34" charset="0"/>
                <a:sym typeface="Wingdings" panose="05000000000000000000" pitchFamily="2" charset="2"/>
              </a:rPr>
              <a:t>b) Surface observations</a:t>
            </a:r>
          </a:p>
          <a:p>
            <a:pPr marL="0" indent="0">
              <a:buNone/>
            </a:pPr>
            <a:r>
              <a:rPr lang="en-US" sz="2400" dirty="0" smtClean="0">
                <a:latin typeface="Arial Black" panose="020B0A04020102020204" pitchFamily="34" charset="0"/>
                <a:sym typeface="Wingdings" panose="05000000000000000000" pitchFamily="2" charset="2"/>
              </a:rPr>
              <a:t>Cloud-Precipitation Products at SGP: </a:t>
            </a:r>
            <a:r>
              <a:rPr lang="en-US" sz="2400" dirty="0">
                <a:latin typeface="Arial Black" panose="020B0A04020102020204" pitchFamily="34" charset="0"/>
                <a:sym typeface="Wingdings" panose="05000000000000000000" pitchFamily="2" charset="2"/>
              </a:rPr>
              <a:t>UND hybrid </a:t>
            </a:r>
            <a:r>
              <a:rPr lang="en-US" sz="2400" dirty="0" smtClean="0">
                <a:latin typeface="Arial Black" panose="020B0A04020102020204" pitchFamily="34" charset="0"/>
                <a:sym typeface="Wingdings" panose="05000000000000000000" pitchFamily="2" charset="2"/>
              </a:rPr>
              <a:t>radar/GOES </a:t>
            </a:r>
            <a:r>
              <a:rPr lang="en-US" sz="2400" dirty="0">
                <a:latin typeface="Arial Black" panose="020B0A04020102020204" pitchFamily="34" charset="0"/>
                <a:sym typeface="Wingdings" panose="05000000000000000000" pitchFamily="2" charset="2"/>
              </a:rPr>
              <a:t>cloud-precipitation </a:t>
            </a:r>
            <a:r>
              <a:rPr lang="en-US" sz="2400" dirty="0" smtClean="0">
                <a:latin typeface="Arial Black" panose="020B0A04020102020204" pitchFamily="34" charset="0"/>
                <a:sym typeface="Wingdings" panose="05000000000000000000" pitchFamily="2" charset="2"/>
              </a:rPr>
              <a:t>product, Oklahoma </a:t>
            </a:r>
            <a:r>
              <a:rPr lang="en-US" sz="2400" dirty="0" err="1" smtClean="0">
                <a:latin typeface="Arial Black" panose="020B0A04020102020204" pitchFamily="34" charset="0"/>
                <a:sym typeface="Wingdings" panose="05000000000000000000" pitchFamily="2" charset="2"/>
              </a:rPr>
              <a:t>Mesonet</a:t>
            </a:r>
            <a:r>
              <a:rPr lang="en-US" sz="2400" dirty="0" smtClean="0">
                <a:latin typeface="Arial Black" panose="020B0A04020102020204" pitchFamily="34" charset="0"/>
                <a:sym typeface="Wingdings" panose="05000000000000000000" pitchFamily="2" charset="2"/>
              </a:rPr>
              <a:t>, and NEXRAD Q2.  </a:t>
            </a:r>
          </a:p>
          <a:p>
            <a:pPr marL="0" indent="0">
              <a:buNone/>
            </a:pPr>
            <a:r>
              <a:rPr lang="en-US" sz="2400" dirty="0" smtClean="0">
                <a:latin typeface="Arial Black" panose="020B0A04020102020204" pitchFamily="34" charset="0"/>
                <a:sym typeface="Wingdings" panose="05000000000000000000" pitchFamily="2" charset="2"/>
              </a:rPr>
              <a:t>DOE </a:t>
            </a:r>
            <a:r>
              <a:rPr lang="en-US" sz="2400" dirty="0">
                <a:latin typeface="Arial Black" panose="020B0A04020102020204" pitchFamily="34" charset="0"/>
                <a:sym typeface="Wingdings" panose="05000000000000000000" pitchFamily="2" charset="2"/>
              </a:rPr>
              <a:t>ARM NSA and SGP cloud and radiation </a:t>
            </a:r>
            <a:r>
              <a:rPr lang="en-US" sz="2400" dirty="0" smtClean="0">
                <a:latin typeface="Arial Black" panose="020B0A04020102020204" pitchFamily="34" charset="0"/>
                <a:sym typeface="Wingdings" panose="05000000000000000000" pitchFamily="2" charset="2"/>
              </a:rPr>
              <a:t>data</a:t>
            </a:r>
          </a:p>
          <a:p>
            <a:pPr marL="0" indent="0">
              <a:buNone/>
            </a:pPr>
            <a:r>
              <a:rPr lang="en-US" sz="2400" dirty="0" smtClean="0">
                <a:latin typeface="Arial Black" panose="020B0A04020102020204" pitchFamily="34" charset="0"/>
                <a:sym typeface="Wingdings" panose="05000000000000000000" pitchFamily="2" charset="2"/>
              </a:rPr>
              <a:t>BSRN and other surface observations over Arctic</a:t>
            </a:r>
          </a:p>
          <a:p>
            <a:pPr>
              <a:buFont typeface="Wingdings"/>
              <a:buChar char="è"/>
            </a:pPr>
            <a:endParaRPr lang="en-US" sz="2400" dirty="0" smtClean="0">
              <a:latin typeface="Arial Black" panose="020B0A04020102020204" pitchFamily="34" charset="0"/>
              <a:sym typeface="Wingdings" panose="05000000000000000000" pitchFamily="2" charset="2"/>
            </a:endParaRPr>
          </a:p>
          <a:p>
            <a:pPr>
              <a:buFont typeface="Wingdings"/>
              <a:buChar char="è"/>
            </a:pPr>
            <a:endParaRPr lang="en-US" sz="24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pPr>
              <a:defRPr/>
            </a:pPr>
            <a:fld id="{3EEDB8B8-4696-431E-B75E-45F2C2892C0C}" type="slidenum">
              <a:rPr lang="en-US" smtClean="0">
                <a:solidFill>
                  <a:srgbClr val="FFFFFF"/>
                </a:solidFill>
              </a:rPr>
              <a:pPr>
                <a:defRPr/>
              </a:pPr>
              <a:t>4</a:t>
            </a:fld>
            <a:endParaRPr lang="en-US">
              <a:solidFill>
                <a:srgbClr val="FFFFFF"/>
              </a:solidFill>
            </a:endParaRPr>
          </a:p>
        </p:txBody>
      </p:sp>
    </p:spTree>
    <p:extLst>
      <p:ext uri="{BB962C8B-B14F-4D97-AF65-F5344CB8AC3E}">
        <p14:creationId xmlns:p14="http://schemas.microsoft.com/office/powerpoint/2010/main" val="41896808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4599" y="279400"/>
            <a:ext cx="5992501" cy="6197600"/>
            <a:chOff x="14598" y="165100"/>
            <a:chExt cx="6514403" cy="6553200"/>
          </a:xfrm>
        </p:grpSpPr>
        <p:pic>
          <p:nvPicPr>
            <p:cNvPr id="4" name="Picture 3" descr="Arctic.jpg"/>
            <p:cNvPicPr>
              <a:picLocks noChangeAspect="1"/>
            </p:cNvPicPr>
            <p:nvPr/>
          </p:nvPicPr>
          <p:blipFill rotWithShape="1">
            <a:blip r:embed="rId2">
              <a:extLst>
                <a:ext uri="{28A0092B-C50C-407E-A947-70E740481C1C}">
                  <a14:useLocalDpi xmlns:a14="http://schemas.microsoft.com/office/drawing/2010/main" val="0"/>
                </a:ext>
              </a:extLst>
            </a:blip>
            <a:srcRect l="1442" r="2382"/>
            <a:stretch/>
          </p:blipFill>
          <p:spPr>
            <a:xfrm>
              <a:off x="14598" y="165100"/>
              <a:ext cx="6514403" cy="6553200"/>
            </a:xfrm>
            <a:prstGeom prst="rect">
              <a:avLst/>
            </a:prstGeom>
          </p:spPr>
        </p:pic>
        <p:sp>
          <p:nvSpPr>
            <p:cNvPr id="5" name="Oval 4"/>
            <p:cNvSpPr/>
            <p:nvPr/>
          </p:nvSpPr>
          <p:spPr>
            <a:xfrm>
              <a:off x="2668413" y="3635605"/>
              <a:ext cx="87488" cy="87595"/>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6" name="TextBox 5"/>
            <p:cNvSpPr txBox="1"/>
            <p:nvPr/>
          </p:nvSpPr>
          <p:spPr>
            <a:xfrm>
              <a:off x="2668413" y="3386662"/>
              <a:ext cx="654955" cy="325436"/>
            </a:xfrm>
            <a:prstGeom prst="rect">
              <a:avLst/>
            </a:prstGeom>
            <a:noFill/>
          </p:spPr>
          <p:txBody>
            <a:bodyPr wrap="square" rtlCol="0">
              <a:spAutoFit/>
            </a:bodyPr>
            <a:lstStyle/>
            <a:p>
              <a:pPr defTabSz="457200" fontAlgn="auto">
                <a:spcBef>
                  <a:spcPts val="0"/>
                </a:spcBef>
                <a:spcAft>
                  <a:spcPts val="0"/>
                </a:spcAft>
              </a:pPr>
              <a:r>
                <a:rPr lang="en-US" sz="1400" dirty="0" smtClean="0">
                  <a:solidFill>
                    <a:srgbClr val="FF0000"/>
                  </a:solidFill>
                  <a:latin typeface="Times New Roman"/>
                  <a:cs typeface="Times New Roman"/>
                </a:rPr>
                <a:t>ALE</a:t>
              </a:r>
              <a:endParaRPr lang="en-US" sz="1400" dirty="0">
                <a:solidFill>
                  <a:srgbClr val="FF0000"/>
                </a:solidFill>
                <a:latin typeface="Times New Roman"/>
                <a:cs typeface="Times New Roman"/>
              </a:endParaRPr>
            </a:p>
          </p:txBody>
        </p:sp>
      </p:grpSp>
      <p:sp>
        <p:nvSpPr>
          <p:cNvPr id="7" name="TextBox 6"/>
          <p:cNvSpPr txBox="1"/>
          <p:nvPr/>
        </p:nvSpPr>
        <p:spPr>
          <a:xfrm>
            <a:off x="6311901" y="369332"/>
            <a:ext cx="2832099" cy="400110"/>
          </a:xfrm>
          <a:prstGeom prst="rect">
            <a:avLst/>
          </a:prstGeom>
          <a:noFill/>
        </p:spPr>
        <p:txBody>
          <a:bodyPr wrap="square" lIns="0" rIns="0" rtlCol="0">
            <a:spAutoFit/>
          </a:bodyPr>
          <a:lstStyle/>
          <a:p>
            <a:pPr defTabSz="457200" fontAlgn="auto">
              <a:spcBef>
                <a:spcPts val="0"/>
              </a:spcBef>
              <a:spcAft>
                <a:spcPts val="0"/>
              </a:spcAft>
            </a:pPr>
            <a:r>
              <a:rPr lang="en-US" sz="2000" dirty="0" smtClean="0">
                <a:solidFill>
                  <a:prstClr val="black"/>
                </a:solidFill>
                <a:latin typeface="Calibri"/>
              </a:rPr>
              <a:t> </a:t>
            </a:r>
            <a:r>
              <a:rPr lang="en-US" sz="2000" dirty="0" smtClean="0">
                <a:solidFill>
                  <a:srgbClr val="FF0000"/>
                </a:solidFill>
                <a:latin typeface="Calibri"/>
              </a:rPr>
              <a:t>BSRN Sites:</a:t>
            </a:r>
          </a:p>
        </p:txBody>
      </p:sp>
      <p:graphicFrame>
        <p:nvGraphicFramePr>
          <p:cNvPr id="9" name="Table 8"/>
          <p:cNvGraphicFramePr>
            <a:graphicFrameLocks noGrp="1"/>
          </p:cNvGraphicFramePr>
          <p:nvPr>
            <p:extLst>
              <p:ext uri="{D42A27DB-BD31-4B8C-83A1-F6EECF244321}">
                <p14:modId xmlns:p14="http://schemas.microsoft.com/office/powerpoint/2010/main" val="4065018438"/>
              </p:ext>
            </p:extLst>
          </p:nvPr>
        </p:nvGraphicFramePr>
        <p:xfrm>
          <a:off x="6083300" y="869012"/>
          <a:ext cx="3086100" cy="3012440"/>
        </p:xfrm>
        <a:graphic>
          <a:graphicData uri="http://schemas.openxmlformats.org/drawingml/2006/table">
            <a:tbl>
              <a:tblPr firstRow="1" bandRow="1">
                <a:tableStyleId>{5A111915-BE36-4E01-A7E5-04B1672EAD32}</a:tableStyleId>
              </a:tblPr>
              <a:tblGrid>
                <a:gridCol w="1210733"/>
                <a:gridCol w="1875367"/>
              </a:tblGrid>
              <a:tr h="370840">
                <a:tc>
                  <a:txBody>
                    <a:bodyPr/>
                    <a:lstStyle/>
                    <a:p>
                      <a:r>
                        <a:rPr lang="en-US" sz="1600" b="1" dirty="0" smtClean="0"/>
                        <a:t>Event</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Time</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Alert (ALE)</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09/2004-08/2013</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Barrow</a:t>
                      </a:r>
                      <a:r>
                        <a:rPr lang="en-US" sz="1600" b="1" baseline="0" dirty="0" smtClean="0"/>
                        <a:t> </a:t>
                      </a:r>
                      <a:r>
                        <a:rPr lang="en-US" sz="1600" b="1" dirty="0" smtClean="0"/>
                        <a:t>(BAR)</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01/1992-02/2010</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Eureka (EUR)</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11/2007- 12/2011</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Greenland Summit</a:t>
                      </a:r>
                      <a:r>
                        <a:rPr lang="en-US" sz="1600" b="1" baseline="0" dirty="0" smtClean="0"/>
                        <a:t> </a:t>
                      </a:r>
                      <a:r>
                        <a:rPr lang="en-US" sz="1600" b="1" dirty="0" smtClean="0"/>
                        <a:t>(GRS)</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No</a:t>
                      </a:r>
                      <a:r>
                        <a:rPr lang="en-US" sz="1600" b="1" baseline="0" dirty="0" smtClean="0"/>
                        <a:t> data available yet</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a:t>
                      </a:r>
                      <a:r>
                        <a:rPr lang="en-US" sz="1600" b="1" dirty="0" err="1" smtClean="0"/>
                        <a:t>Tikisi</a:t>
                      </a:r>
                      <a:r>
                        <a:rPr lang="en-US" sz="1600" b="1" dirty="0" smtClean="0"/>
                        <a:t> (TIK)</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06/2010- 09/2013</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a:t>
                      </a:r>
                      <a:r>
                        <a:rPr lang="en-US" sz="1600" b="1" dirty="0" err="1" smtClean="0"/>
                        <a:t>Ny-Ålesund</a:t>
                      </a:r>
                      <a:r>
                        <a:rPr lang="en-US" sz="1600" b="1" dirty="0" smtClean="0"/>
                        <a:t> (NYA)</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08/1992- 02/2012</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0" name="Oval 9"/>
          <p:cNvSpPr/>
          <p:nvPr/>
        </p:nvSpPr>
        <p:spPr>
          <a:xfrm>
            <a:off x="2522289" y="1842332"/>
            <a:ext cx="80479" cy="82842"/>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11" name="TextBox 10"/>
          <p:cNvSpPr txBox="1"/>
          <p:nvPr/>
        </p:nvSpPr>
        <p:spPr>
          <a:xfrm>
            <a:off x="2533868" y="1785079"/>
            <a:ext cx="602483" cy="307777"/>
          </a:xfrm>
          <a:prstGeom prst="rect">
            <a:avLst/>
          </a:prstGeom>
          <a:noFill/>
        </p:spPr>
        <p:txBody>
          <a:bodyPr wrap="square" rtlCol="0">
            <a:spAutoFit/>
          </a:bodyPr>
          <a:lstStyle/>
          <a:p>
            <a:pPr defTabSz="457200" fontAlgn="auto">
              <a:spcBef>
                <a:spcPts val="0"/>
              </a:spcBef>
              <a:spcAft>
                <a:spcPts val="0"/>
              </a:spcAft>
            </a:pPr>
            <a:r>
              <a:rPr lang="en-US" sz="1400" dirty="0" smtClean="0">
                <a:solidFill>
                  <a:srgbClr val="FF0000"/>
                </a:solidFill>
                <a:latin typeface="Times New Roman"/>
                <a:cs typeface="Times New Roman"/>
              </a:rPr>
              <a:t>BAR</a:t>
            </a:r>
            <a:endParaRPr lang="en-US" sz="1400" dirty="0">
              <a:solidFill>
                <a:srgbClr val="FF0000"/>
              </a:solidFill>
              <a:latin typeface="Times New Roman"/>
              <a:cs typeface="Times New Roman"/>
            </a:endParaRPr>
          </a:p>
        </p:txBody>
      </p:sp>
      <p:sp>
        <p:nvSpPr>
          <p:cNvPr id="12" name="Oval 11"/>
          <p:cNvSpPr/>
          <p:nvPr/>
        </p:nvSpPr>
        <p:spPr>
          <a:xfrm>
            <a:off x="6104470" y="513265"/>
            <a:ext cx="143933" cy="135467"/>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2000">
              <a:solidFill>
                <a:prstClr val="white"/>
              </a:solidFill>
            </a:endParaRPr>
          </a:p>
        </p:txBody>
      </p:sp>
      <p:sp>
        <p:nvSpPr>
          <p:cNvPr id="13" name="Oval 12"/>
          <p:cNvSpPr/>
          <p:nvPr/>
        </p:nvSpPr>
        <p:spPr>
          <a:xfrm>
            <a:off x="2244122" y="3502308"/>
            <a:ext cx="80479" cy="82842"/>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15" name="TextBox 14"/>
          <p:cNvSpPr txBox="1"/>
          <p:nvPr/>
        </p:nvSpPr>
        <p:spPr>
          <a:xfrm>
            <a:off x="2049381" y="3207605"/>
            <a:ext cx="602483" cy="307777"/>
          </a:xfrm>
          <a:prstGeom prst="rect">
            <a:avLst/>
          </a:prstGeom>
          <a:noFill/>
        </p:spPr>
        <p:txBody>
          <a:bodyPr wrap="square" rtlCol="0">
            <a:spAutoFit/>
          </a:bodyPr>
          <a:lstStyle/>
          <a:p>
            <a:pPr defTabSz="457200" fontAlgn="auto">
              <a:spcBef>
                <a:spcPts val="0"/>
              </a:spcBef>
              <a:spcAft>
                <a:spcPts val="0"/>
              </a:spcAft>
            </a:pPr>
            <a:r>
              <a:rPr lang="en-US" sz="1400" dirty="0" smtClean="0">
                <a:solidFill>
                  <a:srgbClr val="FF0000"/>
                </a:solidFill>
                <a:latin typeface="Times New Roman"/>
                <a:cs typeface="Times New Roman"/>
              </a:rPr>
              <a:t>EUR</a:t>
            </a:r>
            <a:endParaRPr lang="en-US" sz="1400" dirty="0">
              <a:solidFill>
                <a:srgbClr val="FF0000"/>
              </a:solidFill>
              <a:latin typeface="Times New Roman"/>
              <a:cs typeface="Times New Roman"/>
            </a:endParaRPr>
          </a:p>
        </p:txBody>
      </p:sp>
      <p:sp>
        <p:nvSpPr>
          <p:cNvPr id="16" name="Oval 15"/>
          <p:cNvSpPr/>
          <p:nvPr/>
        </p:nvSpPr>
        <p:spPr>
          <a:xfrm>
            <a:off x="2201781" y="4289733"/>
            <a:ext cx="80479" cy="82842"/>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17" name="TextBox 16"/>
          <p:cNvSpPr txBox="1"/>
          <p:nvPr/>
        </p:nvSpPr>
        <p:spPr>
          <a:xfrm>
            <a:off x="2142518" y="3995036"/>
            <a:ext cx="602483" cy="307777"/>
          </a:xfrm>
          <a:prstGeom prst="rect">
            <a:avLst/>
          </a:prstGeom>
          <a:noFill/>
        </p:spPr>
        <p:txBody>
          <a:bodyPr wrap="square" rtlCol="0">
            <a:spAutoFit/>
          </a:bodyPr>
          <a:lstStyle/>
          <a:p>
            <a:pPr defTabSz="457200" fontAlgn="auto">
              <a:spcBef>
                <a:spcPts val="0"/>
              </a:spcBef>
              <a:spcAft>
                <a:spcPts val="0"/>
              </a:spcAft>
            </a:pPr>
            <a:r>
              <a:rPr lang="en-US" sz="1400" dirty="0" smtClean="0">
                <a:solidFill>
                  <a:srgbClr val="FF0000"/>
                </a:solidFill>
                <a:latin typeface="Times New Roman"/>
                <a:cs typeface="Times New Roman"/>
              </a:rPr>
              <a:t>GRS</a:t>
            </a:r>
            <a:endParaRPr lang="en-US" sz="1400" dirty="0">
              <a:solidFill>
                <a:srgbClr val="FF0000"/>
              </a:solidFill>
              <a:latin typeface="Times New Roman"/>
              <a:cs typeface="Times New Roman"/>
            </a:endParaRPr>
          </a:p>
        </p:txBody>
      </p:sp>
      <p:sp>
        <p:nvSpPr>
          <p:cNvPr id="18" name="Oval 17"/>
          <p:cNvSpPr/>
          <p:nvPr/>
        </p:nvSpPr>
        <p:spPr>
          <a:xfrm>
            <a:off x="4068803" y="2400633"/>
            <a:ext cx="80479" cy="82842"/>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19" name="TextBox 18"/>
          <p:cNvSpPr txBox="1"/>
          <p:nvPr/>
        </p:nvSpPr>
        <p:spPr>
          <a:xfrm>
            <a:off x="4011337" y="2415739"/>
            <a:ext cx="602483" cy="307777"/>
          </a:xfrm>
          <a:prstGeom prst="rect">
            <a:avLst/>
          </a:prstGeom>
          <a:noFill/>
        </p:spPr>
        <p:txBody>
          <a:bodyPr wrap="square" rtlCol="0">
            <a:spAutoFit/>
          </a:bodyPr>
          <a:lstStyle/>
          <a:p>
            <a:pPr defTabSz="457200" fontAlgn="auto">
              <a:spcBef>
                <a:spcPts val="0"/>
              </a:spcBef>
              <a:spcAft>
                <a:spcPts val="0"/>
              </a:spcAft>
            </a:pPr>
            <a:r>
              <a:rPr lang="en-US" sz="1400" dirty="0" smtClean="0">
                <a:solidFill>
                  <a:srgbClr val="FF0000"/>
                </a:solidFill>
                <a:latin typeface="Times New Roman"/>
                <a:cs typeface="Times New Roman"/>
              </a:rPr>
              <a:t>TIK</a:t>
            </a:r>
            <a:endParaRPr lang="en-US" sz="1400" dirty="0">
              <a:solidFill>
                <a:srgbClr val="FF0000"/>
              </a:solidFill>
              <a:latin typeface="Times New Roman"/>
              <a:cs typeface="Times New Roman"/>
            </a:endParaRPr>
          </a:p>
        </p:txBody>
      </p:sp>
      <p:sp>
        <p:nvSpPr>
          <p:cNvPr id="20" name="TextBox 19"/>
          <p:cNvSpPr txBox="1"/>
          <p:nvPr/>
        </p:nvSpPr>
        <p:spPr>
          <a:xfrm>
            <a:off x="3261494" y="4043842"/>
            <a:ext cx="602483" cy="307777"/>
          </a:xfrm>
          <a:prstGeom prst="rect">
            <a:avLst/>
          </a:prstGeom>
          <a:noFill/>
        </p:spPr>
        <p:txBody>
          <a:bodyPr wrap="square" rtlCol="0">
            <a:spAutoFit/>
          </a:bodyPr>
          <a:lstStyle/>
          <a:p>
            <a:pPr defTabSz="457200" fontAlgn="auto">
              <a:spcBef>
                <a:spcPts val="0"/>
              </a:spcBef>
              <a:spcAft>
                <a:spcPts val="0"/>
              </a:spcAft>
            </a:pPr>
            <a:r>
              <a:rPr lang="en-US" sz="1400" dirty="0" smtClean="0">
                <a:solidFill>
                  <a:srgbClr val="FF0000"/>
                </a:solidFill>
                <a:latin typeface="Times New Roman"/>
                <a:cs typeface="Times New Roman"/>
              </a:rPr>
              <a:t>NYA</a:t>
            </a:r>
            <a:endParaRPr lang="en-US" sz="1400" dirty="0">
              <a:solidFill>
                <a:srgbClr val="FF0000"/>
              </a:solidFill>
              <a:latin typeface="Times New Roman"/>
              <a:cs typeface="Times New Roman"/>
            </a:endParaRPr>
          </a:p>
        </p:txBody>
      </p:sp>
      <p:sp>
        <p:nvSpPr>
          <p:cNvPr id="21" name="Oval 20"/>
          <p:cNvSpPr/>
          <p:nvPr/>
        </p:nvSpPr>
        <p:spPr>
          <a:xfrm>
            <a:off x="3251683" y="4264326"/>
            <a:ext cx="80479" cy="82842"/>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22" name="Rectangle 21"/>
          <p:cNvSpPr/>
          <p:nvPr/>
        </p:nvSpPr>
        <p:spPr>
          <a:xfrm>
            <a:off x="2341529" y="1950575"/>
            <a:ext cx="91440" cy="92292"/>
          </a:xfrm>
          <a:prstGeom prst="rect">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23" name="TextBox 22"/>
          <p:cNvSpPr txBox="1"/>
          <p:nvPr/>
        </p:nvSpPr>
        <p:spPr>
          <a:xfrm>
            <a:off x="6337301" y="4302732"/>
            <a:ext cx="2832099" cy="400110"/>
          </a:xfrm>
          <a:prstGeom prst="rect">
            <a:avLst/>
          </a:prstGeom>
          <a:noFill/>
        </p:spPr>
        <p:txBody>
          <a:bodyPr wrap="square" lIns="0" rIns="0" rtlCol="0">
            <a:spAutoFit/>
          </a:bodyPr>
          <a:lstStyle/>
          <a:p>
            <a:pPr defTabSz="457200" fontAlgn="auto">
              <a:spcBef>
                <a:spcPts val="0"/>
              </a:spcBef>
              <a:spcAft>
                <a:spcPts val="0"/>
              </a:spcAft>
            </a:pPr>
            <a:r>
              <a:rPr lang="en-US" sz="2000" dirty="0" smtClean="0">
                <a:solidFill>
                  <a:prstClr val="black"/>
                </a:solidFill>
                <a:latin typeface="Calibri"/>
              </a:rPr>
              <a:t> </a:t>
            </a:r>
            <a:r>
              <a:rPr lang="en-US" sz="2000" dirty="0" smtClean="0">
                <a:solidFill>
                  <a:srgbClr val="4F0CF8"/>
                </a:solidFill>
                <a:latin typeface="Calibri"/>
              </a:rPr>
              <a:t>ARM Sites:</a:t>
            </a:r>
          </a:p>
        </p:txBody>
      </p:sp>
      <p:graphicFrame>
        <p:nvGraphicFramePr>
          <p:cNvPr id="24" name="Table 23"/>
          <p:cNvGraphicFramePr>
            <a:graphicFrameLocks noGrp="1"/>
          </p:cNvGraphicFramePr>
          <p:nvPr>
            <p:extLst>
              <p:ext uri="{D42A27DB-BD31-4B8C-83A1-F6EECF244321}">
                <p14:modId xmlns:p14="http://schemas.microsoft.com/office/powerpoint/2010/main" val="150804911"/>
              </p:ext>
            </p:extLst>
          </p:nvPr>
        </p:nvGraphicFramePr>
        <p:xfrm>
          <a:off x="6045977" y="4845845"/>
          <a:ext cx="3086100" cy="1483360"/>
        </p:xfrm>
        <a:graphic>
          <a:graphicData uri="http://schemas.openxmlformats.org/drawingml/2006/table">
            <a:tbl>
              <a:tblPr firstRow="1" bandRow="1">
                <a:tableStyleId>{5A111915-BE36-4E01-A7E5-04B1672EAD32}</a:tableStyleId>
              </a:tblPr>
              <a:tblGrid>
                <a:gridCol w="1210733"/>
                <a:gridCol w="1875367"/>
              </a:tblGrid>
              <a:tr h="370840">
                <a:tc>
                  <a:txBody>
                    <a:bodyPr/>
                    <a:lstStyle/>
                    <a:p>
                      <a:r>
                        <a:rPr lang="en-US" sz="1600" b="1" dirty="0" smtClean="0"/>
                        <a:t>Event</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Time</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Barrow</a:t>
                      </a:r>
                      <a:r>
                        <a:rPr lang="en-US" sz="1600" b="1" baseline="0" dirty="0" smtClean="0"/>
                        <a:t> </a:t>
                      </a:r>
                      <a:r>
                        <a:rPr lang="en-US" sz="1600" b="1" dirty="0" smtClean="0"/>
                        <a:t>(BAR)</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05/1998-04/2011</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a:t>
                      </a:r>
                      <a:r>
                        <a:rPr lang="en-US" sz="1600" b="1" dirty="0" err="1" smtClean="0"/>
                        <a:t>Atqasuk</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baseline="0" dirty="0" smtClean="0"/>
                        <a:t> 06/</a:t>
                      </a:r>
                      <a:r>
                        <a:rPr lang="en-US" sz="1600" b="1" dirty="0" smtClean="0"/>
                        <a:t>2000-01/2010</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600" b="1" dirty="0" smtClean="0"/>
                        <a:t> </a:t>
                      </a:r>
                      <a:r>
                        <a:rPr lang="en-US" sz="1600" b="1" dirty="0" err="1" smtClean="0"/>
                        <a:t>Oliktok</a:t>
                      </a:r>
                      <a:endParaRPr lang="en-US" sz="1600" b="1" dirty="0"/>
                    </a:p>
                  </a:txBody>
                  <a:tcPr marL="0" marR="0">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dirty="0" smtClean="0"/>
                        <a:t> 09/2013-12/2013</a:t>
                      </a:r>
                      <a:endParaRPr lang="en-US" sz="1600" b="1" dirty="0"/>
                    </a:p>
                  </a:txBody>
                  <a:tcPr marL="0" marR="0">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5" name="TextBox 24"/>
          <p:cNvSpPr txBox="1"/>
          <p:nvPr/>
        </p:nvSpPr>
        <p:spPr>
          <a:xfrm>
            <a:off x="2082805" y="2067455"/>
            <a:ext cx="699174" cy="307777"/>
          </a:xfrm>
          <a:prstGeom prst="rect">
            <a:avLst/>
          </a:prstGeom>
          <a:noFill/>
        </p:spPr>
        <p:txBody>
          <a:bodyPr wrap="square" lIns="0" rIns="0" rtlCol="0">
            <a:spAutoFit/>
          </a:bodyPr>
          <a:lstStyle/>
          <a:p>
            <a:pPr defTabSz="457200" fontAlgn="auto">
              <a:spcBef>
                <a:spcPts val="0"/>
              </a:spcBef>
              <a:spcAft>
                <a:spcPts val="0"/>
              </a:spcAft>
            </a:pPr>
            <a:r>
              <a:rPr lang="en-US" sz="1400" dirty="0" err="1" smtClean="0">
                <a:solidFill>
                  <a:srgbClr val="0000FF"/>
                </a:solidFill>
                <a:latin typeface="Times New Roman"/>
                <a:cs typeface="Times New Roman"/>
              </a:rPr>
              <a:t>Oliktok</a:t>
            </a:r>
            <a:endParaRPr lang="en-US" sz="1400" dirty="0">
              <a:solidFill>
                <a:srgbClr val="0000FF"/>
              </a:solidFill>
              <a:latin typeface="Times New Roman"/>
              <a:cs typeface="Times New Roman"/>
            </a:endParaRPr>
          </a:p>
        </p:txBody>
      </p:sp>
      <p:sp>
        <p:nvSpPr>
          <p:cNvPr id="26" name="Rectangle 25"/>
          <p:cNvSpPr/>
          <p:nvPr/>
        </p:nvSpPr>
        <p:spPr>
          <a:xfrm>
            <a:off x="2451596" y="1772762"/>
            <a:ext cx="91434" cy="92292"/>
          </a:xfrm>
          <a:prstGeom prst="rect">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27" name="TextBox 26"/>
          <p:cNvSpPr txBox="1"/>
          <p:nvPr/>
        </p:nvSpPr>
        <p:spPr>
          <a:xfrm>
            <a:off x="1932202" y="1451901"/>
            <a:ext cx="699174" cy="307777"/>
          </a:xfrm>
          <a:prstGeom prst="rect">
            <a:avLst/>
          </a:prstGeom>
          <a:solidFill>
            <a:schemeClr val="bg1"/>
          </a:solidFill>
        </p:spPr>
        <p:txBody>
          <a:bodyPr wrap="square" lIns="0" rIns="0" rtlCol="0">
            <a:spAutoFit/>
          </a:bodyPr>
          <a:lstStyle/>
          <a:p>
            <a:pPr defTabSz="457200" fontAlgn="auto">
              <a:spcBef>
                <a:spcPts val="0"/>
              </a:spcBef>
              <a:spcAft>
                <a:spcPts val="0"/>
              </a:spcAft>
            </a:pPr>
            <a:r>
              <a:rPr lang="en-US" sz="1400" dirty="0" err="1" smtClean="0">
                <a:solidFill>
                  <a:srgbClr val="0000FF"/>
                </a:solidFill>
                <a:latin typeface="Times New Roman"/>
                <a:cs typeface="Times New Roman"/>
              </a:rPr>
              <a:t>Atqasuk</a:t>
            </a:r>
            <a:endParaRPr lang="en-US" sz="1400" dirty="0">
              <a:solidFill>
                <a:srgbClr val="0000FF"/>
              </a:solidFill>
              <a:latin typeface="Times New Roman"/>
              <a:cs typeface="Times New Roman"/>
            </a:endParaRPr>
          </a:p>
        </p:txBody>
      </p:sp>
      <p:sp>
        <p:nvSpPr>
          <p:cNvPr id="28" name="Rectangle 27"/>
          <p:cNvSpPr/>
          <p:nvPr/>
        </p:nvSpPr>
        <p:spPr>
          <a:xfrm>
            <a:off x="6104469" y="4410675"/>
            <a:ext cx="182880" cy="186725"/>
          </a:xfrm>
          <a:prstGeom prst="rect">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b="0">
              <a:solidFill>
                <a:prstClr val="white"/>
              </a:solidFill>
            </a:endParaRPr>
          </a:p>
        </p:txBody>
      </p:sp>
      <p:sp>
        <p:nvSpPr>
          <p:cNvPr id="2" name="Slide Number Placeholder 1"/>
          <p:cNvSpPr>
            <a:spLocks noGrp="1"/>
          </p:cNvSpPr>
          <p:nvPr>
            <p:ph type="sldNum" sz="quarter" idx="12"/>
          </p:nvPr>
        </p:nvSpPr>
        <p:spPr/>
        <p:txBody>
          <a:bodyPr/>
          <a:lstStyle/>
          <a:p>
            <a:fld id="{995D935F-B68E-6C45-81F5-7BF07B7D649F}" type="slidenum">
              <a:rPr lang="en-US" smtClean="0">
                <a:solidFill>
                  <a:prstClr val="black">
                    <a:tint val="75000"/>
                  </a:prstClr>
                </a:solidFill>
              </a:rPr>
              <a:pPr/>
              <a:t>5</a:t>
            </a:fld>
            <a:endParaRPr lang="en-US">
              <a:solidFill>
                <a:prstClr val="black">
                  <a:tint val="75000"/>
                </a:prstClr>
              </a:solidFill>
            </a:endParaRPr>
          </a:p>
        </p:txBody>
      </p:sp>
      <p:sp>
        <p:nvSpPr>
          <p:cNvPr id="3" name="TextBox 2"/>
          <p:cNvSpPr txBox="1"/>
          <p:nvPr/>
        </p:nvSpPr>
        <p:spPr>
          <a:xfrm>
            <a:off x="101597" y="356344"/>
            <a:ext cx="5902257" cy="523220"/>
          </a:xfrm>
          <a:prstGeom prst="rect">
            <a:avLst/>
          </a:prstGeom>
          <a:solidFill>
            <a:srgbClr val="FFFF00"/>
          </a:solidFill>
        </p:spPr>
        <p:txBody>
          <a:bodyPr wrap="none" rtlCol="0">
            <a:spAutoFit/>
          </a:bodyPr>
          <a:lstStyle/>
          <a:p>
            <a:r>
              <a:rPr lang="en-US" sz="2800" dirty="0" smtClean="0">
                <a:solidFill>
                  <a:srgbClr val="4F0CF8"/>
                </a:solidFill>
                <a:latin typeface="Arial Black" panose="020B0A04020102020204" pitchFamily="34" charset="0"/>
              </a:rPr>
              <a:t>ARM</a:t>
            </a:r>
            <a:r>
              <a:rPr lang="en-US" sz="2800" dirty="0" smtClean="0">
                <a:latin typeface="Arial Black" panose="020B0A04020102020204" pitchFamily="34" charset="0"/>
              </a:rPr>
              <a:t> and </a:t>
            </a:r>
            <a:r>
              <a:rPr lang="en-US" sz="2800" dirty="0" smtClean="0">
                <a:solidFill>
                  <a:srgbClr val="FF0000"/>
                </a:solidFill>
                <a:latin typeface="Arial Black" panose="020B0A04020102020204" pitchFamily="34" charset="0"/>
              </a:rPr>
              <a:t>BSRN</a:t>
            </a:r>
            <a:r>
              <a:rPr lang="en-US" sz="2800" dirty="0" smtClean="0">
                <a:latin typeface="Arial Black" panose="020B0A04020102020204" pitchFamily="34" charset="0"/>
              </a:rPr>
              <a:t> Surface Sites</a:t>
            </a:r>
            <a:endParaRPr lang="en-US" sz="2800" dirty="0">
              <a:latin typeface="Arial Black" panose="020B0A04020102020204" pitchFamily="34" charset="0"/>
            </a:endParaRPr>
          </a:p>
        </p:txBody>
      </p:sp>
    </p:spTree>
    <p:extLst>
      <p:ext uri="{BB962C8B-B14F-4D97-AF65-F5344CB8AC3E}">
        <p14:creationId xmlns:p14="http://schemas.microsoft.com/office/powerpoint/2010/main" val="533588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371600"/>
          </a:xfrm>
        </p:spPr>
        <p:txBody>
          <a:bodyPr/>
          <a:lstStyle/>
          <a:p>
            <a:pPr algn="l"/>
            <a:r>
              <a:rPr lang="en-US" sz="2800" dirty="0" smtClean="0">
                <a:latin typeface="Arial Black" panose="020B0A04020102020204" pitchFamily="34" charset="0"/>
              </a:rPr>
              <a:t>Objective 1: Quantifying the uncertainties </a:t>
            </a:r>
            <a:r>
              <a:rPr lang="en-US" sz="2800" dirty="0">
                <a:latin typeface="Arial Black" panose="020B0A04020102020204" pitchFamily="34" charset="0"/>
              </a:rPr>
              <a:t>of reanalyzed </a:t>
            </a:r>
            <a:r>
              <a:rPr lang="en-US" sz="2800" dirty="0">
                <a:solidFill>
                  <a:srgbClr val="FF0000"/>
                </a:solidFill>
                <a:latin typeface="Arial Black" panose="020B0A04020102020204" pitchFamily="34" charset="0"/>
              </a:rPr>
              <a:t>Arctic</a:t>
            </a:r>
            <a:r>
              <a:rPr lang="en-US" sz="2800" dirty="0">
                <a:latin typeface="Arial Black" panose="020B0A04020102020204" pitchFamily="34" charset="0"/>
              </a:rPr>
              <a:t> cloud-radiation properties</a:t>
            </a:r>
            <a:r>
              <a:rPr lang="en-US" sz="3200" dirty="0">
                <a:latin typeface="Arial Black" panose="020B0A04020102020204" pitchFamily="34" charset="0"/>
              </a:rPr>
              <a:t/>
            </a:r>
            <a:br>
              <a:rPr lang="en-US" sz="3200" dirty="0">
                <a:latin typeface="Arial Black" panose="020B0A04020102020204" pitchFamily="34" charset="0"/>
              </a:rPr>
            </a:br>
            <a:endParaRPr lang="en-US" sz="3200" dirty="0">
              <a:latin typeface="Arial Black" panose="020B0A04020102020204" pitchFamily="34" charset="0"/>
            </a:endParaRPr>
          </a:p>
        </p:txBody>
      </p:sp>
      <p:sp>
        <p:nvSpPr>
          <p:cNvPr id="3" name="Content Placeholder 2"/>
          <p:cNvSpPr>
            <a:spLocks noGrp="1"/>
          </p:cNvSpPr>
          <p:nvPr>
            <p:ph idx="1"/>
          </p:nvPr>
        </p:nvSpPr>
        <p:spPr>
          <a:xfrm>
            <a:off x="-10886" y="1143000"/>
            <a:ext cx="9154886" cy="5715000"/>
          </a:xfrm>
        </p:spPr>
        <p:txBody>
          <a:bodyPr/>
          <a:lstStyle/>
          <a:p>
            <a:r>
              <a:rPr lang="en-US" sz="2000" b="1" dirty="0" smtClean="0">
                <a:latin typeface="Arial Black" panose="020B0A04020102020204" pitchFamily="34" charset="0"/>
              </a:rPr>
              <a:t>There are two tasks for this Objective </a:t>
            </a:r>
          </a:p>
          <a:p>
            <a:pPr marL="0" indent="0">
              <a:buNone/>
            </a:pPr>
            <a:r>
              <a:rPr lang="en-US" sz="2000" b="1" u="sng" dirty="0" smtClean="0">
                <a:solidFill>
                  <a:schemeClr val="tx2"/>
                </a:solidFill>
                <a:latin typeface="Arial Black" panose="020B0A04020102020204" pitchFamily="34" charset="0"/>
              </a:rPr>
              <a:t>Task 1:</a:t>
            </a:r>
            <a:r>
              <a:rPr lang="en-US" sz="2000" b="1" dirty="0" smtClean="0">
                <a:latin typeface="Arial Black" panose="020B0A04020102020204" pitchFamily="34" charset="0"/>
              </a:rPr>
              <a:t> </a:t>
            </a:r>
            <a:r>
              <a:rPr lang="en-US" sz="2000" b="1" dirty="0"/>
              <a:t>: </a:t>
            </a:r>
            <a:r>
              <a:rPr lang="en-US" sz="2000" dirty="0">
                <a:latin typeface="Arial Black" panose="020B0A04020102020204" pitchFamily="34" charset="0"/>
              </a:rPr>
              <a:t>Compare the </a:t>
            </a:r>
            <a:r>
              <a:rPr lang="en-US" sz="2000" dirty="0" smtClean="0">
                <a:latin typeface="Arial Black" panose="020B0A04020102020204" pitchFamily="34" charset="0"/>
              </a:rPr>
              <a:t>reanalyzed cloud fractions and TOA/</a:t>
            </a:r>
          </a:p>
          <a:p>
            <a:pPr marL="0" indent="0">
              <a:buNone/>
            </a:pPr>
            <a:r>
              <a:rPr lang="en-US" sz="2000" dirty="0">
                <a:latin typeface="Arial Black" panose="020B0A04020102020204" pitchFamily="34" charset="0"/>
              </a:rPr>
              <a:t>s</a:t>
            </a:r>
            <a:r>
              <a:rPr lang="en-US" sz="2000" dirty="0" smtClean="0">
                <a:latin typeface="Arial Black" panose="020B0A04020102020204" pitchFamily="34" charset="0"/>
              </a:rPr>
              <a:t>urface radiation budgets over arctic region using NASA CERES </a:t>
            </a:r>
            <a:r>
              <a:rPr lang="en-US" sz="2000" dirty="0">
                <a:latin typeface="Arial Black" panose="020B0A04020102020204" pitchFamily="34" charset="0"/>
              </a:rPr>
              <a:t>Ed4 </a:t>
            </a:r>
            <a:r>
              <a:rPr lang="en-US" sz="2000" dirty="0" smtClean="0">
                <a:latin typeface="Arial Black" panose="020B0A04020102020204" pitchFamily="34" charset="0"/>
              </a:rPr>
              <a:t>results </a:t>
            </a:r>
            <a:r>
              <a:rPr lang="en-US" sz="2000" dirty="0">
                <a:latin typeface="Arial Black" panose="020B0A04020102020204" pitchFamily="34" charset="0"/>
              </a:rPr>
              <a:t>during the period </a:t>
            </a:r>
            <a:r>
              <a:rPr lang="en-US" sz="2000" dirty="0" smtClean="0">
                <a:latin typeface="Arial Black" panose="020B0A04020102020204" pitchFamily="34" charset="0"/>
              </a:rPr>
              <a:t>2000-2011, and </a:t>
            </a:r>
            <a:r>
              <a:rPr lang="en-US" sz="2000" dirty="0" err="1" smtClean="0">
                <a:latin typeface="Arial Black" panose="020B0A04020102020204" pitchFamily="34" charset="0"/>
              </a:rPr>
              <a:t>CloudSat</a:t>
            </a:r>
            <a:r>
              <a:rPr lang="en-US" sz="2000" dirty="0" smtClean="0">
                <a:latin typeface="Arial Black" panose="020B0A04020102020204" pitchFamily="34" charset="0"/>
              </a:rPr>
              <a:t>/CALIPSO (CC) during 2006-2010.</a:t>
            </a:r>
          </a:p>
          <a:p>
            <a:pPr marL="0" indent="0">
              <a:buNone/>
            </a:pPr>
            <a:r>
              <a:rPr lang="en-US" sz="2000" u="sng" dirty="0" smtClean="0">
                <a:solidFill>
                  <a:schemeClr val="tx2"/>
                </a:solidFill>
                <a:latin typeface="Arial Black" panose="020B0A04020102020204" pitchFamily="34" charset="0"/>
              </a:rPr>
              <a:t>Task 2:</a:t>
            </a:r>
            <a:r>
              <a:rPr lang="en-US" sz="2000" dirty="0" smtClean="0">
                <a:latin typeface="Arial Black" panose="020B0A04020102020204" pitchFamily="34" charset="0"/>
              </a:rPr>
              <a:t> Investigate the reanalyzed Cloud and surface radiation fluxes at ARM and BSRN surface sites.</a:t>
            </a:r>
          </a:p>
          <a:p>
            <a:pPr marL="0" indent="0">
              <a:buNone/>
            </a:pPr>
            <a:endParaRPr lang="en-US" sz="2000" dirty="0" smtClean="0">
              <a:latin typeface="Arial Black" panose="020B0A04020102020204" pitchFamily="34" charset="0"/>
            </a:endParaRPr>
          </a:p>
          <a:p>
            <a:pPr marL="0" indent="0">
              <a:buNone/>
            </a:pPr>
            <a:r>
              <a:rPr lang="en-US" sz="2000" dirty="0" smtClean="0">
                <a:latin typeface="Arial Black" panose="020B0A04020102020204" pitchFamily="34" charset="0"/>
              </a:rPr>
              <a:t> </a:t>
            </a:r>
          </a:p>
          <a:p>
            <a:pPr marL="0" indent="0">
              <a:buNone/>
            </a:pPr>
            <a:endParaRPr lang="en-US" sz="2400" dirty="0" smtClean="0">
              <a:latin typeface="Arial Black" panose="020B0A04020102020204" pitchFamily="34" charset="0"/>
            </a:endParaRPr>
          </a:p>
          <a:p>
            <a:pPr marL="0" indent="0">
              <a:buNone/>
            </a:pPr>
            <a:endParaRPr lang="en-US" sz="2400" dirty="0">
              <a:latin typeface="Arial Black" panose="020B0A04020102020204" pitchFamily="34" charset="0"/>
            </a:endParaRPr>
          </a:p>
          <a:p>
            <a:endParaRPr lang="en-US" sz="2800" b="1"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pPr>
              <a:defRPr/>
            </a:pPr>
            <a:fld id="{3EEDB8B8-4696-431E-B75E-45F2C2892C0C}" type="slidenum">
              <a:rPr lang="en-US" smtClean="0">
                <a:solidFill>
                  <a:srgbClr val="FFFFFF"/>
                </a:solidFill>
              </a:rPr>
              <a:pPr>
                <a:defRPr/>
              </a:pPr>
              <a:t>6</a:t>
            </a:fld>
            <a:endParaRPr lang="en-US">
              <a:solidFill>
                <a:srgbClr val="FFFFFF"/>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3257" y="3505200"/>
            <a:ext cx="2361629" cy="3543329"/>
          </a:xfrm>
          <a:prstGeom prst="rect">
            <a:avLst/>
          </a:prstGeom>
        </p:spPr>
      </p:pic>
      <p:sp>
        <p:nvSpPr>
          <p:cNvPr id="6" name="Content Placeholder 2"/>
          <p:cNvSpPr txBox="1">
            <a:spLocks/>
          </p:cNvSpPr>
          <p:nvPr/>
        </p:nvSpPr>
        <p:spPr bwMode="auto">
          <a:xfrm>
            <a:off x="10886" y="3733801"/>
            <a:ext cx="4311885" cy="3124200"/>
          </a:xfrm>
          <a:prstGeom prst="rect">
            <a:avLst/>
          </a:prstGeom>
          <a:solidFill>
            <a:srgbClr val="FFFF00"/>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a:lstStyle>
          <a:p>
            <a:pPr marL="0" indent="0">
              <a:buNone/>
            </a:pPr>
            <a:r>
              <a:rPr lang="en-US" sz="1600" b="0" kern="0" dirty="0" smtClean="0">
                <a:solidFill>
                  <a:schemeClr val="bg1"/>
                </a:solidFill>
                <a:latin typeface="Arial Black" panose="020B0A04020102020204" pitchFamily="34" charset="0"/>
              </a:rPr>
              <a:t>Task 1 will be performed by Ms. Erica </a:t>
            </a:r>
            <a:r>
              <a:rPr lang="en-US" sz="1600" b="0" kern="0" dirty="0" err="1" smtClean="0">
                <a:solidFill>
                  <a:schemeClr val="bg1"/>
                </a:solidFill>
                <a:latin typeface="Arial Black" panose="020B0A04020102020204" pitchFamily="34" charset="0"/>
              </a:rPr>
              <a:t>Dolinar</a:t>
            </a:r>
            <a:r>
              <a:rPr lang="en-US" sz="1600" b="0" kern="0" dirty="0" smtClean="0">
                <a:solidFill>
                  <a:schemeClr val="bg1"/>
                </a:solidFill>
                <a:latin typeface="Arial Black" panose="020B0A04020102020204" pitchFamily="34" charset="0"/>
              </a:rPr>
              <a:t>. She is currently</a:t>
            </a:r>
          </a:p>
          <a:p>
            <a:pPr marL="0" indent="0">
              <a:buFont typeface="Wingdings" pitchFamily="2" charset="2"/>
              <a:buNone/>
            </a:pPr>
            <a:r>
              <a:rPr lang="en-US" sz="1600" b="0" kern="0" dirty="0">
                <a:solidFill>
                  <a:schemeClr val="bg1"/>
                </a:solidFill>
                <a:latin typeface="Arial Black" panose="020B0A04020102020204" pitchFamily="34" charset="0"/>
              </a:rPr>
              <a:t>e</a:t>
            </a:r>
            <a:r>
              <a:rPr lang="en-US" sz="1600" b="0" kern="0" dirty="0" smtClean="0">
                <a:solidFill>
                  <a:schemeClr val="bg1"/>
                </a:solidFill>
                <a:latin typeface="Arial Black" panose="020B0A04020102020204" pitchFamily="34" charset="0"/>
              </a:rPr>
              <a:t>valuating </a:t>
            </a:r>
            <a:r>
              <a:rPr lang="en-US" sz="1600" b="0" kern="0" dirty="0" smtClean="0">
                <a:solidFill>
                  <a:schemeClr val="bg1"/>
                </a:solidFill>
                <a:latin typeface="Arial Black" panose="020B0A04020102020204" pitchFamily="34" charset="0"/>
              </a:rPr>
              <a:t>CMIP5 CF and radiation budgets using CERES-MODIS and CC.</a:t>
            </a:r>
          </a:p>
          <a:p>
            <a:pPr marL="0" indent="0">
              <a:buFont typeface="Wingdings" pitchFamily="2" charset="2"/>
              <a:buNone/>
            </a:pPr>
            <a:r>
              <a:rPr lang="en-US" sz="1000" b="0" kern="0" dirty="0" smtClean="0">
                <a:solidFill>
                  <a:schemeClr val="bg1"/>
                </a:solidFill>
                <a:latin typeface="Arial Black" panose="020B0A04020102020204" pitchFamily="34" charset="0"/>
              </a:rPr>
              <a:t>(</a:t>
            </a:r>
            <a:r>
              <a:rPr lang="en-US" sz="1000" b="0" kern="0" dirty="0" err="1" smtClean="0">
                <a:solidFill>
                  <a:schemeClr val="bg1"/>
                </a:solidFill>
                <a:latin typeface="Arial Black" panose="020B0A04020102020204" pitchFamily="34" charset="0"/>
              </a:rPr>
              <a:t>Dolinar</a:t>
            </a:r>
            <a:r>
              <a:rPr lang="en-US" sz="1000" b="0" kern="0" dirty="0" smtClean="0">
                <a:solidFill>
                  <a:schemeClr val="bg1"/>
                </a:solidFill>
                <a:latin typeface="Arial Black" panose="020B0A04020102020204" pitchFamily="34" charset="0"/>
              </a:rPr>
              <a:t> et al. 2013, </a:t>
            </a:r>
            <a:r>
              <a:rPr lang="en-US" sz="1000" b="0" kern="0" dirty="0" err="1" smtClean="0">
                <a:solidFill>
                  <a:schemeClr val="bg1"/>
                </a:solidFill>
                <a:latin typeface="Arial Black" panose="020B0A04020102020204" pitchFamily="34" charset="0"/>
              </a:rPr>
              <a:t>Clim</a:t>
            </a:r>
            <a:r>
              <a:rPr lang="en-US" sz="1000" b="0" kern="0" dirty="0" smtClean="0">
                <a:solidFill>
                  <a:schemeClr val="bg1"/>
                </a:solidFill>
                <a:latin typeface="Arial Black" panose="020B0A04020102020204" pitchFamily="34" charset="0"/>
              </a:rPr>
              <a:t> </a:t>
            </a:r>
            <a:r>
              <a:rPr lang="en-US" sz="1000" b="0" kern="0" dirty="0" err="1" smtClean="0">
                <a:solidFill>
                  <a:schemeClr val="bg1"/>
                </a:solidFill>
                <a:latin typeface="Arial Black" panose="020B0A04020102020204" pitchFamily="34" charset="0"/>
              </a:rPr>
              <a:t>Dyn</a:t>
            </a:r>
            <a:r>
              <a:rPr lang="en-US" sz="1000" b="0" kern="0" dirty="0" smtClean="0">
                <a:solidFill>
                  <a:schemeClr val="bg1"/>
                </a:solidFill>
                <a:latin typeface="Arial Black" panose="020B0A04020102020204" pitchFamily="34" charset="0"/>
              </a:rPr>
              <a:t>)  </a:t>
            </a:r>
          </a:p>
          <a:p>
            <a:pPr marL="0" indent="0">
              <a:buFont typeface="Wingdings" pitchFamily="2" charset="2"/>
              <a:buNone/>
            </a:pPr>
            <a:endParaRPr lang="en-US" sz="1600" b="0" kern="0" dirty="0" smtClean="0">
              <a:solidFill>
                <a:schemeClr val="bg1"/>
              </a:solidFill>
              <a:latin typeface="Arial Black" panose="020B0A04020102020204" pitchFamily="34" charset="0"/>
            </a:endParaRPr>
          </a:p>
          <a:p>
            <a:pPr marL="0" indent="0">
              <a:buFont typeface="Wingdings" pitchFamily="2" charset="2"/>
              <a:buNone/>
            </a:pPr>
            <a:r>
              <a:rPr lang="en-US" sz="1600" b="0" kern="0" dirty="0" smtClean="0">
                <a:solidFill>
                  <a:schemeClr val="bg1"/>
                </a:solidFill>
                <a:latin typeface="Arial Black" panose="020B0A04020102020204" pitchFamily="34" charset="0"/>
              </a:rPr>
              <a:t>Task 2 will be performed by Ms. Emily </a:t>
            </a:r>
            <a:r>
              <a:rPr lang="en-US" sz="1600" b="0" kern="0" dirty="0" err="1" smtClean="0">
                <a:solidFill>
                  <a:schemeClr val="bg1"/>
                </a:solidFill>
                <a:latin typeface="Arial Black" panose="020B0A04020102020204" pitchFamily="34" charset="0"/>
              </a:rPr>
              <a:t>Qiu</a:t>
            </a:r>
            <a:r>
              <a:rPr lang="en-US" sz="1600" b="0" kern="0" dirty="0" smtClean="0">
                <a:solidFill>
                  <a:schemeClr val="bg1"/>
                </a:solidFill>
                <a:latin typeface="Arial Black" panose="020B0A04020102020204" pitchFamily="34" charset="0"/>
              </a:rPr>
              <a:t>. She is currently working on validating CERES-MODIS cloud retrievals using ARM NSA</a:t>
            </a:r>
          </a:p>
          <a:p>
            <a:pPr marL="0" indent="0">
              <a:buFont typeface="Wingdings" pitchFamily="2" charset="2"/>
              <a:buNone/>
            </a:pPr>
            <a:r>
              <a:rPr lang="en-US" sz="1600" b="0" kern="0" dirty="0" smtClean="0">
                <a:solidFill>
                  <a:schemeClr val="bg1"/>
                </a:solidFill>
                <a:latin typeface="Arial Black" panose="020B0A04020102020204" pitchFamily="34" charset="0"/>
              </a:rPr>
              <a:t>observations over Arctic region.  </a:t>
            </a:r>
          </a:p>
          <a:p>
            <a:pPr marL="0" indent="0">
              <a:buFont typeface="Wingdings" pitchFamily="2" charset="2"/>
              <a:buNone/>
            </a:pPr>
            <a:endParaRPr lang="en-US" sz="2400" b="0" kern="0" dirty="0" smtClean="0">
              <a:solidFill>
                <a:schemeClr val="bg1"/>
              </a:solidFill>
              <a:latin typeface="Arial Black" panose="020B0A04020102020204" pitchFamily="34" charset="0"/>
            </a:endParaRPr>
          </a:p>
          <a:p>
            <a:pPr marL="0" indent="0">
              <a:buFont typeface="Wingdings" pitchFamily="2" charset="2"/>
              <a:buNone/>
            </a:pPr>
            <a:endParaRPr lang="en-US" sz="2400" b="0" kern="0" dirty="0" smtClean="0">
              <a:latin typeface="Arial Black" panose="020B0A04020102020204" pitchFamily="34" charset="0"/>
            </a:endParaRPr>
          </a:p>
          <a:p>
            <a:endParaRPr lang="en-US" sz="2800" b="1" kern="0" dirty="0">
              <a:latin typeface="Arial Black" panose="020B0A040201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2771" y="3505200"/>
            <a:ext cx="2459600" cy="3690323"/>
          </a:xfrm>
          <a:prstGeom prst="rect">
            <a:avLst/>
          </a:prstGeom>
        </p:spPr>
      </p:pic>
    </p:spTree>
    <p:extLst>
      <p:ext uri="{BB962C8B-B14F-4D97-AF65-F5344CB8AC3E}">
        <p14:creationId xmlns:p14="http://schemas.microsoft.com/office/powerpoint/2010/main" val="1802195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 y="0"/>
            <a:ext cx="9067800" cy="762000"/>
          </a:xfrm>
        </p:spPr>
        <p:txBody>
          <a:bodyPr/>
          <a:lstStyle/>
          <a:p>
            <a:pPr algn="l"/>
            <a:r>
              <a:rPr lang="en-US" sz="3600" b="1" u="sng" dirty="0" smtClean="0">
                <a:latin typeface="Arial Black" panose="020B0A04020102020204" pitchFamily="34" charset="0"/>
              </a:rPr>
              <a:t>Task </a:t>
            </a:r>
            <a:r>
              <a:rPr lang="en-US" sz="3600" b="1" u="sng" dirty="0">
                <a:latin typeface="Arial Black" panose="020B0A04020102020204" pitchFamily="34" charset="0"/>
              </a:rPr>
              <a:t>1:</a:t>
            </a:r>
            <a:r>
              <a:rPr lang="en-US" sz="3600" b="1" dirty="0">
                <a:latin typeface="Arial Black" panose="020B0A04020102020204" pitchFamily="34" charset="0"/>
              </a:rPr>
              <a:t> : </a:t>
            </a:r>
            <a:r>
              <a:rPr lang="en-US" sz="3600" b="1" dirty="0" smtClean="0">
                <a:latin typeface="Arial Black" panose="020B0A04020102020204" pitchFamily="34" charset="0"/>
              </a:rPr>
              <a:t> Examples with Satellites</a:t>
            </a:r>
            <a:r>
              <a:rPr lang="en-US" sz="3600" dirty="0" smtClean="0">
                <a:latin typeface="Arial Black" panose="020B0A04020102020204" pitchFamily="34" charset="0"/>
              </a:rPr>
              <a:t> </a:t>
            </a:r>
            <a:endParaRPr lang="en-US" sz="3600" dirty="0">
              <a:latin typeface="Arial Black" panose="020B0A04020102020204" pitchFamily="34" charset="0"/>
            </a:endParaRPr>
          </a:p>
        </p:txBody>
      </p:sp>
      <p:sp>
        <p:nvSpPr>
          <p:cNvPr id="3" name="Content Placeholder 2"/>
          <p:cNvSpPr>
            <a:spLocks noGrp="1"/>
          </p:cNvSpPr>
          <p:nvPr>
            <p:ph idx="1"/>
          </p:nvPr>
        </p:nvSpPr>
        <p:spPr>
          <a:xfrm>
            <a:off x="0" y="5519057"/>
            <a:ext cx="9056914" cy="1295400"/>
          </a:xfrm>
        </p:spPr>
        <p:txBody>
          <a:bodyPr/>
          <a:lstStyle/>
          <a:p>
            <a:pPr marL="0" indent="0">
              <a:buNone/>
            </a:pPr>
            <a:r>
              <a:rPr lang="en-US" sz="2000" dirty="0" smtClean="0">
                <a:latin typeface="Arial Black" panose="020B0A04020102020204" pitchFamily="34" charset="0"/>
              </a:rPr>
              <a:t>MERRA </a:t>
            </a:r>
            <a:r>
              <a:rPr lang="en-US" sz="2000" dirty="0">
                <a:latin typeface="Arial Black" panose="020B0A04020102020204" pitchFamily="34" charset="0"/>
              </a:rPr>
              <a:t>annual mean CF is 9% higher than </a:t>
            </a:r>
            <a:r>
              <a:rPr lang="en-US" sz="2000" dirty="0" smtClean="0">
                <a:latin typeface="Arial Black" panose="020B0A04020102020204" pitchFamily="34" charset="0"/>
              </a:rPr>
              <a:t>CERES-MODIS observed </a:t>
            </a:r>
            <a:r>
              <a:rPr lang="en-US" sz="2000" dirty="0">
                <a:latin typeface="Arial Black" panose="020B0A04020102020204" pitchFamily="34" charset="0"/>
              </a:rPr>
              <a:t>one (72.8% vs. 63.8%), significantly higher during winter (75.7% vs. 50.7%), and lower during summer (68.5% vs. 77.2%). </a:t>
            </a:r>
            <a:r>
              <a:rPr lang="en-US" sz="2000" dirty="0" smtClean="0">
                <a:latin typeface="Arial Black" panose="020B0A04020102020204" pitchFamily="34" charset="0"/>
              </a:rPr>
              <a:t> However, MODIS is not perfect.</a:t>
            </a:r>
            <a:endParaRPr lang="en-US" sz="20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pPr>
              <a:defRPr/>
            </a:pPr>
            <a:fld id="{3EEDB8B8-4696-431E-B75E-45F2C2892C0C}" type="slidenum">
              <a:rPr lang="en-US" smtClean="0">
                <a:solidFill>
                  <a:srgbClr val="FFFFFF"/>
                </a:solidFill>
              </a:rPr>
              <a:pPr>
                <a:defRPr/>
              </a:pPr>
              <a:t>7</a:t>
            </a:fld>
            <a:endParaRPr lang="en-US">
              <a:solidFill>
                <a:srgbClr val="FFFFFF"/>
              </a:solidFill>
            </a:endParaRPr>
          </a:p>
        </p:txBody>
      </p:sp>
      <p:pic>
        <p:nvPicPr>
          <p:cNvPr id="3074" name="Picture 2" descr="SYN1_MERRA_cldfr_Arcitc_stitched_200003_201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6943"/>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454339" y="990600"/>
            <a:ext cx="1401346" cy="523220"/>
          </a:xfrm>
          <a:prstGeom prst="rect">
            <a:avLst/>
          </a:prstGeom>
          <a:noFill/>
        </p:spPr>
        <p:txBody>
          <a:bodyPr wrap="none" rtlCol="0">
            <a:spAutoFit/>
          </a:bodyPr>
          <a:lstStyle/>
          <a:p>
            <a:r>
              <a:rPr lang="en-US" sz="2800" dirty="0" smtClean="0">
                <a:solidFill>
                  <a:srgbClr val="FF0000"/>
                </a:solidFill>
              </a:rPr>
              <a:t>MODIS</a:t>
            </a:r>
            <a:endParaRPr lang="en-US" sz="2800" dirty="0">
              <a:solidFill>
                <a:srgbClr val="FF0000"/>
              </a:solidFill>
            </a:endParaRPr>
          </a:p>
        </p:txBody>
      </p:sp>
      <p:sp>
        <p:nvSpPr>
          <p:cNvPr id="7" name="TextBox 6"/>
          <p:cNvSpPr txBox="1"/>
          <p:nvPr/>
        </p:nvSpPr>
        <p:spPr>
          <a:xfrm>
            <a:off x="2282222" y="3276600"/>
            <a:ext cx="1540806" cy="523220"/>
          </a:xfrm>
          <a:prstGeom prst="rect">
            <a:avLst/>
          </a:prstGeom>
          <a:noFill/>
        </p:spPr>
        <p:txBody>
          <a:bodyPr wrap="none" rtlCol="0">
            <a:spAutoFit/>
          </a:bodyPr>
          <a:lstStyle/>
          <a:p>
            <a:r>
              <a:rPr lang="en-US" sz="2800" dirty="0" smtClean="0">
                <a:solidFill>
                  <a:schemeClr val="bg1"/>
                </a:solidFill>
              </a:rPr>
              <a:t>MERRA</a:t>
            </a:r>
            <a:endParaRPr lang="en-US" sz="2800" dirty="0">
              <a:solidFill>
                <a:schemeClr val="bg1"/>
              </a:solidFill>
            </a:endParaRPr>
          </a:p>
        </p:txBody>
      </p:sp>
    </p:spTree>
    <p:extLst>
      <p:ext uri="{BB962C8B-B14F-4D97-AF65-F5344CB8AC3E}">
        <p14:creationId xmlns:p14="http://schemas.microsoft.com/office/powerpoint/2010/main" val="778161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609600"/>
            <a:ext cx="8443724" cy="4343400"/>
          </a:xfrm>
          <a:prstGeom prst="rect">
            <a:avLst/>
          </a:prstGeom>
        </p:spPr>
      </p:pic>
      <p:sp>
        <p:nvSpPr>
          <p:cNvPr id="4" name="Slide Number Placeholder 3"/>
          <p:cNvSpPr>
            <a:spLocks noGrp="1"/>
          </p:cNvSpPr>
          <p:nvPr>
            <p:ph type="sldNum" sz="quarter" idx="12"/>
          </p:nvPr>
        </p:nvSpPr>
        <p:spPr/>
        <p:txBody>
          <a:bodyPr/>
          <a:lstStyle/>
          <a:p>
            <a:fld id="{FEB989B7-FBFB-4038-AD4F-09E56D277AE3}" type="slidenum">
              <a:rPr lang="en-US" smtClean="0"/>
              <a:pPr/>
              <a:t>8</a:t>
            </a:fld>
            <a:endParaRPr lang="en-US"/>
          </a:p>
        </p:txBody>
      </p:sp>
      <p:sp>
        <p:nvSpPr>
          <p:cNvPr id="8" name="TextBox 7"/>
          <p:cNvSpPr txBox="1"/>
          <p:nvPr/>
        </p:nvSpPr>
        <p:spPr>
          <a:xfrm>
            <a:off x="-19050" y="-28575"/>
            <a:ext cx="7848600" cy="492443"/>
          </a:xfrm>
          <a:prstGeom prst="rect">
            <a:avLst/>
          </a:prstGeom>
          <a:noFill/>
        </p:spPr>
        <p:txBody>
          <a:bodyPr wrap="square" rtlCol="0">
            <a:spAutoFit/>
          </a:bodyPr>
          <a:lstStyle/>
          <a:p>
            <a:pPr fontAlgn="auto">
              <a:spcBef>
                <a:spcPts val="0"/>
              </a:spcBef>
              <a:spcAft>
                <a:spcPts val="0"/>
              </a:spcAft>
            </a:pPr>
            <a:r>
              <a:rPr lang="en-US" sz="2600" dirty="0" smtClean="0">
                <a:effectLst>
                  <a:outerShdw blurRad="38100" dist="38100" dir="2700000" algn="tl">
                    <a:srgbClr val="000000">
                      <a:alpha val="43137"/>
                    </a:srgbClr>
                  </a:outerShdw>
                </a:effectLst>
                <a:cs typeface="Times New Roman" pitchFamily="18" charset="0"/>
              </a:rPr>
              <a:t>Cloud Fraction Comparison between MODIS and CC</a:t>
            </a:r>
          </a:p>
        </p:txBody>
      </p:sp>
      <p:sp>
        <p:nvSpPr>
          <p:cNvPr id="2" name="TextBox 1"/>
          <p:cNvSpPr txBox="1"/>
          <p:nvPr/>
        </p:nvSpPr>
        <p:spPr>
          <a:xfrm>
            <a:off x="1607495" y="2743200"/>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76.3%</a:t>
            </a:r>
            <a:endParaRPr lang="en-US" sz="1600" dirty="0">
              <a:solidFill>
                <a:prstClr val="black"/>
              </a:solidFill>
              <a:cs typeface="Times New Roman" pitchFamily="18" charset="0"/>
            </a:endParaRPr>
          </a:p>
        </p:txBody>
      </p:sp>
      <p:sp>
        <p:nvSpPr>
          <p:cNvPr id="7" name="TextBox 6"/>
          <p:cNvSpPr txBox="1"/>
          <p:nvPr/>
        </p:nvSpPr>
        <p:spPr>
          <a:xfrm>
            <a:off x="3733800" y="2734056"/>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74.9%</a:t>
            </a:r>
            <a:endParaRPr lang="en-US" sz="1600" dirty="0">
              <a:solidFill>
                <a:prstClr val="black"/>
              </a:solidFill>
              <a:cs typeface="Times New Roman" pitchFamily="18" charset="0"/>
            </a:endParaRPr>
          </a:p>
        </p:txBody>
      </p:sp>
      <p:sp>
        <p:nvSpPr>
          <p:cNvPr id="9" name="TextBox 8"/>
          <p:cNvSpPr txBox="1"/>
          <p:nvPr/>
        </p:nvSpPr>
        <p:spPr>
          <a:xfrm>
            <a:off x="5889171" y="2724686"/>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80.2%</a:t>
            </a:r>
            <a:endParaRPr lang="en-US" sz="1600" dirty="0">
              <a:solidFill>
                <a:prstClr val="black"/>
              </a:solidFill>
              <a:cs typeface="Times New Roman" pitchFamily="18" charset="0"/>
            </a:endParaRPr>
          </a:p>
        </p:txBody>
      </p:sp>
      <p:sp>
        <p:nvSpPr>
          <p:cNvPr id="10" name="TextBox 9"/>
          <p:cNvSpPr txBox="1"/>
          <p:nvPr/>
        </p:nvSpPr>
        <p:spPr>
          <a:xfrm>
            <a:off x="1618381" y="4969877"/>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0.25%</a:t>
            </a:r>
            <a:endParaRPr lang="en-US" sz="1600" dirty="0">
              <a:solidFill>
                <a:prstClr val="black"/>
              </a:solidFill>
              <a:cs typeface="Times New Roman" pitchFamily="18" charset="0"/>
            </a:endParaRPr>
          </a:p>
        </p:txBody>
      </p:sp>
      <p:sp>
        <p:nvSpPr>
          <p:cNvPr id="11" name="TextBox 10"/>
          <p:cNvSpPr txBox="1"/>
          <p:nvPr/>
        </p:nvSpPr>
        <p:spPr>
          <a:xfrm>
            <a:off x="3744686" y="4968780"/>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0.08%</a:t>
            </a:r>
            <a:endParaRPr lang="en-US" sz="1600" dirty="0">
              <a:solidFill>
                <a:prstClr val="black"/>
              </a:solidFill>
              <a:cs typeface="Times New Roman" pitchFamily="18" charset="0"/>
            </a:endParaRPr>
          </a:p>
        </p:txBody>
      </p:sp>
      <p:sp>
        <p:nvSpPr>
          <p:cNvPr id="6" name="Content Placeholder 5"/>
          <p:cNvSpPr>
            <a:spLocks noGrp="1"/>
          </p:cNvSpPr>
          <p:nvPr>
            <p:ph sz="half" idx="2"/>
          </p:nvPr>
        </p:nvSpPr>
        <p:spPr>
          <a:xfrm>
            <a:off x="0" y="5410200"/>
            <a:ext cx="8382000" cy="1524000"/>
          </a:xfrm>
        </p:spPr>
        <p:txBody>
          <a:bodyPr>
            <a:normAutofit lnSpcReduction="10000"/>
          </a:bodyPr>
          <a:lstStyle/>
          <a:p>
            <a:r>
              <a:rPr lang="en-US" sz="2400" b="1" dirty="0" smtClean="0">
                <a:solidFill>
                  <a:srgbClr val="FF0000"/>
                </a:solidFill>
                <a:latin typeface="Times New Roman" pitchFamily="18" charset="0"/>
                <a:cs typeface="Times New Roman" pitchFamily="18" charset="0"/>
              </a:rPr>
              <a:t>During the summer months, CERES-MODIS derived total CFs agree with </a:t>
            </a:r>
            <a:r>
              <a:rPr lang="en-US" sz="2400" b="1" dirty="0" err="1" smtClean="0">
                <a:solidFill>
                  <a:srgbClr val="FF0000"/>
                </a:solidFill>
                <a:latin typeface="Times New Roman" pitchFamily="18" charset="0"/>
                <a:cs typeface="Times New Roman" pitchFamily="18" charset="0"/>
              </a:rPr>
              <a:t>CloudSat</a:t>
            </a:r>
            <a:r>
              <a:rPr lang="en-US" sz="2400" b="1" dirty="0" smtClean="0">
                <a:solidFill>
                  <a:srgbClr val="FF0000"/>
                </a:solidFill>
                <a:latin typeface="Times New Roman" pitchFamily="18" charset="0"/>
                <a:cs typeface="Times New Roman" pitchFamily="18" charset="0"/>
              </a:rPr>
              <a:t>/CALIPSO (</a:t>
            </a:r>
            <a:r>
              <a:rPr lang="en-US"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CC)</a:t>
            </a:r>
            <a:r>
              <a:rPr lang="en-US" sz="2400" b="1" dirty="0" smtClean="0">
                <a:solidFill>
                  <a:srgbClr val="FF0000"/>
                </a:solidFill>
                <a:latin typeface="Times New Roman" pitchFamily="18" charset="0"/>
                <a:cs typeface="Times New Roman" pitchFamily="18" charset="0"/>
              </a:rPr>
              <a:t> very well, in general, remain within 10% of active CC measurements</a:t>
            </a:r>
          </a:p>
          <a:p>
            <a:pPr marL="114300" indent="0">
              <a:buNone/>
            </a:pPr>
            <a:r>
              <a:rPr lang="en-US" sz="2400" b="1" dirty="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  </a:t>
            </a:r>
            <a:r>
              <a:rPr lang="en-US" sz="1200" b="1" dirty="0" smtClean="0">
                <a:solidFill>
                  <a:srgbClr val="FF0000"/>
                </a:solidFill>
                <a:latin typeface="Arial Black" panose="020B0A04020102020204" pitchFamily="34" charset="0"/>
                <a:cs typeface="Times New Roman" pitchFamily="18" charset="0"/>
              </a:rPr>
              <a:t>(</a:t>
            </a:r>
            <a:r>
              <a:rPr lang="en-US" sz="1200" dirty="0" err="1" smtClean="0">
                <a:latin typeface="Arial Black" panose="020B0A04020102020204" pitchFamily="34" charset="0"/>
              </a:rPr>
              <a:t>Giannecchini</a:t>
            </a:r>
            <a:r>
              <a:rPr lang="en-US" sz="1200" dirty="0" smtClean="0">
                <a:latin typeface="Arial Black" panose="020B0A04020102020204" pitchFamily="34" charset="0"/>
              </a:rPr>
              <a:t>, MS thesis, 2012)</a:t>
            </a:r>
            <a:endParaRPr lang="en-US" sz="1200" b="1" dirty="0">
              <a:solidFill>
                <a:srgbClr val="FF0000"/>
              </a:solidFill>
              <a:latin typeface="Arial Black" panose="020B0A04020102020204" pitchFamily="34" charset="0"/>
              <a:cs typeface="Times New Roman" pitchFamily="18" charset="0"/>
            </a:endParaRPr>
          </a:p>
        </p:txBody>
      </p:sp>
      <p:sp>
        <p:nvSpPr>
          <p:cNvPr id="12" name="TextBox 11"/>
          <p:cNvSpPr txBox="1"/>
          <p:nvPr/>
        </p:nvSpPr>
        <p:spPr>
          <a:xfrm>
            <a:off x="5994438" y="4999922"/>
            <a:ext cx="1777962"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-2.18%</a:t>
            </a:r>
            <a:endParaRPr lang="en-US" sz="1600" dirty="0">
              <a:solidFill>
                <a:prstClr val="black"/>
              </a:solidFill>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216705"/>
            <a:ext cx="643332" cy="2158277"/>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2487" y="2438400"/>
            <a:ext cx="643245" cy="2157984"/>
          </a:xfrm>
          <a:prstGeom prst="rect">
            <a:avLst/>
          </a:prstGeom>
        </p:spPr>
      </p:pic>
      <p:sp>
        <p:nvSpPr>
          <p:cNvPr id="14" name="TextBox 13"/>
          <p:cNvSpPr txBox="1"/>
          <p:nvPr/>
        </p:nvSpPr>
        <p:spPr>
          <a:xfrm>
            <a:off x="38100" y="463868"/>
            <a:ext cx="1502334" cy="523220"/>
          </a:xfrm>
          <a:prstGeom prst="rect">
            <a:avLst/>
          </a:prstGeom>
          <a:noFill/>
        </p:spPr>
        <p:txBody>
          <a:bodyPr wrap="none" rtlCol="0">
            <a:spAutoFit/>
          </a:bodyPr>
          <a:lstStyle/>
          <a:p>
            <a:r>
              <a:rPr lang="en-US" sz="2800" dirty="0" smtClean="0">
                <a:solidFill>
                  <a:srgbClr val="FF0000"/>
                </a:solidFill>
              </a:rPr>
              <a:t>Summer</a:t>
            </a:r>
            <a:endParaRPr lang="en-US" sz="2800" dirty="0">
              <a:solidFill>
                <a:srgbClr val="FF0000"/>
              </a:solidFill>
            </a:endParaRPr>
          </a:p>
        </p:txBody>
      </p:sp>
    </p:spTree>
    <p:extLst>
      <p:ext uri="{BB962C8B-B14F-4D97-AF65-F5344CB8AC3E}">
        <p14:creationId xmlns:p14="http://schemas.microsoft.com/office/powerpoint/2010/main" val="198053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492443"/>
            <a:ext cx="8443724" cy="4343400"/>
          </a:xfrm>
          <a:prstGeom prst="rect">
            <a:avLst/>
          </a:prstGeom>
        </p:spPr>
      </p:pic>
      <p:sp>
        <p:nvSpPr>
          <p:cNvPr id="7" name="Content Placeholder 6"/>
          <p:cNvSpPr>
            <a:spLocks noGrp="1"/>
          </p:cNvSpPr>
          <p:nvPr>
            <p:ph sz="half" idx="2"/>
          </p:nvPr>
        </p:nvSpPr>
        <p:spPr>
          <a:xfrm>
            <a:off x="0" y="5074485"/>
            <a:ext cx="8382000" cy="1795272"/>
          </a:xfrm>
        </p:spPr>
        <p:txBody>
          <a:bodyPr>
            <a:normAutofit/>
          </a:bodyPr>
          <a:lstStyle/>
          <a:p>
            <a:r>
              <a:rPr lang="en-US" sz="2400" b="1" dirty="0" smtClean="0">
                <a:solidFill>
                  <a:srgbClr val="FF0000"/>
                </a:solidFill>
                <a:latin typeface="Times New Roman" pitchFamily="18" charset="0"/>
                <a:cs typeface="Times New Roman" pitchFamily="18" charset="0"/>
              </a:rPr>
              <a:t>CERES-MODIS results agree well with CC across the Greenland and Barents Seas, </a:t>
            </a:r>
            <a:r>
              <a:rPr lang="en-US" sz="2400" b="1" dirty="0" smtClean="0">
                <a:solidFill>
                  <a:srgbClr val="2C05BB"/>
                </a:solidFill>
                <a:latin typeface="Times New Roman" pitchFamily="18" charset="0"/>
                <a:cs typeface="Times New Roman" pitchFamily="18" charset="0"/>
              </a:rPr>
              <a:t>but</a:t>
            </a:r>
            <a:r>
              <a:rPr lang="en-US" sz="2400" b="1" dirty="0" smtClean="0">
                <a:solidFill>
                  <a:srgbClr val="2C05BB"/>
                </a:solidFill>
                <a:latin typeface="Times New Roman" pitchFamily="18" charset="0"/>
                <a:cs typeface="Times New Roman" pitchFamily="18" charset="0"/>
              </a:rPr>
              <a:t> over central Arctic region, </a:t>
            </a:r>
            <a:r>
              <a:rPr lang="en-US" sz="2400" b="1" dirty="0" smtClean="0">
                <a:solidFill>
                  <a:srgbClr val="2C05BB"/>
                </a:solidFill>
                <a:latin typeface="Times New Roman" pitchFamily="18" charset="0"/>
                <a:cs typeface="Times New Roman" pitchFamily="18" charset="0"/>
              </a:rPr>
              <a:t>CERES-MODIS </a:t>
            </a:r>
            <a:r>
              <a:rPr lang="en-US" sz="2400" b="1" dirty="0" smtClean="0">
                <a:solidFill>
                  <a:srgbClr val="2C05BB"/>
                </a:solidFill>
                <a:latin typeface="Times New Roman" pitchFamily="18" charset="0"/>
                <a:cs typeface="Times New Roman" pitchFamily="18" charset="0"/>
              </a:rPr>
              <a:t>underestimates </a:t>
            </a:r>
            <a:r>
              <a:rPr lang="en-US" sz="2400" b="1" dirty="0" smtClean="0">
                <a:solidFill>
                  <a:srgbClr val="2C05BB"/>
                </a:solidFill>
                <a:latin typeface="Times New Roman" pitchFamily="18" charset="0"/>
                <a:cs typeface="Times New Roman" pitchFamily="18" charset="0"/>
              </a:rPr>
              <a:t>CFs </a:t>
            </a:r>
            <a:r>
              <a:rPr lang="en-US" sz="2400" b="1" dirty="0" smtClean="0">
                <a:solidFill>
                  <a:srgbClr val="2C05BB"/>
                </a:solidFill>
                <a:latin typeface="Times New Roman" pitchFamily="18" charset="0"/>
                <a:cs typeface="Times New Roman" pitchFamily="18" charset="0"/>
              </a:rPr>
              <a:t>about 30-40% </a:t>
            </a:r>
            <a:r>
              <a:rPr lang="en-US" sz="2400" b="1" dirty="0" smtClean="0">
                <a:solidFill>
                  <a:srgbClr val="2C05BB"/>
                </a:solidFill>
                <a:latin typeface="Times New Roman" pitchFamily="18" charset="0"/>
                <a:cs typeface="Times New Roman" pitchFamily="18" charset="0"/>
              </a:rPr>
              <a:t>due </a:t>
            </a:r>
            <a:r>
              <a:rPr lang="en-US" sz="2400" b="1" dirty="0" smtClean="0">
                <a:solidFill>
                  <a:srgbClr val="2C05BB"/>
                </a:solidFill>
                <a:latin typeface="Times New Roman" pitchFamily="18" charset="0"/>
                <a:cs typeface="Times New Roman" pitchFamily="18" charset="0"/>
              </a:rPr>
              <a:t>to Polar night.</a:t>
            </a:r>
            <a:endParaRPr lang="en-US" sz="2400" b="1" dirty="0">
              <a:solidFill>
                <a:srgbClr val="2C05BB"/>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EB989B7-FBFB-4038-AD4F-09E56D277AE3}" type="slidenum">
              <a:rPr lang="en-US" smtClean="0"/>
              <a:pPr/>
              <a:t>9</a:t>
            </a:fld>
            <a:endParaRPr lang="en-US"/>
          </a:p>
        </p:txBody>
      </p:sp>
      <p:sp>
        <p:nvSpPr>
          <p:cNvPr id="6" name="TextBox 5"/>
          <p:cNvSpPr txBox="1"/>
          <p:nvPr/>
        </p:nvSpPr>
        <p:spPr>
          <a:xfrm>
            <a:off x="1600200" y="2607677"/>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73.3%</a:t>
            </a:r>
            <a:endParaRPr lang="en-US" sz="1600" dirty="0">
              <a:solidFill>
                <a:prstClr val="black"/>
              </a:solidFill>
              <a:cs typeface="Times New Roman" pitchFamily="18" charset="0"/>
            </a:endParaRPr>
          </a:p>
        </p:txBody>
      </p:sp>
      <p:sp>
        <p:nvSpPr>
          <p:cNvPr id="8" name="TextBox 7"/>
          <p:cNvSpPr txBox="1"/>
          <p:nvPr/>
        </p:nvSpPr>
        <p:spPr>
          <a:xfrm>
            <a:off x="3777343" y="2607677"/>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73.4%</a:t>
            </a:r>
            <a:endParaRPr lang="en-US" sz="1600" dirty="0">
              <a:solidFill>
                <a:prstClr val="black"/>
              </a:solidFill>
              <a:cs typeface="Times New Roman" pitchFamily="18" charset="0"/>
            </a:endParaRPr>
          </a:p>
        </p:txBody>
      </p:sp>
      <p:sp>
        <p:nvSpPr>
          <p:cNvPr id="9" name="TextBox 8"/>
          <p:cNvSpPr txBox="1"/>
          <p:nvPr/>
        </p:nvSpPr>
        <p:spPr>
          <a:xfrm>
            <a:off x="5889171" y="2585906"/>
            <a:ext cx="15240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70.4%</a:t>
            </a:r>
            <a:endParaRPr lang="en-US" sz="1600" dirty="0">
              <a:solidFill>
                <a:prstClr val="black"/>
              </a:solidFill>
              <a:cs typeface="Times New Roman" pitchFamily="18" charset="0"/>
            </a:endParaRPr>
          </a:p>
        </p:txBody>
      </p:sp>
      <p:sp>
        <p:nvSpPr>
          <p:cNvPr id="10" name="TextBox 9"/>
          <p:cNvSpPr txBox="1"/>
          <p:nvPr/>
        </p:nvSpPr>
        <p:spPr>
          <a:xfrm>
            <a:off x="1447800" y="4735286"/>
            <a:ext cx="1676400"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-18.6%</a:t>
            </a:r>
            <a:endParaRPr lang="en-US" sz="1600" dirty="0">
              <a:solidFill>
                <a:prstClr val="black"/>
              </a:solidFill>
              <a:cs typeface="Times New Roman" pitchFamily="18" charset="0"/>
            </a:endParaRPr>
          </a:p>
        </p:txBody>
      </p:sp>
      <p:sp>
        <p:nvSpPr>
          <p:cNvPr id="11" name="TextBox 10"/>
          <p:cNvSpPr txBox="1"/>
          <p:nvPr/>
        </p:nvSpPr>
        <p:spPr>
          <a:xfrm>
            <a:off x="3657600" y="4735286"/>
            <a:ext cx="1692729"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-20.0%</a:t>
            </a:r>
            <a:endParaRPr lang="en-US" sz="1600" dirty="0">
              <a:solidFill>
                <a:prstClr val="black"/>
              </a:solidFill>
              <a:cs typeface="Times New Roman" pitchFamily="18" charset="0"/>
            </a:endParaRPr>
          </a:p>
        </p:txBody>
      </p:sp>
      <p:sp>
        <p:nvSpPr>
          <p:cNvPr id="12" name="TextBox 11"/>
          <p:cNvSpPr txBox="1"/>
          <p:nvPr/>
        </p:nvSpPr>
        <p:spPr>
          <a:xfrm>
            <a:off x="5889171" y="4735060"/>
            <a:ext cx="1632858" cy="338554"/>
          </a:xfrm>
          <a:prstGeom prst="rect">
            <a:avLst/>
          </a:prstGeom>
          <a:solidFill>
            <a:schemeClr val="bg1"/>
          </a:solidFill>
        </p:spPr>
        <p:txBody>
          <a:bodyPr wrap="square" rtlCol="0">
            <a:spAutoFit/>
          </a:bodyPr>
          <a:lstStyle/>
          <a:p>
            <a:pPr fontAlgn="auto">
              <a:spcBef>
                <a:spcPts val="0"/>
              </a:spcBef>
              <a:spcAft>
                <a:spcPts val="0"/>
              </a:spcAft>
            </a:pPr>
            <a:r>
              <a:rPr lang="en-US" sz="1600" dirty="0" smtClean="0">
                <a:solidFill>
                  <a:prstClr val="black"/>
                </a:solidFill>
                <a:cs typeface="Times New Roman" pitchFamily="18" charset="0"/>
              </a:rPr>
              <a:t>Mean = -18.1%</a:t>
            </a:r>
            <a:endParaRPr lang="en-US" sz="1600" dirty="0">
              <a:solidFill>
                <a:prstClr val="black"/>
              </a:solidFill>
              <a:cs typeface="Times New Roman" pitchFamily="18"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152400"/>
            <a:ext cx="643332" cy="2158277"/>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2487" y="2337816"/>
            <a:ext cx="643245" cy="2157984"/>
          </a:xfrm>
          <a:prstGeom prst="rect">
            <a:avLst/>
          </a:prstGeom>
        </p:spPr>
      </p:pic>
      <p:sp>
        <p:nvSpPr>
          <p:cNvPr id="16" name="TextBox 15"/>
          <p:cNvSpPr txBox="1"/>
          <p:nvPr/>
        </p:nvSpPr>
        <p:spPr>
          <a:xfrm>
            <a:off x="-76200" y="0"/>
            <a:ext cx="7848600" cy="492443"/>
          </a:xfrm>
          <a:prstGeom prst="rect">
            <a:avLst/>
          </a:prstGeom>
          <a:noFill/>
        </p:spPr>
        <p:txBody>
          <a:bodyPr wrap="square" rtlCol="0">
            <a:spAutoFit/>
          </a:bodyPr>
          <a:lstStyle/>
          <a:p>
            <a:pPr fontAlgn="auto">
              <a:spcBef>
                <a:spcPts val="0"/>
              </a:spcBef>
              <a:spcAft>
                <a:spcPts val="0"/>
              </a:spcAft>
            </a:pPr>
            <a:r>
              <a:rPr lang="en-US" sz="2600" dirty="0" smtClean="0">
                <a:effectLst>
                  <a:outerShdw blurRad="38100" dist="38100" dir="2700000" algn="tl">
                    <a:srgbClr val="000000">
                      <a:alpha val="43137"/>
                    </a:srgbClr>
                  </a:outerShdw>
                </a:effectLst>
                <a:cs typeface="Times New Roman" pitchFamily="18" charset="0"/>
              </a:rPr>
              <a:t>Cloud Fraction Comparison between MODIS and CC</a:t>
            </a:r>
          </a:p>
        </p:txBody>
      </p:sp>
      <p:sp>
        <p:nvSpPr>
          <p:cNvPr id="15" name="TextBox 14"/>
          <p:cNvSpPr txBox="1"/>
          <p:nvPr/>
        </p:nvSpPr>
        <p:spPr>
          <a:xfrm>
            <a:off x="38100" y="463868"/>
            <a:ext cx="1274644" cy="523220"/>
          </a:xfrm>
          <a:prstGeom prst="rect">
            <a:avLst/>
          </a:prstGeom>
          <a:noFill/>
        </p:spPr>
        <p:txBody>
          <a:bodyPr wrap="none" rtlCol="0">
            <a:spAutoFit/>
          </a:bodyPr>
          <a:lstStyle/>
          <a:p>
            <a:r>
              <a:rPr lang="en-US" sz="2800" dirty="0" smtClean="0">
                <a:solidFill>
                  <a:srgbClr val="4F0CF8"/>
                </a:solidFill>
              </a:rPr>
              <a:t>Winter</a:t>
            </a:r>
            <a:endParaRPr lang="en-US" sz="2800" dirty="0">
              <a:solidFill>
                <a:srgbClr val="4F0CF8"/>
              </a:solidFill>
            </a:endParaRPr>
          </a:p>
        </p:txBody>
      </p:sp>
    </p:spTree>
    <p:extLst>
      <p:ext uri="{BB962C8B-B14F-4D97-AF65-F5344CB8AC3E}">
        <p14:creationId xmlns:p14="http://schemas.microsoft.com/office/powerpoint/2010/main" val="377047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Adjacency">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5.xml><?xml version="1.0" encoding="utf-8"?>
<a:theme xmlns:a="http://schemas.openxmlformats.org/drawingml/2006/main" name="FancyBlueWaves">
  <a:themeElements>
    <a:clrScheme name="Pixel">
      <a:dk1>
        <a:srgbClr val="103154"/>
      </a:dk1>
      <a:lt1>
        <a:srgbClr val="FFFFFF"/>
      </a:lt1>
      <a:dk2>
        <a:srgbClr val="00BFC3"/>
      </a:dk2>
      <a:lt2>
        <a:srgbClr val="0096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Designs\Soaring.pot</Template>
  <TotalTime>6343</TotalTime>
  <Words>1984</Words>
  <Application>Microsoft Office PowerPoint</Application>
  <PresentationFormat>On-screen Show (4:3)</PresentationFormat>
  <Paragraphs>295</Paragraphs>
  <Slides>25</Slides>
  <Notes>6</Notes>
  <HiddenSlides>0</HiddenSlides>
  <MMClips>0</MMClips>
  <ScaleCrop>false</ScaleCrop>
  <HeadingPairs>
    <vt:vector size="4" baseType="variant">
      <vt:variant>
        <vt:lpstr>Theme</vt:lpstr>
      </vt:variant>
      <vt:variant>
        <vt:i4>6</vt:i4>
      </vt:variant>
      <vt:variant>
        <vt:lpstr>Slide Titles</vt:lpstr>
      </vt:variant>
      <vt:variant>
        <vt:i4>25</vt:i4>
      </vt:variant>
    </vt:vector>
  </HeadingPairs>
  <TitlesOfParts>
    <vt:vector size="31" baseType="lpstr">
      <vt:lpstr>Soaring</vt:lpstr>
      <vt:lpstr>1_Soaring</vt:lpstr>
      <vt:lpstr>Office Theme</vt:lpstr>
      <vt:lpstr>3_Adjacency</vt:lpstr>
      <vt:lpstr>FancyBlueWaves</vt:lpstr>
      <vt:lpstr>8_Soaring</vt:lpstr>
      <vt:lpstr>PowerPoint Presentation</vt:lpstr>
      <vt:lpstr>Objectives</vt:lpstr>
      <vt:lpstr>PowerPoint Presentation</vt:lpstr>
      <vt:lpstr>Reanalyses and Datasets</vt:lpstr>
      <vt:lpstr>PowerPoint Presentation</vt:lpstr>
      <vt:lpstr>Objective 1: Quantifying the uncertainties of reanalyzed Arctic cloud-radiation properties </vt:lpstr>
      <vt:lpstr>Task 1: :  Examples with Satellites </vt:lpstr>
      <vt:lpstr>PowerPoint Presentation</vt:lpstr>
      <vt:lpstr>PowerPoint Presentation</vt:lpstr>
      <vt:lpstr>Arctic surface radiation budget</vt:lpstr>
      <vt:lpstr>Task 2: : Examples with surface </vt:lpstr>
      <vt:lpstr>Task 2: : Examples with surface </vt:lpstr>
      <vt:lpstr>Objective 2: Investigating the reanalyzed hydrological cycle at SGP    </vt:lpstr>
      <vt:lpstr>Precipitation comparisons are straighforward </vt:lpstr>
      <vt:lpstr>PowerPoint Presentation</vt:lpstr>
      <vt:lpstr>Diurnal Cycle of DCS Cloud Fraction  </vt:lpstr>
      <vt:lpstr>Example of one tracked system using GOES IR temp (last 15 hrs)</vt:lpstr>
      <vt:lpstr>Linked tracking results with Hybrid Classification</vt:lpstr>
      <vt:lpstr>Define Life Cycle Stages</vt:lpstr>
      <vt:lpstr>Work Plan and responsible personnel</vt:lpstr>
      <vt:lpstr>PowerPoint Presentation</vt:lpstr>
      <vt:lpstr>Backup Slides</vt:lpstr>
      <vt:lpstr>Composite by Life Cycle</vt:lpstr>
      <vt:lpstr>Precipitation Evolution</vt:lpstr>
      <vt:lpstr>Self Organizing Map (SOM)</vt:lpstr>
    </vt:vector>
  </TitlesOfParts>
  <Company>University of Utah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boundary layer cloud properties</dc:title>
  <dc:creator>default</dc:creator>
  <cp:lastModifiedBy>dong</cp:lastModifiedBy>
  <cp:revision>398</cp:revision>
  <dcterms:created xsi:type="dcterms:W3CDTF">2001-03-15T18:16:34Z</dcterms:created>
  <dcterms:modified xsi:type="dcterms:W3CDTF">2013-12-17T16:24:29Z</dcterms:modified>
</cp:coreProperties>
</file>