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3" r:id="rId2"/>
    <p:sldMasterId id="2147483668" r:id="rId3"/>
    <p:sldMasterId id="2147483671" r:id="rId4"/>
    <p:sldMasterId id="2147483683" r:id="rId5"/>
  </p:sldMasterIdLst>
  <p:notesMasterIdLst>
    <p:notesMasterId r:id="rId39"/>
  </p:notesMasterIdLst>
  <p:sldIdLst>
    <p:sldId id="299" r:id="rId6"/>
    <p:sldId id="305" r:id="rId7"/>
    <p:sldId id="271" r:id="rId8"/>
    <p:sldId id="274" r:id="rId9"/>
    <p:sldId id="275" r:id="rId10"/>
    <p:sldId id="277" r:id="rId11"/>
    <p:sldId id="278" r:id="rId12"/>
    <p:sldId id="279" r:id="rId13"/>
    <p:sldId id="280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93" r:id="rId22"/>
    <p:sldId id="294" r:id="rId23"/>
    <p:sldId id="295" r:id="rId24"/>
    <p:sldId id="296" r:id="rId25"/>
    <p:sldId id="302" r:id="rId26"/>
    <p:sldId id="256" r:id="rId27"/>
    <p:sldId id="257" r:id="rId28"/>
    <p:sldId id="258" r:id="rId29"/>
    <p:sldId id="259" r:id="rId30"/>
    <p:sldId id="260" r:id="rId31"/>
    <p:sldId id="261" r:id="rId32"/>
    <p:sldId id="263" r:id="rId33"/>
    <p:sldId id="265" r:id="rId34"/>
    <p:sldId id="267" r:id="rId35"/>
    <p:sldId id="269" r:id="rId36"/>
    <p:sldId id="306" r:id="rId37"/>
    <p:sldId id="307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2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205FC-22A8-3F48-9D78-3EA9F3B93FE7}" type="datetimeFigureOut">
              <a:rPr lang="en-US" smtClean="0"/>
              <a:t>26/02/2014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AC62B-30E9-164E-8073-150395D81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24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96" y="8685878"/>
            <a:ext cx="2972004" cy="458122"/>
          </a:xfrm>
          <a:prstGeom prst="rect">
            <a:avLst/>
          </a:prstGeom>
          <a:ln/>
        </p:spPr>
        <p:txBody>
          <a:bodyPr/>
          <a:lstStyle/>
          <a:p>
            <a:fld id="{B86C368F-774C-436F-BB9C-C1746B9DA28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3912" y="630520"/>
            <a:ext cx="5175026" cy="3538567"/>
          </a:xfrm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96" y="8685878"/>
            <a:ext cx="2972004" cy="458122"/>
          </a:xfrm>
          <a:prstGeom prst="rect">
            <a:avLst/>
          </a:prstGeom>
          <a:ln/>
        </p:spPr>
        <p:txBody>
          <a:bodyPr/>
          <a:lstStyle/>
          <a:p>
            <a:fld id="{B86C368F-774C-436F-BB9C-C1746B9DA28F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3912" y="630520"/>
            <a:ext cx="5175026" cy="3538567"/>
          </a:xfrm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96" y="8685878"/>
            <a:ext cx="2972004" cy="458122"/>
          </a:xfrm>
          <a:prstGeom prst="rect">
            <a:avLst/>
          </a:prstGeom>
          <a:ln/>
        </p:spPr>
        <p:txBody>
          <a:bodyPr/>
          <a:lstStyle/>
          <a:p>
            <a:fld id="{B86C368F-774C-436F-BB9C-C1746B9DA28F}" type="slidenum">
              <a:rPr lang="en-US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3912" y="630520"/>
            <a:ext cx="5175026" cy="3538567"/>
          </a:xfrm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96" y="8685878"/>
            <a:ext cx="2972004" cy="458122"/>
          </a:xfrm>
          <a:prstGeom prst="rect">
            <a:avLst/>
          </a:prstGeom>
          <a:ln/>
        </p:spPr>
        <p:txBody>
          <a:bodyPr/>
          <a:lstStyle/>
          <a:p>
            <a:fld id="{B86C368F-774C-436F-BB9C-C1746B9DA28F}" type="slidenum">
              <a:rPr lang="en-US">
                <a:solidFill>
                  <a:srgbClr val="000000"/>
                </a:solidFill>
              </a:rPr>
              <a:pPr/>
              <a:t>16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3912" y="630520"/>
            <a:ext cx="5175026" cy="3538567"/>
          </a:xfrm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21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76064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6092"/>
                </a:solidFill>
              </a:defRPr>
            </a:lvl1pPr>
            <a:lvl2pPr>
              <a:defRPr>
                <a:solidFill>
                  <a:srgbClr val="376092"/>
                </a:solidFill>
              </a:defRPr>
            </a:lvl2pPr>
            <a:lvl3pPr>
              <a:defRPr>
                <a:solidFill>
                  <a:srgbClr val="376092"/>
                </a:solidFill>
              </a:defRPr>
            </a:lvl3pPr>
            <a:lvl4pPr>
              <a:defRPr>
                <a:solidFill>
                  <a:srgbClr val="376092"/>
                </a:solidFill>
              </a:defRPr>
            </a:lvl4pPr>
            <a:lvl5pPr>
              <a:defRPr>
                <a:solidFill>
                  <a:srgbClr val="37609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452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 sz="1600" b="0"/>
            </a:lvl4pPr>
            <a:lvl5pPr>
              <a:buFont typeface="Arial" pitchFamily="34" charset="0"/>
              <a:buChar char="•"/>
              <a:defRPr sz="1600"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505B18F3-992A-4133-9B74-75490D251BD5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471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1D1D2AA6-7593-4FAD-AD33-732539A131F8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5324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79863" cy="4930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9463" y="1219200"/>
            <a:ext cx="3979862" cy="4930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B8245B9C-1EB2-44B2-90C7-5C1E5BFE85D5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4988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4CDB39F5-4FBD-4438-ADEA-3C2A14BB097E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2636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1791D66F-CB83-4342-88BC-6DD0AF81A2C8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7670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8F5017AE-2929-4D2C-B9F4-C38DED98E629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3864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3C9EA4EF-F6FA-4368-BD7C-4C5DC3EDFEB5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2794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11188" y="6453336"/>
            <a:ext cx="3312740" cy="288032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C12F4581-DB96-4E92-9149-406F0E5E6AFB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4255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53CE5E58-5B81-4572-BFDF-E5CC396A9FA8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4868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0663" y="304800"/>
            <a:ext cx="2036762" cy="5845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5961063" cy="5845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71547C56-715F-499B-87D4-7316289F0DBD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76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393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8433EF8C-8BBD-4282-86BF-60772FE6582E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 sz="1600" b="0"/>
            </a:lvl4pPr>
            <a:lvl5pPr>
              <a:buFont typeface="Arial" pitchFamily="34" charset="0"/>
              <a:buChar char="•"/>
              <a:defRPr sz="1600"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505B18F3-992A-4133-9B74-75490D251BD5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1D1D2AA6-7593-4FAD-AD33-732539A131F8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79863" cy="4930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9463" y="1219200"/>
            <a:ext cx="3979862" cy="4930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B8245B9C-1EB2-44B2-90C7-5C1E5BFE85D5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4CDB39F5-4FBD-4438-ADEA-3C2A14BB097E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1791D66F-CB83-4342-88BC-6DD0AF81A2C8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8F5017AE-2929-4D2C-B9F4-C38DED98E629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3C9EA4EF-F6FA-4368-BD7C-4C5DC3EDFEB5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11188" y="6453336"/>
            <a:ext cx="3312740" cy="288032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C12F4581-DB96-4E92-9149-406F0E5E6AFB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53CE5E58-5B81-4572-BFDF-E5CC396A9FA8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4F81BD">
                    <a:lumMod val="75000"/>
                  </a:srgbClr>
                </a:solidFill>
              </a:rPr>
              <a:t>ERA-CLIM2 kick-off meeting, 24-25 Feb 2014</a:t>
            </a:r>
            <a:endParaRPr lang="en-GB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0447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0663" y="304800"/>
            <a:ext cx="2036762" cy="5845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5961063" cy="5845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71547C56-715F-499B-87D4-7316289F0DBD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4F81BD">
                    <a:lumMod val="75000"/>
                  </a:srgbClr>
                </a:solidFill>
              </a:rPr>
              <a:t>ERA-CLIM2 kick-off meeting, 24-25 Feb 2014</a:t>
            </a:r>
            <a:endParaRPr lang="en-GB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98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4F81BD">
                    <a:lumMod val="75000"/>
                  </a:srgbClr>
                </a:solidFill>
              </a:rPr>
              <a:t>ERA-CLIM2 kick-off meeting, 24-25 Feb 2014</a:t>
            </a:r>
            <a:endParaRPr lang="en-GB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41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4F81BD">
                    <a:lumMod val="75000"/>
                  </a:srgbClr>
                </a:solidFill>
              </a:rPr>
              <a:t>ERA-CLIM2 kick-off meeting, 24-25 Feb 2014</a:t>
            </a:r>
            <a:endParaRPr lang="en-GB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56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76064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7609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6092"/>
                </a:solidFill>
              </a:defRPr>
            </a:lvl1pPr>
            <a:lvl2pPr>
              <a:defRPr>
                <a:solidFill>
                  <a:srgbClr val="376092"/>
                </a:solidFill>
              </a:defRPr>
            </a:lvl2pPr>
            <a:lvl3pPr>
              <a:defRPr>
                <a:solidFill>
                  <a:srgbClr val="376092"/>
                </a:solidFill>
              </a:defRPr>
            </a:lvl3pPr>
            <a:lvl4pPr>
              <a:defRPr>
                <a:solidFill>
                  <a:srgbClr val="376092"/>
                </a:solidFill>
              </a:defRPr>
            </a:lvl4pPr>
            <a:lvl5pPr>
              <a:defRPr>
                <a:solidFill>
                  <a:srgbClr val="37609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7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7609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01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8433EF8C-8BBD-4282-86BF-60772FE6582E}" type="slidenum">
              <a:rPr lang="en-GB">
                <a:solidFill>
                  <a:srgbClr val="B7C6FE">
                    <a:lumMod val="50000"/>
                  </a:srgbClr>
                </a:solidFill>
                <a:latin typeface="Calibri"/>
              </a:rPr>
              <a:pPr/>
              <a:t>‹#›</a:t>
            </a:fld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912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9.xml"/><Relationship Id="rId12" Type="http://schemas.openxmlformats.org/officeDocument/2006/relationships/theme" Target="../theme/theme4.xml"/><Relationship Id="rId13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0.xml"/><Relationship Id="rId12" Type="http://schemas.openxmlformats.org/officeDocument/2006/relationships/theme" Target="../theme/theme5.xml"/><Relationship Id="rId13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RA-CLI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94158"/>
            <a:ext cx="936104" cy="479753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419872" y="6505599"/>
            <a:ext cx="2914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2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ERA-CLIM2 kick-off 24/25 Feb 2014 ECMWF</a:t>
            </a:r>
            <a:endParaRPr lang="en-US" sz="1200" dirty="0">
              <a:solidFill>
                <a:srgbClr val="1F497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48000" y="6135687"/>
            <a:ext cx="366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venir Black"/>
                <a:cs typeface="Avenir Black"/>
              </a:rPr>
              <a:t>2</a:t>
            </a:r>
            <a:endParaRPr lang="en-US" dirty="0">
              <a:solidFill>
                <a:srgbClr val="F79646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venir Black"/>
              <a:cs typeface="Avenir Black"/>
            </a:endParaRPr>
          </a:p>
        </p:txBody>
      </p:sp>
      <p:pic>
        <p:nvPicPr>
          <p:cNvPr id="8" name="Picture 2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275" y="6237312"/>
            <a:ext cx="720229" cy="57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84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4400"/>
            <a:r>
              <a:rPr lang="en-GB" smtClean="0">
                <a:solidFill>
                  <a:srgbClr val="4F81BD">
                    <a:lumMod val="75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4F81BD">
                  <a:lumMod val="75000"/>
                </a:srgbClr>
              </a:solidFill>
              <a:latin typeface="Calibri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67544" y="6165304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67544" y="692696"/>
            <a:ext cx="820891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ERA-CLIM_logo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432048" y="6309320"/>
            <a:ext cx="899592" cy="461041"/>
          </a:xfrm>
          <a:prstGeom prst="rect">
            <a:avLst/>
          </a:prstGeom>
        </p:spPr>
      </p:pic>
      <p:pic>
        <p:nvPicPr>
          <p:cNvPr id="12" name="Picture 11" descr="ECMWF_logo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7308304" y="6381328"/>
            <a:ext cx="1403648" cy="25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6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RA-Clim-logo-transparent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9320"/>
            <a:ext cx="1115616" cy="571753"/>
          </a:xfrm>
          <a:prstGeom prst="rect">
            <a:avLst/>
          </a:prstGeom>
        </p:spPr>
      </p:pic>
      <p:pic>
        <p:nvPicPr>
          <p:cNvPr id="5" name="Picture 4" descr="ECMWF_logo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39" y="6669360"/>
            <a:ext cx="1025265" cy="18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6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304801"/>
            <a:ext cx="8208911" cy="4599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736"/>
            <a:ext cx="8219256" cy="51845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467544" y="6458793"/>
            <a:ext cx="8208912" cy="282575"/>
          </a:xfrm>
          <a:prstGeom prst="parallelogram">
            <a:avLst>
              <a:gd name="adj" fmla="val 48739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333FF"/>
              </a:solidFill>
              <a:latin typeface="Times" pitchFamily="18" charset="0"/>
            </a:endParaRPr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1188" y="6453336"/>
            <a:ext cx="424815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5364163" y="5373688"/>
            <a:ext cx="7921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FFFFFF"/>
                </a:solidFill>
                <a:latin typeface="Arial" charset="0"/>
              </a:rPr>
              <a:t>Slide </a:t>
            </a:r>
            <a:fld id="{547777EF-30E5-4421-AA05-1726B22492F0}" type="slidenum">
              <a:rPr lang="en-GB" sz="1200" b="1">
                <a:solidFill>
                  <a:srgbClr val="FFFFFF"/>
                </a:solidFill>
                <a:latin typeface="Arial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2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0665" name="Picture 9" descr="ECMWF_new_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02574" y="6494093"/>
            <a:ext cx="1113226" cy="2288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066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24548" y="6453335"/>
            <a:ext cx="1079500" cy="28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805FC74E-9A1C-42B9-8CCD-04285F4E8AE4}" type="slidenum"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5625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dt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9pPr>
    </p:titleStyle>
    <p:bodyStyle>
      <a:lvl1pPr marL="290513" indent="-290513" algn="l" defTabSz="762000" rtl="0" eaLnBrk="1" fontAlgn="base" hangingPunct="1">
        <a:lnSpc>
          <a:spcPts val="2500"/>
        </a:lnSpc>
        <a:spcBef>
          <a:spcPct val="0"/>
        </a:spcBef>
        <a:spcAft>
          <a:spcPts val="1000"/>
        </a:spcAft>
        <a:buClrTx/>
        <a:buSzPct val="100000"/>
        <a:buFont typeface="Arial" pitchFamily="34" charset="0"/>
        <a:buChar char="•"/>
        <a:defRPr sz="2200" b="0">
          <a:solidFill>
            <a:schemeClr val="tx1"/>
          </a:solidFill>
          <a:latin typeface="+mn-lt"/>
          <a:ea typeface="+mn-ea"/>
          <a:cs typeface="+mn-cs"/>
        </a:defRPr>
      </a:lvl1pPr>
      <a:lvl2pPr marL="766763" indent="-285750" algn="l" defTabSz="762000" rtl="0" eaLnBrk="1" fontAlgn="base" hangingPunct="1">
        <a:spcBef>
          <a:spcPct val="0"/>
        </a:spcBef>
        <a:spcAft>
          <a:spcPts val="1000"/>
        </a:spcAft>
        <a:buClr>
          <a:schemeClr val="tx1"/>
        </a:buClr>
        <a:buSzPct val="100000"/>
        <a:buFont typeface="Arial" pitchFamily="34" charset="0"/>
        <a:buChar char="•"/>
        <a:defRPr b="0">
          <a:solidFill>
            <a:schemeClr val="tx1"/>
          </a:solidFill>
          <a:latin typeface="+mn-lt"/>
        </a:defRPr>
      </a:lvl2pPr>
      <a:lvl3pPr marL="1300163" indent="-3429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Arial" pitchFamily="34" charset="0"/>
        <a:buChar char="•"/>
        <a:defRPr b="0">
          <a:solidFill>
            <a:schemeClr val="tx1"/>
          </a:solidFill>
          <a:latin typeface="+mn-lt"/>
        </a:defRPr>
      </a:lvl3pPr>
      <a:lvl4pPr marL="17192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4pPr>
      <a:lvl5pPr marL="21383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5pPr>
      <a:lvl6pPr marL="25955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6pPr>
      <a:lvl7pPr marL="30527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7pPr>
      <a:lvl8pPr marL="35099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8pPr>
      <a:lvl9pPr marL="39671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304801"/>
            <a:ext cx="8208911" cy="4599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736"/>
            <a:ext cx="8219256" cy="51845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467544" y="6458793"/>
            <a:ext cx="8208912" cy="282575"/>
          </a:xfrm>
          <a:prstGeom prst="parallelogram">
            <a:avLst>
              <a:gd name="adj" fmla="val 48739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333FF"/>
              </a:solidFill>
              <a:latin typeface="Times" pitchFamily="18" charset="0"/>
            </a:endParaRPr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1188" y="6453336"/>
            <a:ext cx="424815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5364163" y="5373688"/>
            <a:ext cx="7921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FFFFFF"/>
                </a:solidFill>
                <a:latin typeface="Arial" charset="0"/>
              </a:rPr>
              <a:t>Slide </a:t>
            </a:r>
            <a:fld id="{547777EF-30E5-4421-AA05-1726B22492F0}" type="slidenum">
              <a:rPr lang="en-GB" sz="1200" b="1">
                <a:solidFill>
                  <a:srgbClr val="FFFFFF"/>
                </a:solidFill>
                <a:latin typeface="Arial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2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0665" name="Picture 9" descr="ECMWF_new_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02574" y="6494093"/>
            <a:ext cx="1113226" cy="2288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066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24548" y="6453335"/>
            <a:ext cx="1079500" cy="28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Slide </a:t>
            </a:r>
            <a:fld id="{805FC74E-9A1C-42B9-8CCD-04285F4E8AE4}" type="slidenum"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dt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2800">
          <a:solidFill>
            <a:srgbClr val="0F3692"/>
          </a:solidFill>
          <a:latin typeface="Arial Black" pitchFamily="34" charset="0"/>
        </a:defRPr>
      </a:lvl9pPr>
    </p:titleStyle>
    <p:bodyStyle>
      <a:lvl1pPr marL="290513" indent="-290513" algn="l" defTabSz="762000" rtl="0" eaLnBrk="1" fontAlgn="base" hangingPunct="1">
        <a:lnSpc>
          <a:spcPts val="2500"/>
        </a:lnSpc>
        <a:spcBef>
          <a:spcPct val="0"/>
        </a:spcBef>
        <a:spcAft>
          <a:spcPts val="1000"/>
        </a:spcAft>
        <a:buClrTx/>
        <a:buSzPct val="100000"/>
        <a:buFont typeface="Arial" pitchFamily="34" charset="0"/>
        <a:buChar char="•"/>
        <a:defRPr sz="2200" b="0">
          <a:solidFill>
            <a:schemeClr val="tx1"/>
          </a:solidFill>
          <a:latin typeface="+mn-lt"/>
          <a:ea typeface="+mn-ea"/>
          <a:cs typeface="+mn-cs"/>
        </a:defRPr>
      </a:lvl1pPr>
      <a:lvl2pPr marL="766763" indent="-285750" algn="l" defTabSz="762000" rtl="0" eaLnBrk="1" fontAlgn="base" hangingPunct="1">
        <a:spcBef>
          <a:spcPct val="0"/>
        </a:spcBef>
        <a:spcAft>
          <a:spcPts val="1000"/>
        </a:spcAft>
        <a:buClr>
          <a:schemeClr val="tx1"/>
        </a:buClr>
        <a:buSzPct val="100000"/>
        <a:buFont typeface="Arial" pitchFamily="34" charset="0"/>
        <a:buChar char="•"/>
        <a:defRPr b="0">
          <a:solidFill>
            <a:schemeClr val="tx1"/>
          </a:solidFill>
          <a:latin typeface="+mn-lt"/>
        </a:defRPr>
      </a:lvl2pPr>
      <a:lvl3pPr marL="1300163" indent="-3429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Arial" pitchFamily="34" charset="0"/>
        <a:buChar char="•"/>
        <a:defRPr b="0">
          <a:solidFill>
            <a:schemeClr val="tx1"/>
          </a:solidFill>
          <a:latin typeface="+mn-lt"/>
        </a:defRPr>
      </a:lvl3pPr>
      <a:lvl4pPr marL="17192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4pPr>
      <a:lvl5pPr marL="21383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5pPr>
      <a:lvl6pPr marL="25955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6pPr>
      <a:lvl7pPr marL="30527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7pPr>
      <a:lvl8pPr marL="35099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8pPr>
      <a:lvl9pPr marL="3967163" indent="-228600" algn="l" defTabSz="762000" rtl="0" eaLnBrk="1" fontAlgn="base" hangingPunct="1">
        <a:lnSpc>
          <a:spcPts val="2600"/>
        </a:lnSpc>
        <a:spcBef>
          <a:spcPct val="0"/>
        </a:spcBef>
        <a:spcAft>
          <a:spcPts val="800"/>
        </a:spcAft>
        <a:buClr>
          <a:schemeClr val="bg2"/>
        </a:buClr>
        <a:buSzPct val="100000"/>
        <a:buFont typeface="Wingdings" pitchFamily="2" charset="2"/>
        <a:buChar char="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4" Type="http://schemas.openxmlformats.org/officeDocument/2006/relationships/image" Target="../media/image26.png"/><Relationship Id="rId5" Type="http://schemas.microsoft.com/office/2007/relationships/hdphoto" Target="../media/hdphoto4.wdp"/><Relationship Id="rId6" Type="http://schemas.openxmlformats.org/officeDocument/2006/relationships/image" Target="../media/image27.pn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doi.pangaea.de/10.1594/PANGAEA.821222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4" Type="http://schemas.openxmlformats.org/officeDocument/2006/relationships/image" Target="../media/image16.gif"/><Relationship Id="rId5" Type="http://schemas.openxmlformats.org/officeDocument/2006/relationships/image" Target="../media/image17.gif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35048"/>
            <a:ext cx="8229600" cy="1929625"/>
          </a:xfrm>
        </p:spPr>
        <p:txBody>
          <a:bodyPr/>
          <a:lstStyle/>
          <a:p>
            <a:r>
              <a:rPr lang="en-US" dirty="0" smtClean="0"/>
              <a:t>ERA-CLIM results</a:t>
            </a:r>
            <a:br>
              <a:rPr lang="en-US" dirty="0" smtClean="0"/>
            </a:br>
            <a:r>
              <a:rPr lang="en-US" dirty="0" smtClean="0"/>
              <a:t>ERA-CLIM2 plans</a:t>
            </a:r>
            <a:br>
              <a:rPr lang="en-US" dirty="0" smtClean="0"/>
            </a:br>
            <a:r>
              <a:rPr lang="en-US" dirty="0" smtClean="0"/>
              <a:t> Copernicus Climate Change Service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Dick Dee</a:t>
            </a:r>
            <a:br>
              <a:rPr lang="en-US" dirty="0" smtClean="0"/>
            </a:br>
            <a:r>
              <a:rPr lang="en-US" dirty="0" smtClean="0"/>
              <a:t>NOAA CRTF </a:t>
            </a:r>
            <a:br>
              <a:rPr lang="en-US" dirty="0" smtClean="0"/>
            </a:br>
            <a:r>
              <a:rPr lang="en-US" dirty="0" smtClean="0"/>
              <a:t>26 Feb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198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ebudget_1899_2009"/>
          <p:cNvPicPr>
            <a:picLocks noChangeAspect="1" noChangeArrowheads="1"/>
          </p:cNvPicPr>
          <p:nvPr/>
        </p:nvPicPr>
        <p:blipFill rotWithShape="1">
          <a:blip r:embed="rId2"/>
          <a:srcRect t="7566" b="64563"/>
          <a:stretch/>
        </p:blipFill>
        <p:spPr bwMode="auto">
          <a:xfrm>
            <a:off x="287338" y="1196752"/>
            <a:ext cx="8569325" cy="16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941" name="Text Box 149"/>
          <p:cNvSpPr txBox="1">
            <a:spLocks noChangeArrowheads="1"/>
          </p:cNvSpPr>
          <p:nvPr/>
        </p:nvSpPr>
        <p:spPr bwMode="auto">
          <a:xfrm>
            <a:off x="1025525" y="333375"/>
            <a:ext cx="7092950" cy="670808"/>
          </a:xfrm>
          <a:prstGeom prst="rect">
            <a:avLst/>
          </a:prstGeom>
          <a:solidFill>
            <a:srgbClr val="F5F5F5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rgbClr val="B2B2B2">
                <a:alpha val="50000"/>
              </a:srgbClr>
            </a:outerShdw>
          </a:effectLst>
        </p:spPr>
        <p:txBody>
          <a:bodyPr lIns="126000" tIns="118800" rIns="126000" bIns="118800"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F3692"/>
                </a:solidFill>
                <a:latin typeface="Times" pitchFamily="18" charset="0"/>
              </a:rPr>
              <a:t>ERA-20CM</a:t>
            </a:r>
            <a:endParaRPr lang="en-GB" sz="2800" b="1" dirty="0">
              <a:solidFill>
                <a:srgbClr val="0F3692"/>
              </a:solidFill>
              <a:latin typeface="Times" pitchFamily="18" charset="0"/>
            </a:endParaRPr>
          </a:p>
        </p:txBody>
      </p:sp>
      <p:sp>
        <p:nvSpPr>
          <p:cNvPr id="56" name="Text Box 149"/>
          <p:cNvSpPr txBox="1">
            <a:spLocks noChangeArrowheads="1"/>
          </p:cNvSpPr>
          <p:nvPr/>
        </p:nvSpPr>
        <p:spPr bwMode="auto">
          <a:xfrm>
            <a:off x="539552" y="3212976"/>
            <a:ext cx="2952750" cy="2609800"/>
          </a:xfrm>
          <a:prstGeom prst="rect">
            <a:avLst/>
          </a:prstGeom>
          <a:solidFill>
            <a:srgbClr val="F5F5F5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rgbClr val="B2B2B2">
                <a:alpha val="50000"/>
              </a:srgbClr>
            </a:outerShdw>
          </a:effectLst>
        </p:spPr>
        <p:txBody>
          <a:bodyPr lIns="126000" tIns="118800" rIns="126000" bIns="118800">
            <a:spAutoFit/>
          </a:bodyPr>
          <a:lstStyle/>
          <a:p>
            <a:pPr marL="285750" indent="-285750"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  <a:sym typeface="Wingdings" pitchFamily="2" charset="2"/>
              </a:rPr>
              <a:t>Although there are certainly model biases</a:t>
            </a:r>
            <a:r>
              <a:rPr lang="en-GB" sz="1400" dirty="0">
                <a:solidFill>
                  <a:srgbClr val="153357"/>
                </a:solidFill>
                <a:latin typeface="Times" pitchFamily="18" charset="0"/>
                <a:sym typeface="Wingdings" pitchFamily="2" charset="2"/>
              </a:rPr>
              <a:t>:</a:t>
            </a:r>
          </a:p>
          <a:p>
            <a:pPr marL="285750" indent="-285750"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  <a:defRPr/>
            </a:pPr>
            <a:r>
              <a:rPr lang="en-GB" sz="1400" b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ERA-20CM</a:t>
            </a:r>
            <a:r>
              <a:rPr lang="en-GB" sz="1400" dirty="0">
                <a:solidFill>
                  <a:srgbClr val="153357"/>
                </a:solidFill>
                <a:latin typeface="Times" pitchFamily="18" charset="0"/>
                <a:sym typeface="Wingdings" pitchFamily="2" charset="2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  <a:sym typeface="Wingdings" pitchFamily="2" charset="2"/>
              </a:rPr>
              <a:t>gives </a:t>
            </a:r>
            <a:r>
              <a:rPr lang="en-GB" sz="1400" b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good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  <a:sym typeface="Wingdings" pitchFamily="2" charset="2"/>
              </a:rPr>
              <a:t>reference of </a:t>
            </a:r>
            <a:r>
              <a:rPr lang="en-GB" sz="1400" b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low-frequency variability</a:t>
            </a:r>
            <a:endParaRPr lang="en-GB" sz="1400" b="1" dirty="0">
              <a:solidFill>
                <a:srgbClr val="0F3692"/>
              </a:solidFill>
              <a:latin typeface="Times" pitchFamily="18" charset="0"/>
              <a:sym typeface="Wingdings" pitchFamily="2" charset="2"/>
            </a:endParaRPr>
          </a:p>
          <a:p>
            <a:pPr marL="285750" indent="-285750"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  <a:defRPr/>
            </a:pPr>
            <a:r>
              <a:rPr lang="en-GB" sz="1400" b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Well suited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  <a:sym typeface="Wingdings" pitchFamily="2" charset="2"/>
              </a:rPr>
              <a:t>to</a:t>
            </a:r>
            <a:r>
              <a:rPr lang="en-GB" sz="1400" i="1" dirty="0">
                <a:solidFill>
                  <a:srgbClr val="000000"/>
                </a:solidFill>
                <a:latin typeface="Times" pitchFamily="18" charset="0"/>
                <a:sym typeface="Wingdings" pitchFamily="2" charset="2"/>
              </a:rPr>
              <a:t> </a:t>
            </a:r>
            <a:r>
              <a:rPr lang="en-GB" sz="1400" b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project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  <a:sym typeface="Wingdings" pitchFamily="2" charset="2"/>
              </a:rPr>
              <a:t> global warming and major events </a:t>
            </a:r>
            <a:r>
              <a:rPr lang="en-GB" sz="1400" b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onto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 </a:t>
            </a:r>
            <a:r>
              <a:rPr lang="en-GB" sz="1400" b="1" dirty="0">
                <a:solidFill>
                  <a:srgbClr val="0F3692"/>
                </a:solidFill>
                <a:latin typeface="Times" pitchFamily="18" charset="0"/>
                <a:sym typeface="Wingdings" pitchFamily="2" charset="2"/>
              </a:rPr>
              <a:t>other geophysical quantities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  <a:sym typeface="Wingdings" pitchFamily="2" charset="2"/>
              </a:rPr>
              <a:t> not directly provided in the forcing data</a:t>
            </a:r>
            <a:endParaRPr lang="en-GB" sz="1400" dirty="0">
              <a:solidFill>
                <a:srgbClr val="000000"/>
              </a:solidFill>
              <a:latin typeface="Times" pitchFamily="18" charset="0"/>
              <a:sym typeface="Wingdings" pitchFamily="2" charset="2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6" name="Picture 11"/>
          <p:cNvPicPr>
            <a:picLocks noChangeAspect="1"/>
          </p:cNvPicPr>
          <p:nvPr/>
        </p:nvPicPr>
        <p:blipFill>
          <a:blip r:embed="rId3"/>
          <a:srcRect b="75407"/>
          <a:stretch>
            <a:fillRect/>
          </a:stretch>
        </p:blipFill>
        <p:spPr bwMode="auto">
          <a:xfrm>
            <a:off x="3844181" y="3581300"/>
            <a:ext cx="4904283" cy="171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2"/>
          <p:cNvGrpSpPr>
            <a:grpSpLocks noChangeAspect="1"/>
          </p:cNvGrpSpPr>
          <p:nvPr/>
        </p:nvGrpSpPr>
        <p:grpSpPr bwMode="auto">
          <a:xfrm>
            <a:off x="4495956" y="3637567"/>
            <a:ext cx="2956364" cy="439505"/>
            <a:chOff x="622402" y="1052736"/>
            <a:chExt cx="2571035" cy="524034"/>
          </a:xfrm>
        </p:grpSpPr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631318" y="1181324"/>
              <a:ext cx="442242" cy="365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" pitchFamily="18" charset="0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1053944" y="1052736"/>
              <a:ext cx="2139493" cy="5240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rgbClr val="000000"/>
                  </a:solidFill>
                  <a:latin typeface="Verdana" pitchFamily="34" charset="0"/>
                </a:rPr>
                <a:t>CRUTEM4 data (</a:t>
              </a:r>
              <a:r>
                <a:rPr lang="en-GB" sz="1000" i="1" dirty="0">
                  <a:solidFill>
                    <a:srgbClr val="000000"/>
                  </a:solidFill>
                  <a:latin typeface="Verdana" pitchFamily="34" charset="0"/>
                </a:rPr>
                <a:t>Jones et al., 2012</a:t>
              </a:r>
              <a:r>
                <a:rPr lang="en-GB" sz="1000" dirty="0">
                  <a:solidFill>
                    <a:srgbClr val="000000"/>
                  </a:solidFill>
                  <a:latin typeface="Verdana" pitchFamily="34" charset="0"/>
                </a:rPr>
                <a:t>)</a:t>
              </a:r>
            </a:p>
            <a:p>
              <a:pPr defTabSz="91440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rgbClr val="000000"/>
                  </a:solidFill>
                  <a:latin typeface="Verdana" pitchFamily="34" charset="0"/>
                </a:rPr>
                <a:t> </a:t>
              </a: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622402" y="1357536"/>
              <a:ext cx="242520" cy="71438"/>
            </a:xfrm>
            <a:prstGeom prst="rect">
              <a:avLst/>
            </a:prstGeom>
            <a:solidFill>
              <a:srgbClr val="6792E7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" pitchFamily="18" charset="0"/>
              </a:endParaRPr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1091392" y="1252761"/>
              <a:ext cx="1320367" cy="246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rgbClr val="000000"/>
                  </a:solidFill>
                  <a:latin typeface="Verdana" pitchFamily="34" charset="0"/>
                </a:rPr>
                <a:t>ERA-20CM</a:t>
              </a:r>
            </a:p>
          </p:txBody>
        </p:sp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864922" y="1357536"/>
              <a:ext cx="244303" cy="7143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165718" y="5517232"/>
            <a:ext cx="4131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i="1" dirty="0" err="1">
                <a:solidFill>
                  <a:srgbClr val="0F3692"/>
                </a:solidFill>
                <a:latin typeface="Times" pitchFamily="18" charset="0"/>
              </a:rPr>
              <a:t>Hersbach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, </a:t>
            </a:r>
            <a:r>
              <a:rPr lang="en-GB" sz="1400" b="1" i="1" dirty="0" err="1">
                <a:solidFill>
                  <a:srgbClr val="0F3692"/>
                </a:solidFill>
                <a:latin typeface="Times" pitchFamily="18" charset="0"/>
              </a:rPr>
              <a:t>Peubey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 et. 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a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l. 2013, ERA report series (16)</a:t>
            </a:r>
            <a:endParaRPr lang="en-GB" sz="1400" b="1" i="1" dirty="0">
              <a:solidFill>
                <a:srgbClr val="0F3692"/>
              </a:solidFill>
              <a:latin typeface="Times" pitchFamily="18" charset="0"/>
            </a:endParaRPr>
          </a:p>
        </p:txBody>
      </p:sp>
      <p:pic>
        <p:nvPicPr>
          <p:cNvPr id="20" name="Picture 19" descr="ERA-Clim-logo-2-brigh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5862870"/>
            <a:ext cx="1152128" cy="590466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 bwMode="auto">
          <a:xfrm>
            <a:off x="5437870" y="2960760"/>
            <a:ext cx="502282" cy="536519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5276" y="2924944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000000"/>
                </a:solidFill>
                <a:latin typeface="Times" pitchFamily="18" charset="0"/>
              </a:rPr>
              <a:t>+ HadISST2</a:t>
            </a:r>
            <a:endParaRPr lang="en-GB" dirty="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339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08911" cy="459904"/>
          </a:xfrm>
        </p:spPr>
        <p:txBody>
          <a:bodyPr/>
          <a:lstStyle/>
          <a:p>
            <a:pPr algn="ctr"/>
            <a:r>
              <a:rPr lang="en-GB" sz="3200" b="1" i="1" dirty="0" smtClean="0"/>
              <a:t>ERA-20C</a:t>
            </a:r>
            <a:endParaRPr lang="en-GB" sz="32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70257" y="1219974"/>
            <a:ext cx="7405169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b="1" dirty="0">
                <a:solidFill>
                  <a:srgbClr val="0F3692"/>
                </a:solidFill>
                <a:latin typeface="Times" pitchFamily="18" charset="0"/>
              </a:rPr>
              <a:t> </a:t>
            </a:r>
            <a:r>
              <a:rPr lang="en-GB" b="1" dirty="0">
                <a:solidFill>
                  <a:srgbClr val="0F3692"/>
                </a:solidFill>
                <a:latin typeface="Times" pitchFamily="18" charset="0"/>
              </a:rPr>
              <a:t>                         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Inspired on the NOAA/CIRES </a:t>
            </a:r>
            <a:r>
              <a:rPr lang="en-GB" sz="1600" b="1" dirty="0">
                <a:solidFill>
                  <a:srgbClr val="C00000"/>
                </a:solidFill>
                <a:latin typeface="Times" pitchFamily="18" charset="0"/>
              </a:rPr>
              <a:t>20CR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 reanalysis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endParaRPr lang="en-GB" b="1" dirty="0">
              <a:solidFill>
                <a:srgbClr val="0F3692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Usage of synoptic pressure and wind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from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ICOADS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and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ISPD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(~1.5 Billion </a:t>
            </a:r>
            <a:r>
              <a:rPr lang="en-GB" sz="1600" dirty="0" err="1">
                <a:solidFill>
                  <a:srgbClr val="000000"/>
                </a:solidFill>
                <a:latin typeface="Times" pitchFamily="18" charset="0"/>
              </a:rPr>
              <a:t>obs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)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 err="1">
                <a:solidFill>
                  <a:srgbClr val="0F3692"/>
                </a:solidFill>
                <a:latin typeface="Times" pitchFamily="18" charset="0"/>
              </a:rPr>
              <a:t>Variational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 bias correction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based on </a:t>
            </a:r>
            <a:r>
              <a:rPr lang="en-GB" sz="1600" b="1" i="1" dirty="0">
                <a:solidFill>
                  <a:srgbClr val="0F3692"/>
                </a:solidFill>
                <a:latin typeface="Times" pitchFamily="18" charset="0"/>
              </a:rPr>
              <a:t>break-point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analysis from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    </a:t>
            </a:r>
            <a:r>
              <a:rPr lang="en-GB" sz="1600" b="1" dirty="0">
                <a:solidFill>
                  <a:srgbClr val="C00000"/>
                </a:solidFill>
                <a:latin typeface="Times" pitchFamily="18" charset="0"/>
              </a:rPr>
              <a:t>20CR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feedback information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Ensemble Data assimilation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of 10 members</a:t>
            </a: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Self-updating background error </a:t>
            </a:r>
            <a:r>
              <a:rPr lang="en-GB" sz="1600" dirty="0" err="1">
                <a:solidFill>
                  <a:srgbClr val="000000"/>
                </a:solidFill>
                <a:latin typeface="Times" pitchFamily="18" charset="0"/>
              </a:rPr>
              <a:t>covariances</a:t>
            </a: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Problems with stratospheric 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i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ncrements, quality control, </a:t>
            </a:r>
            <a:r>
              <a:rPr lang="en-GB" sz="1600" dirty="0" err="1">
                <a:solidFill>
                  <a:srgbClr val="000000"/>
                </a:solidFill>
                <a:latin typeface="Times" pitchFamily="18" charset="0"/>
              </a:rPr>
              <a:t>VarBC</a:t>
            </a: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Deterministic re-run</a:t>
            </a: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Use background info from the ensemble, </a:t>
            </a:r>
            <a:r>
              <a:rPr lang="en-GB" sz="1600" dirty="0" err="1">
                <a:solidFill>
                  <a:srgbClr val="000000"/>
                </a:solidFill>
                <a:latin typeface="Times" pitchFamily="18" charset="0"/>
              </a:rPr>
              <a:t>VarBC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before analysis</a:t>
            </a: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Most ‘climate quality’ issues resolved; but best synoptic analyses?</a:t>
            </a: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</p:txBody>
      </p:sp>
      <p:pic>
        <p:nvPicPr>
          <p:cNvPr id="17" name="Picture 16" descr="ERA-Clim-logo-2-brigh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3" y="116633"/>
            <a:ext cx="1152128" cy="5904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2932" y="3212976"/>
            <a:ext cx="3081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i="1" dirty="0" err="1">
                <a:solidFill>
                  <a:srgbClr val="0F3692"/>
                </a:solidFill>
                <a:latin typeface="Times" pitchFamily="18" charset="0"/>
              </a:rPr>
              <a:t>Poli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 et. 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a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l. 2013, ERA report series (14)</a:t>
            </a:r>
            <a:endParaRPr lang="en-GB" sz="1400" b="1" i="1" dirty="0">
              <a:solidFill>
                <a:srgbClr val="0F3692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1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7" descr="ps5x59u916years.png"/>
          <p:cNvPicPr>
            <a:picLocks noChangeAspect="1"/>
          </p:cNvPicPr>
          <p:nvPr/>
        </p:nvPicPr>
        <p:blipFill rotWithShape="1">
          <a:blip r:embed="rId2"/>
          <a:srcRect t="19621" r="66696" b="50695"/>
          <a:stretch/>
        </p:blipFill>
        <p:spPr>
          <a:xfrm>
            <a:off x="467543" y="3797300"/>
            <a:ext cx="3068553" cy="193595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Assimilation of surface pressure and maritime wind</a:t>
            </a:r>
            <a:br>
              <a:rPr lang="en-US" dirty="0" smtClean="0"/>
            </a:br>
            <a:r>
              <a:rPr lang="en-US" dirty="0" smtClean="0"/>
              <a:t>from ICOADS (2.5.1) and ISPD (3.2.6)</a:t>
            </a:r>
            <a:endParaRPr lang="en-US" dirty="0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6" y="1556792"/>
            <a:ext cx="7274390" cy="21239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6" name="Content Placeholder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3"/>
          <a:stretch/>
        </p:blipFill>
        <p:spPr>
          <a:xfrm>
            <a:off x="3124200" y="2852936"/>
            <a:ext cx="5370596" cy="34207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8" name="Picture 7" descr="ERA-Clim-logo-2-bright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827766"/>
            <a:ext cx="1080120" cy="55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15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08911" cy="459904"/>
          </a:xfrm>
        </p:spPr>
        <p:txBody>
          <a:bodyPr/>
          <a:lstStyle/>
          <a:p>
            <a:r>
              <a:rPr lang="en-US" sz="3200" dirty="0" smtClean="0"/>
              <a:t>ERA-20C:  Assimilating surface observations</a:t>
            </a:r>
            <a:endParaRPr lang="en-US" sz="3200" dirty="0"/>
          </a:p>
        </p:txBody>
      </p:sp>
      <p:pic>
        <p:nvPicPr>
          <p:cNvPr id="7" name="Picture 6" descr="NL-134-Dee-figure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01668"/>
            <a:ext cx="4824536" cy="54356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256" y="836713"/>
            <a:ext cx="226957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" pitchFamily="18" charset="0"/>
              </a:rPr>
              <a:t>3 February 1899</a:t>
            </a:r>
            <a:endParaRPr lang="en-US" sz="2400" dirty="0">
              <a:solidFill>
                <a:srgbClr val="000000"/>
              </a:solidFill>
              <a:latin typeface="Times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620688"/>
            <a:ext cx="2592288" cy="546505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8" name="Picture 7" descr="ERA-Clim-logo-2-brigh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5805264"/>
            <a:ext cx="112402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23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71800" y="6453336"/>
            <a:ext cx="3599780" cy="288777"/>
          </a:xfrm>
        </p:spPr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75656" y="467380"/>
            <a:ext cx="367240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Calibri"/>
              </a:rPr>
              <a:t>Analysis temperature increments</a:t>
            </a:r>
            <a:endParaRPr lang="en-GB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7" t="15744" r="3953" b="60287"/>
          <a:stretch/>
        </p:blipFill>
        <p:spPr>
          <a:xfrm>
            <a:off x="755576" y="944896"/>
            <a:ext cx="7560000" cy="15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15865" r="4337" b="60162"/>
          <a:stretch/>
        </p:blipFill>
        <p:spPr>
          <a:xfrm>
            <a:off x="683568" y="2601080"/>
            <a:ext cx="7560000" cy="154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10676" y="4283804"/>
            <a:ext cx="2873292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Calibri"/>
              </a:rPr>
              <a:t>Temperature trend</a:t>
            </a:r>
            <a:endParaRPr lang="en-GB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9" t="72696" r="3930" b="4446"/>
          <a:stretch/>
        </p:blipFill>
        <p:spPr>
          <a:xfrm>
            <a:off x="755576" y="4725144"/>
            <a:ext cx="7560000" cy="1476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27527" y="971436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F3692"/>
                </a:solidFill>
                <a:latin typeface="Times" pitchFamily="18" charset="0"/>
              </a:rPr>
              <a:t>E20C ensemble</a:t>
            </a:r>
            <a:endParaRPr lang="en-GB" b="1" dirty="0">
              <a:solidFill>
                <a:srgbClr val="0F3692"/>
              </a:solidFill>
              <a:latin typeface="Times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02847" y="2627620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F3692"/>
                </a:solidFill>
                <a:latin typeface="Times" pitchFamily="18" charset="0"/>
              </a:rPr>
              <a:t>E20C deterministic</a:t>
            </a:r>
            <a:endParaRPr lang="en-GB" b="1" dirty="0">
              <a:solidFill>
                <a:srgbClr val="0F3692"/>
              </a:solidFill>
              <a:latin typeface="Times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31640" y="6021288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F3692"/>
                </a:solidFill>
                <a:latin typeface="Times" pitchFamily="18" charset="0"/>
              </a:rPr>
              <a:t>E20C deterministic</a:t>
            </a:r>
            <a:endParaRPr lang="en-GB" b="1" dirty="0">
              <a:solidFill>
                <a:srgbClr val="0F3692"/>
              </a:solidFill>
              <a:latin typeface="Times" pitchFamily="18" charset="0"/>
            </a:endParaRPr>
          </a:p>
        </p:txBody>
      </p:sp>
      <p:pic>
        <p:nvPicPr>
          <p:cNvPr id="12" name="Picture 11" descr="ERA-Clim-logo-2-brighte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188640"/>
            <a:ext cx="1080120" cy="55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54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ERA-20C/Land</a:t>
            </a:r>
            <a:endParaRPr lang="en-GB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21407" r="-806" b="3277"/>
          <a:stretch/>
        </p:blipFill>
        <p:spPr>
          <a:xfrm>
            <a:off x="4427984" y="1340768"/>
            <a:ext cx="4320000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" t="21395" r="-1801" b="3288"/>
          <a:stretch/>
        </p:blipFill>
        <p:spPr>
          <a:xfrm>
            <a:off x="4499992" y="3861048"/>
            <a:ext cx="4320000" cy="2376000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1340768"/>
            <a:ext cx="12554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rgbClr val="618FFD">
                    <a:lumMod val="50000"/>
                  </a:srgbClr>
                </a:solidFill>
                <a:latin typeface="Times" pitchFamily="18" charset="0"/>
              </a:rPr>
              <a:t>ERA-20C</a:t>
            </a:r>
            <a:endParaRPr lang="en-GB" sz="2000" b="1" dirty="0">
              <a:solidFill>
                <a:srgbClr val="618FFD">
                  <a:lumMod val="50000"/>
                </a:srgbClr>
              </a:solidFill>
              <a:latin typeface="Times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0" y="3820978"/>
            <a:ext cx="1911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rgbClr val="618FFD">
                    <a:lumMod val="50000"/>
                  </a:srgbClr>
                </a:solidFill>
                <a:latin typeface="Times" pitchFamily="18" charset="0"/>
              </a:rPr>
              <a:t>ERA-20C/Land</a:t>
            </a:r>
            <a:endParaRPr lang="en-GB" sz="2000" b="1" dirty="0">
              <a:solidFill>
                <a:srgbClr val="618FFD">
                  <a:lumMod val="50000"/>
                </a:srgbClr>
              </a:solidFill>
              <a:latin typeface="Times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786770"/>
            <a:ext cx="62792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Down-scaling the ERA-20C reanalysis at the surface </a:t>
            </a:r>
            <a:r>
              <a:rPr lang="en-GB" sz="1600" b="1" dirty="0">
                <a:solidFill>
                  <a:srgbClr val="FF0000"/>
                </a:solidFill>
                <a:latin typeface="Times" pitchFamily="18" charset="0"/>
              </a:rPr>
              <a:t>to 25km (T799)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        T. Komori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772816"/>
            <a:ext cx="35106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Method as used in ERA-Interim/Land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Balsamo et. 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a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l. 2012, ERA Report Series (13)</a:t>
            </a:r>
          </a:p>
        </p:txBody>
      </p:sp>
      <p:pic>
        <p:nvPicPr>
          <p:cNvPr id="10" name="Picture 9" descr="ERA-Clim-logo-2-brigh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827766"/>
            <a:ext cx="1080120" cy="5535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7544" y="2996952"/>
            <a:ext cx="34292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To be completed by end of March 2014</a:t>
            </a: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160" y="3645024"/>
            <a:ext cx="1192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rgbClr val="C00000"/>
                </a:solidFill>
                <a:latin typeface="Times" pitchFamily="18" charset="0"/>
              </a:rPr>
              <a:t>Soil moisture</a:t>
            </a:r>
            <a:endParaRPr lang="en-GB" sz="1400" b="1" dirty="0">
              <a:solidFill>
                <a:srgbClr val="C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10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08911" cy="459904"/>
          </a:xfrm>
        </p:spPr>
        <p:txBody>
          <a:bodyPr/>
          <a:lstStyle/>
          <a:p>
            <a:pPr algn="ctr"/>
            <a:r>
              <a:rPr lang="en-GB" sz="3200" b="1" i="1" dirty="0" smtClean="0"/>
              <a:t>ERA Pre-SAT:</a:t>
            </a:r>
            <a:br>
              <a:rPr lang="en-GB" sz="3200" b="1" i="1" dirty="0" smtClean="0"/>
            </a:br>
            <a:r>
              <a:rPr lang="en-GB" sz="3200" b="1" i="1" dirty="0" smtClean="0"/>
              <a:t>Usage of early upper-air data</a:t>
            </a:r>
            <a:endParaRPr lang="en-GB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2537609"/>
            <a:ext cx="55033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Deterministic reanalysis from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1939 - 1949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	demonstration run</a:t>
            </a:r>
            <a:endParaRPr lang="en-GB" sz="1600" dirty="0">
              <a:solidFill>
                <a:srgbClr val="919191">
                  <a:lumMod val="75000"/>
                </a:srgbClr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I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n addition to surface data, use </a:t>
            </a:r>
            <a:r>
              <a:rPr lang="en-GB" sz="1600" b="1" i="1" dirty="0">
                <a:solidFill>
                  <a:srgbClr val="0F3692"/>
                </a:solidFill>
                <a:latin typeface="Times" pitchFamily="18" charset="0"/>
              </a:rPr>
              <a:t>all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available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upper-air data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:</a:t>
            </a: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CHUAN, NCAR holdings,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ERA-CLIM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data </a:t>
            </a:r>
          </a:p>
        </p:txBody>
      </p:sp>
      <p:pic>
        <p:nvPicPr>
          <p:cNvPr id="6" name="Picture 5" descr="ERA-Clim-logo-2-brigh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827766"/>
            <a:ext cx="1080120" cy="5535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680" y="4314582"/>
            <a:ext cx="38824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To be completed the by end of March 2014</a:t>
            </a: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1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Feedback:</a:t>
            </a:r>
            <a:r>
              <a:rPr lang="en-US" dirty="0" smtClean="0"/>
              <a:t> Quality control           </a:t>
            </a:r>
            <a:r>
              <a:rPr lang="en-US" sz="2400" b="1" dirty="0" smtClean="0"/>
              <a:t>ERA-20C</a:t>
            </a:r>
            <a:r>
              <a:rPr lang="en-US" sz="2400" dirty="0" smtClean="0"/>
              <a:t> </a:t>
            </a:r>
            <a:r>
              <a:rPr lang="en-US" sz="2400" b="1" i="1" dirty="0" smtClean="0">
                <a:solidFill>
                  <a:srgbClr val="C00000"/>
                </a:solidFill>
              </a:rPr>
              <a:t>all data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1" t="9652" r="3383" b="6480"/>
          <a:stretch/>
        </p:blipFill>
        <p:spPr>
          <a:xfrm>
            <a:off x="720000" y="1070872"/>
            <a:ext cx="6768000" cy="49320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 bwMode="auto">
          <a:xfrm>
            <a:off x="2987824" y="2276872"/>
            <a:ext cx="0" cy="7200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3563888" y="2276872"/>
            <a:ext cx="0" cy="360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3707904" y="2276872"/>
            <a:ext cx="0" cy="360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1403648" y="4149080"/>
            <a:ext cx="0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2051720" y="4149080"/>
            <a:ext cx="0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2555776" y="4149080"/>
            <a:ext cx="0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4860032" y="4149080"/>
            <a:ext cx="0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2695707" y="1988840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rgbClr val="000000"/>
                </a:solidFill>
                <a:latin typeface="Times" pitchFamily="18" charset="0"/>
              </a:rPr>
              <a:t>Stuck sensors</a:t>
            </a:r>
            <a:endParaRPr lang="en-GB" sz="1400" b="1" dirty="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7624" y="4849415"/>
            <a:ext cx="3958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rgbClr val="000000"/>
                </a:solidFill>
                <a:latin typeface="Times" pitchFamily="18" charset="0"/>
              </a:rPr>
              <a:t>Unit conversion problems, erroneous meta data?</a:t>
            </a:r>
            <a:endParaRPr lang="en-GB" sz="1400" b="1" dirty="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62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t="9658" r="3375" b="6475"/>
          <a:stretch/>
        </p:blipFill>
        <p:spPr>
          <a:xfrm>
            <a:off x="720000" y="1080000"/>
            <a:ext cx="6768000" cy="4932000"/>
          </a:xfrm>
          <a:prstGeom prst="rect">
            <a:avLst/>
          </a:prstGeom>
        </p:spPr>
      </p:pic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67545" y="304801"/>
            <a:ext cx="8208911" cy="459904"/>
          </a:xfrm>
        </p:spPr>
        <p:txBody>
          <a:bodyPr/>
          <a:lstStyle/>
          <a:p>
            <a:r>
              <a:rPr lang="en-US" b="1" dirty="0" smtClean="0"/>
              <a:t>Feedback:</a:t>
            </a:r>
            <a:r>
              <a:rPr lang="en-US" dirty="0" smtClean="0"/>
              <a:t> Quality control           </a:t>
            </a:r>
            <a:r>
              <a:rPr lang="en-US" sz="2400" b="1" dirty="0" smtClean="0"/>
              <a:t>ERA-20C </a:t>
            </a:r>
            <a:r>
              <a:rPr lang="en-US" sz="2400" b="1" i="1" dirty="0" smtClean="0">
                <a:solidFill>
                  <a:srgbClr val="C00000"/>
                </a:solidFill>
              </a:rPr>
              <a:t>after screening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430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7" t="9658" r="3376" b="6475"/>
          <a:stretch/>
        </p:blipFill>
        <p:spPr>
          <a:xfrm>
            <a:off x="719996" y="1080000"/>
            <a:ext cx="6768000" cy="4932000"/>
          </a:xfrm>
          <a:prstGeom prst="rect">
            <a:avLst/>
          </a:prstGeom>
        </p:spPr>
      </p:pic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67544" y="304801"/>
            <a:ext cx="8208911" cy="459904"/>
          </a:xfrm>
        </p:spPr>
        <p:txBody>
          <a:bodyPr/>
          <a:lstStyle/>
          <a:p>
            <a:r>
              <a:rPr lang="en-US" b="1" dirty="0" smtClean="0"/>
              <a:t>Feedback:</a:t>
            </a:r>
            <a:r>
              <a:rPr lang="en-US" dirty="0" smtClean="0"/>
              <a:t> Quality control           </a:t>
            </a:r>
            <a:r>
              <a:rPr lang="en-US" sz="2400" b="1" dirty="0" smtClean="0"/>
              <a:t>ERA-20C  </a:t>
            </a:r>
            <a:r>
              <a:rPr lang="en-US" sz="2400" b="1" i="1" dirty="0" smtClean="0">
                <a:solidFill>
                  <a:srgbClr val="C00000"/>
                </a:solidFill>
              </a:rPr>
              <a:t>Bias Correction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9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nzania_dar-es-salam_thigp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6792"/>
            <a:ext cx="1296144" cy="1728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The ERA-CLIM project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105561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accent3">
                    <a:lumMod val="50000"/>
                  </a:schemeClr>
                </a:solidFill>
              </a:rPr>
              <a:t>Goal: 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Preparing input observations, model data, and data assimilation systems for a global atmospheric reanalysis of the 20</a:t>
            </a:r>
            <a:r>
              <a:rPr lang="en-GB" sz="2000" baseline="30000" dirty="0" smtClean="0">
                <a:solidFill>
                  <a:schemeClr val="accent3">
                    <a:lumMod val="50000"/>
                  </a:schemeClr>
                </a:solidFill>
              </a:rPr>
              <a:t>th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 century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4005352"/>
            <a:ext cx="765334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spcAft>
                <a:spcPts val="1200"/>
              </a:spcAft>
            </a:pPr>
            <a:r>
              <a:rPr lang="en-GB" sz="2000" b="1" dirty="0" smtClean="0">
                <a:solidFill>
                  <a:schemeClr val="tx2">
                    <a:lumMod val="50000"/>
                  </a:schemeClr>
                </a:solidFill>
              </a:rPr>
              <a:t>Main components:</a:t>
            </a:r>
            <a:endParaRPr lang="en-GB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Data rescue efforts (in-situ upper-air and satellite observations)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Incremental development of new reanalysis products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Use of reanalysis feedback to 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improve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 the data record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Access to reanalysis data and observation quality information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98072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16000"/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</a:rPr>
              <a:t>ERA-CLIM:  </a:t>
            </a:r>
            <a:r>
              <a:rPr lang="en-GB" sz="2000" dirty="0" smtClean="0">
                <a:solidFill>
                  <a:schemeClr val="accent2">
                    <a:lumMod val="50000"/>
                  </a:schemeClr>
                </a:solidFill>
              </a:rPr>
              <a:t>EU</a:t>
            </a: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GB" sz="2000" dirty="0" smtClean="0">
                <a:solidFill>
                  <a:schemeClr val="accent2">
                    <a:lumMod val="50000"/>
                  </a:schemeClr>
                </a:solidFill>
              </a:rPr>
              <a:t>ollaborative research project, 2011-2013, 9 global partners </a:t>
            </a:r>
            <a:endParaRPr lang="en-GB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 descr="Storm_1899_E20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060848"/>
            <a:ext cx="2125981" cy="2393943"/>
          </a:xfrm>
          <a:prstGeom prst="rect">
            <a:avLst/>
          </a:prstGeom>
        </p:spPr>
      </p:pic>
      <p:cxnSp>
        <p:nvCxnSpPr>
          <p:cNvPr id="11" name="Curved Connector 10"/>
          <p:cNvCxnSpPr/>
          <p:nvPr/>
        </p:nvCxnSpPr>
        <p:spPr>
          <a:xfrm>
            <a:off x="6156176" y="1772816"/>
            <a:ext cx="918975" cy="432048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627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t="9658" r="3375" b="6475"/>
          <a:stretch/>
        </p:blipFill>
        <p:spPr>
          <a:xfrm>
            <a:off x="719996" y="1080000"/>
            <a:ext cx="6768000" cy="4932000"/>
          </a:xfrm>
          <a:prstGeom prst="rect">
            <a:avLst/>
          </a:prstGeom>
        </p:spPr>
      </p:pic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67544" y="304801"/>
            <a:ext cx="8208911" cy="459904"/>
          </a:xfrm>
        </p:spPr>
        <p:txBody>
          <a:bodyPr/>
          <a:lstStyle/>
          <a:p>
            <a:r>
              <a:rPr lang="en-US" b="1" dirty="0" smtClean="0"/>
              <a:t>Feedback:</a:t>
            </a:r>
            <a:r>
              <a:rPr lang="en-US" dirty="0" smtClean="0"/>
              <a:t> Quality control           </a:t>
            </a:r>
            <a:r>
              <a:rPr lang="en-US" sz="2400" b="1" dirty="0" smtClean="0"/>
              <a:t>ERA-20C </a:t>
            </a:r>
            <a:r>
              <a:rPr lang="en-US" sz="2400" b="1" i="1" dirty="0" smtClean="0">
                <a:solidFill>
                  <a:srgbClr val="C00000"/>
                </a:solidFill>
              </a:rPr>
              <a:t>after assimilation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9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ERA-CLIM </a:t>
            </a:r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products</a:t>
            </a:r>
            <a:endParaRPr lang="en-GB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053249"/>
              </p:ext>
            </p:extLst>
          </p:nvPr>
        </p:nvGraphicFramePr>
        <p:xfrm>
          <a:off x="611560" y="1433527"/>
          <a:ext cx="7992887" cy="3812779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1224136"/>
                <a:gridCol w="3888432"/>
                <a:gridCol w="2880319"/>
              </a:tblGrid>
              <a:tr h="111760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baseline="0" dirty="0" smtClean="0">
                          <a:solidFill>
                            <a:srgbClr val="800000"/>
                          </a:solidFill>
                        </a:rPr>
                        <a:t>20</a:t>
                      </a:r>
                      <a:r>
                        <a:rPr lang="en-GB" sz="2400" b="0" baseline="30000" dirty="0" smtClean="0">
                          <a:solidFill>
                            <a:srgbClr val="800000"/>
                          </a:solidFill>
                        </a:rPr>
                        <a:t>th</a:t>
                      </a:r>
                      <a:r>
                        <a:rPr lang="en-GB" sz="2400" b="0" baseline="0" dirty="0" smtClean="0">
                          <a:solidFill>
                            <a:srgbClr val="800000"/>
                          </a:solidFill>
                        </a:rPr>
                        <a:t>-century atmospheric reanalysis (</a:t>
                      </a:r>
                      <a:r>
                        <a:rPr lang="en-GB" sz="2400" b="0" dirty="0" smtClean="0">
                          <a:solidFill>
                            <a:srgbClr val="800000"/>
                          </a:solidFill>
                        </a:rPr>
                        <a:t>1900-2010)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125km </a:t>
                      </a:r>
                      <a:r>
                        <a:rPr lang="en-US" sz="2000" b="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global resolution, 91 vertical levels</a:t>
                      </a:r>
                      <a:endParaRPr lang="en-US" sz="2000" b="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b="0" dirty="0" smtClean="0">
                        <a:solidFill>
                          <a:srgbClr val="376092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EECE1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EECE1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ECE1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ECE1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50186">
                <a:tc rowSpan="3"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ERA-20CM</a:t>
                      </a:r>
                    </a:p>
                    <a:p>
                      <a:pPr algn="ctr"/>
                      <a:endParaRPr lang="en-GB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ERA-20C</a:t>
                      </a:r>
                    </a:p>
                    <a:p>
                      <a:endParaRPr lang="en-GB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ERA-20CL</a:t>
                      </a: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Atmospheric model integration</a:t>
                      </a: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IFS Cy38r2 + CMIP5 data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HadISST</a:t>
                      </a:r>
                      <a:r>
                        <a:rPr lang="en-GB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v2.1</a:t>
                      </a:r>
                      <a:endParaRPr lang="en-GB" b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</a:tr>
              <a:tr h="550186">
                <a:tc vMerge="1">
                  <a:txBody>
                    <a:bodyPr/>
                    <a:lstStyle/>
                    <a:p>
                      <a:endParaRPr lang="en-US" b="1" dirty="0">
                        <a:solidFill>
                          <a:srgbClr val="25406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Assimilation</a:t>
                      </a:r>
                      <a:r>
                        <a:rPr lang="en-GB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of</a:t>
                      </a:r>
                      <a:r>
                        <a:rPr lang="en-GB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GB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</a:t>
                      </a:r>
                      <a:r>
                        <a:rPr lang="en-GB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urface</a:t>
                      </a:r>
                      <a:r>
                        <a:rPr lang="en-GB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observations</a:t>
                      </a:r>
                      <a:endParaRPr lang="en-US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ICOADS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v2.5.1 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ISPD v3.2.6 </a:t>
                      </a:r>
                      <a:r>
                        <a:rPr lang="en-US" i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(incl. ERA-CLIM)</a:t>
                      </a:r>
                      <a:endParaRPr lang="en-US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</a:tr>
              <a:tr h="707505">
                <a:tc vMerge="1">
                  <a:txBody>
                    <a:bodyPr/>
                    <a:lstStyle/>
                    <a:p>
                      <a:endParaRPr lang="en-US" b="1" dirty="0">
                        <a:solidFill>
                          <a:srgbClr val="25406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High-resolution l</a:t>
                      </a:r>
                      <a:r>
                        <a:rPr lang="en-GB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and</a:t>
                      </a:r>
                      <a:r>
                        <a:rPr lang="en-GB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GB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surface parameters (25km global)</a:t>
                      </a:r>
                      <a:endParaRPr lang="en-GB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</a:tr>
              <a:tr h="70750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 smtClean="0">
                          <a:solidFill>
                            <a:srgbClr val="800000"/>
                          </a:solidFill>
                        </a:rPr>
                        <a:t>Final ERA-20C/M/L </a:t>
                      </a:r>
                      <a:r>
                        <a:rPr lang="en-US" sz="2000" i="1" dirty="0" smtClean="0">
                          <a:solidFill>
                            <a:srgbClr val="800000"/>
                          </a:solidFill>
                        </a:rPr>
                        <a:t>products will </a:t>
                      </a:r>
                      <a:r>
                        <a:rPr lang="en-US" sz="2000" i="1" dirty="0" smtClean="0">
                          <a:solidFill>
                            <a:srgbClr val="800000"/>
                          </a:solidFill>
                        </a:rPr>
                        <a:t>be available by </a:t>
                      </a:r>
                      <a:r>
                        <a:rPr lang="en-US" sz="2000" i="1" dirty="0" smtClean="0">
                          <a:solidFill>
                            <a:srgbClr val="800000"/>
                          </a:solidFill>
                        </a:rPr>
                        <a:t>mid 2014</a:t>
                      </a:r>
                      <a:endParaRPr lang="en-US" sz="2000" i="1" dirty="0" smtClean="0">
                        <a:solidFill>
                          <a:srgbClr val="8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838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83558" y="2502392"/>
            <a:ext cx="42282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ERA-CLIM2 kick-off meeting</a:t>
            </a:r>
          </a:p>
          <a:p>
            <a:pPr algn="ctr"/>
            <a:r>
              <a:rPr lang="en-US" sz="2800" dirty="0" smtClean="0"/>
              <a:t>24/25 Feb 2014</a:t>
            </a:r>
          </a:p>
          <a:p>
            <a:pPr algn="ctr"/>
            <a:r>
              <a:rPr lang="en-US" sz="2800" dirty="0" smtClean="0"/>
              <a:t>ECMWF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0587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89" y="908720"/>
            <a:ext cx="3690598" cy="506416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579" y="908719"/>
            <a:ext cx="3592667" cy="505134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ERA-CLIM2:   Project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362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ERA-CLIM2 Objectives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11560" y="764704"/>
            <a:ext cx="7992888" cy="555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241200" defTabSz="914400"/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• Production of an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ensemble of 20th-century reanalyses 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at moderate spatial resolution,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using a coupled atmosphere-ocean model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, which will provide a consistent data set for atmosphere, land, ocean, cryosphere, including, for the first time, the carbon cycle across these domains;</a:t>
            </a:r>
          </a:p>
          <a:p>
            <a:pPr marL="180000" indent="-241200" defTabSz="914400"/>
            <a:endParaRPr lang="en-US" sz="2800" baseline="30000" dirty="0">
              <a:solidFill>
                <a:srgbClr val="1F497D">
                  <a:lumMod val="75000"/>
                </a:srgbClr>
              </a:solidFill>
              <a:latin typeface="Calibri"/>
            </a:endParaRPr>
          </a:p>
          <a:p>
            <a:pPr marL="180000" indent="-241200" defTabSz="914400"/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• Production of a new state-of-the-art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global reanalysis of the satellite era 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at improved spatial resolution, which will provide a climate monitoring capability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with near-real time data updates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;</a:t>
            </a:r>
          </a:p>
          <a:p>
            <a:pPr marL="180000" indent="-241200" defTabSz="914400"/>
            <a:endParaRPr lang="en-US" sz="2800" baseline="30000" dirty="0">
              <a:solidFill>
                <a:srgbClr val="1F497D">
                  <a:lumMod val="75000"/>
                </a:srgbClr>
              </a:solidFill>
              <a:latin typeface="Calibri"/>
            </a:endParaRPr>
          </a:p>
          <a:p>
            <a:pPr marL="180000" indent="-241200" defTabSz="914400"/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• Further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improvement of earth-system reanalysis capability 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by implementing a coherent research and development program in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coupled data assimilation 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targeted for climate reanalysis;</a:t>
            </a:r>
          </a:p>
          <a:p>
            <a:pPr marL="180000" indent="-241200" defTabSz="914400"/>
            <a:endParaRPr lang="en-US" sz="2800" baseline="30000" dirty="0">
              <a:solidFill>
                <a:srgbClr val="1F497D">
                  <a:lumMod val="75000"/>
                </a:srgbClr>
              </a:solidFill>
              <a:latin typeface="Calibri"/>
            </a:endParaRPr>
          </a:p>
          <a:p>
            <a:pPr marL="180000" indent="-241200" defTabSz="914400"/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• Continued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improvement of observational data sets 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needed for reanalysis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, in-situ as well as satellite-based</a:t>
            </a:r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, with a focus on temporal consistency and reduction of uncertainties in estimates of essential climate variables;</a:t>
            </a:r>
          </a:p>
          <a:p>
            <a:pPr marL="180000" indent="-241200" defTabSz="914400"/>
            <a:endParaRPr lang="en-US" sz="2800" baseline="30000" dirty="0">
              <a:solidFill>
                <a:srgbClr val="1F497D">
                  <a:lumMod val="75000"/>
                </a:srgbClr>
              </a:solidFill>
              <a:latin typeface="Calibri"/>
            </a:endParaRPr>
          </a:p>
          <a:p>
            <a:pPr marL="180000" indent="-241200" defTabSz="914400"/>
            <a:r>
              <a:rPr lang="en-US" sz="2800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• Development of tools and resources for users to help </a:t>
            </a:r>
            <a:r>
              <a:rPr lang="en-US" sz="2800" b="1" baseline="300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assess uncertainties in reanalysis products.</a:t>
            </a:r>
            <a:endParaRPr lang="en-US" sz="2800" dirty="0">
              <a:solidFill>
                <a:srgbClr val="1F497D">
                  <a:lumMod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491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764703"/>
            <a:ext cx="5904656" cy="3890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ERA-CLIM2 Resources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32782" y="4892967"/>
            <a:ext cx="344196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914400"/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2 I</a:t>
            </a:r>
            <a:r>
              <a:rPr lang="en-US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nternational organizations</a:t>
            </a:r>
            <a:endParaRPr lang="en-US" dirty="0">
              <a:solidFill>
                <a:srgbClr val="4F81BD">
                  <a:lumMod val="50000"/>
                </a:srgbClr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4 </a:t>
            </a:r>
            <a:r>
              <a:rPr lang="en-US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National </a:t>
            </a:r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M</a:t>
            </a:r>
            <a:r>
              <a:rPr lang="en-US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eteorological </a:t>
            </a:r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S</a:t>
            </a:r>
            <a:r>
              <a:rPr lang="en-US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ervices</a:t>
            </a:r>
            <a:endParaRPr lang="en-US" dirty="0">
              <a:solidFill>
                <a:srgbClr val="4F81BD">
                  <a:lumMod val="50000"/>
                </a:srgbClr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5 </a:t>
            </a:r>
            <a:r>
              <a:rPr lang="en-US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Academic institutions</a:t>
            </a:r>
            <a:endParaRPr lang="en-US" dirty="0">
              <a:solidFill>
                <a:srgbClr val="4F81BD">
                  <a:lumMod val="50000"/>
                </a:srgbClr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5 </a:t>
            </a:r>
            <a:r>
              <a:rPr lang="en-US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National </a:t>
            </a:r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research </a:t>
            </a:r>
            <a:r>
              <a:rPr lang="en-US" dirty="0" err="1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centres</a:t>
            </a:r>
            <a:endParaRPr lang="en-US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725" y="1584176"/>
            <a:ext cx="2544739" cy="22768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485" y="5158933"/>
            <a:ext cx="359947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H</a:t>
            </a:r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uman resources:  88 person-years</a:t>
            </a:r>
          </a:p>
          <a:p>
            <a:pPr defTabSz="914400"/>
            <a:r>
              <a:rPr lang="en-US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Monetary value:  15.9 M€ (7 M€ EU)</a:t>
            </a:r>
            <a:endParaRPr lang="en-US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3702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ERA-CLIM2 Work Packages</a:t>
            </a:r>
            <a:endParaRPr lang="en-US" dirty="0"/>
          </a:p>
        </p:txBody>
      </p:sp>
      <p:pic>
        <p:nvPicPr>
          <p:cNvPr id="3" name="Picture 2" descr="ERA-CLIM2_Pert_cha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720"/>
            <a:ext cx="7056784" cy="52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25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WP1:   Global 20</a:t>
            </a:r>
            <a:r>
              <a:rPr lang="en-US" baseline="30000" dirty="0" smtClean="0"/>
              <a:t>th</a:t>
            </a:r>
            <a:r>
              <a:rPr lang="en-US" dirty="0" smtClean="0"/>
              <a:t>-century reanalysis (132 pm)</a:t>
            </a:r>
            <a:endParaRPr lang="en-US" dirty="0"/>
          </a:p>
        </p:txBody>
      </p:sp>
      <p:pic>
        <p:nvPicPr>
          <p:cNvPr id="3" name="Picture 2" descr="Slide6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0"/>
          <a:stretch/>
        </p:blipFill>
        <p:spPr>
          <a:xfrm>
            <a:off x="720080" y="1798150"/>
            <a:ext cx="6084168" cy="409449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27584" y="4437112"/>
            <a:ext cx="1296144" cy="1728192"/>
          </a:xfrm>
          <a:prstGeom prst="ellipse">
            <a:avLst/>
          </a:prstGeom>
          <a:noFill/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5366" y="2204864"/>
            <a:ext cx="1883098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z="2000" b="1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ECMWF</a:t>
            </a:r>
            <a:r>
              <a:rPr lang="en-US" sz="20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 (84 pm)</a:t>
            </a:r>
          </a:p>
          <a:p>
            <a:pPr defTabSz="914400"/>
            <a:r>
              <a:rPr lang="en-US" sz="20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UVSQ (34 pm)</a:t>
            </a:r>
          </a:p>
          <a:p>
            <a:pPr defTabSz="914400"/>
            <a:r>
              <a:rPr lang="en-US" sz="20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MERCO (12 pm)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3084" y="797803"/>
            <a:ext cx="69453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defTabSz="914400"/>
            <a:r>
              <a:rPr lang="en-US" sz="2000" dirty="0">
                <a:solidFill>
                  <a:srgbClr val="1F497D"/>
                </a:solidFill>
                <a:latin typeface="Calibri"/>
              </a:rPr>
              <a:t>T1.1 - Production of an extended climate </a:t>
            </a:r>
            <a:r>
              <a:rPr lang="en-US" sz="2000" dirty="0">
                <a:solidFill>
                  <a:srgbClr val="1F497D"/>
                </a:solidFill>
                <a:latin typeface="Calibri"/>
              </a:rPr>
              <a:t>reanalysis (52 pm)</a:t>
            </a:r>
          </a:p>
          <a:p>
            <a:pPr defTabSz="914400"/>
            <a:r>
              <a:rPr lang="en-US" sz="2000" dirty="0">
                <a:solidFill>
                  <a:srgbClr val="1F497D"/>
                </a:solidFill>
                <a:latin typeface="Calibri"/>
              </a:rPr>
              <a:t>T1.2 - Production of a reanalysis of the satellite </a:t>
            </a:r>
            <a:r>
              <a:rPr lang="en-US" sz="2000" dirty="0">
                <a:solidFill>
                  <a:srgbClr val="1F497D"/>
                </a:solidFill>
                <a:latin typeface="Calibri"/>
              </a:rPr>
              <a:t>era (68 pm)</a:t>
            </a:r>
            <a:endParaRPr lang="en-US" sz="2000" dirty="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504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04" y="2784718"/>
            <a:ext cx="5508104" cy="31645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WP2:   Future coupling methods (251 pm)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04248" y="2530639"/>
            <a:ext cx="1883098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z="2000" b="1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METO</a:t>
            </a:r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 (64 pm)</a:t>
            </a:r>
            <a:endParaRPr lang="en-US" sz="2000" b="1" dirty="0" smtClean="0">
              <a:solidFill>
                <a:srgbClr val="9BBB59">
                  <a:lumMod val="50000"/>
                </a:srgbClr>
              </a:solidFill>
              <a:latin typeface="Calibri"/>
            </a:endParaRP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UREAD (36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MERCO (31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CERFAC (24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CMCC (24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INRIA (24 pm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ECMWF (24 pm)</a:t>
            </a:r>
            <a:endParaRPr lang="en-US" sz="2000" dirty="0">
              <a:solidFill>
                <a:srgbClr val="9BBB59">
                  <a:lumMod val="50000"/>
                </a:srgbClr>
              </a:solidFill>
              <a:latin typeface="Calibri"/>
            </a:endParaRPr>
          </a:p>
          <a:p>
            <a:pPr defTabSz="914400"/>
            <a:r>
              <a:rPr lang="en-US" sz="20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UVSQ </a:t>
            </a:r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(21 </a:t>
            </a:r>
            <a:r>
              <a:rPr lang="en-US" sz="20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pm</a:t>
            </a:r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)</a:t>
            </a:r>
            <a:endParaRPr lang="en-US" sz="2000" dirty="0">
              <a:solidFill>
                <a:srgbClr val="9BBB59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576" y="797803"/>
            <a:ext cx="7632848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T2.1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- Coordination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and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integration (24 pm)</a:t>
            </a:r>
            <a:endParaRPr lang="en-US" dirty="0">
              <a:solidFill>
                <a:srgbClr val="1F497D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T2.2 - A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ssimilation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techniques for improved use of surface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observations (36 pm) </a:t>
            </a:r>
            <a:endParaRPr lang="en-US" dirty="0">
              <a:solidFill>
                <a:srgbClr val="1F497D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T2.3 - Development of the ocean analysis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component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(46 pm)</a:t>
            </a: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T2.4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- Development of the carbon component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(39 pm)</a:t>
            </a: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T2.5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- Research towards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fully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coupled data </a:t>
            </a:r>
            <a:r>
              <a:rPr lang="en-US" dirty="0">
                <a:solidFill>
                  <a:srgbClr val="1F497D"/>
                </a:solidFill>
                <a:latin typeface="Calibri"/>
              </a:rPr>
              <a:t>assimilation (72 pm)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8967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204864"/>
            <a:ext cx="6978375" cy="3528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WP3:   Earth system observations (463 pm)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65366" y="2485345"/>
            <a:ext cx="1833379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z="2000" b="1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UBERN</a:t>
            </a:r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 (50 pm)</a:t>
            </a:r>
            <a:endParaRPr lang="en-US" sz="2000" b="1" dirty="0" smtClean="0">
              <a:solidFill>
                <a:srgbClr val="9BBB59">
                  <a:lumMod val="50000"/>
                </a:srgbClr>
              </a:solidFill>
              <a:latin typeface="Calibri"/>
            </a:endParaRP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FFCUL (112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RIHMI (110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METO (72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METFR (55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EUMST (37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FMI (27 pm)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797803"/>
            <a:ext cx="792088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T3.1 – Data rescue for in-situ observations, quality control and metadata (315 pm)</a:t>
            </a:r>
            <a:endParaRPr lang="en-US" dirty="0">
              <a:solidFill>
                <a:srgbClr val="1F497D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T3.2 – Satellite data rescue, reprocessing and inter-calibration (53 pm)</a:t>
            </a:r>
            <a:endParaRPr lang="en-US" dirty="0">
              <a:solidFill>
                <a:srgbClr val="1F497D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T3.3 – Boundary constraints and external forcing (73 pm)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419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ERA-CLIM project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256584"/>
          </a:xfrm>
        </p:spPr>
        <p:txBody>
          <a:bodyPr>
            <a:normAutofit/>
          </a:bodyPr>
          <a:lstStyle/>
          <a:p>
            <a:r>
              <a:rPr lang="en-GB" sz="2000" b="1" dirty="0" smtClean="0"/>
              <a:t>ERA-CLIM</a:t>
            </a:r>
            <a:r>
              <a:rPr lang="en-GB" sz="2000" dirty="0" smtClean="0"/>
              <a:t>: European Reanalysis of Global Climate Observations</a:t>
            </a:r>
          </a:p>
          <a:p>
            <a:r>
              <a:rPr lang="en-GB" sz="2000" dirty="0" smtClean="0"/>
              <a:t>3-year collaborative research project, Jan 2011- Dec 2013</a:t>
            </a:r>
          </a:p>
          <a:p>
            <a:r>
              <a:rPr lang="en-GB" sz="2000" dirty="0" smtClean="0"/>
              <a:t>Funded by EU research FP7, Environment theme</a:t>
            </a:r>
          </a:p>
          <a:p>
            <a:r>
              <a:rPr lang="en-GB" sz="2000" dirty="0" smtClean="0"/>
              <a:t>Total cost €4.9M; EC contribution €3.5M</a:t>
            </a:r>
          </a:p>
          <a:p>
            <a:r>
              <a:rPr lang="en-GB" sz="2000" b="1" dirty="0"/>
              <a:t>9</a:t>
            </a: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b="1" dirty="0" smtClean="0"/>
              <a:t>partners, 59</a:t>
            </a: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b="1" dirty="0" smtClean="0"/>
              <a:t>person-years, 50 deliverables</a:t>
            </a:r>
          </a:p>
        </p:txBody>
      </p:sp>
      <p:pic>
        <p:nvPicPr>
          <p:cNvPr id="7" name="Picture 6" descr="partners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651" y="3068960"/>
            <a:ext cx="4119397" cy="28083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483768" y="6309320"/>
            <a:ext cx="3824064" cy="365125"/>
          </a:xfrm>
        </p:spPr>
        <p:txBody>
          <a:bodyPr/>
          <a:lstStyle/>
          <a:p>
            <a:r>
              <a:rPr lang="en-GB" dirty="0" smtClean="0">
                <a:solidFill>
                  <a:srgbClr val="4F81BD">
                    <a:lumMod val="75000"/>
                  </a:srgbClr>
                </a:solidFill>
              </a:rPr>
              <a:t>ERA-CLIM2 kick-off meeting, 24-25 Feb 2014</a:t>
            </a:r>
            <a:endParaRPr lang="en-GB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8103" y="3068960"/>
            <a:ext cx="328069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rgbClr val="0F3692"/>
                </a:solidFill>
                <a:latin typeface="Calibri" pitchFamily="34" charset="0"/>
              </a:rPr>
              <a:t>Partners: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  <a:latin typeface="Calibri" pitchFamily="34" charset="0"/>
              </a:rPr>
              <a:t>Met </a:t>
            </a: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Office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err="1">
                <a:solidFill>
                  <a:prstClr val="black"/>
                </a:solidFill>
                <a:latin typeface="Calibri" pitchFamily="34" charset="0"/>
              </a:rPr>
              <a:t>Météo</a:t>
            </a:r>
            <a:r>
              <a:rPr lang="en-GB" dirty="0">
                <a:solidFill>
                  <a:prstClr val="black"/>
                </a:solidFill>
                <a:latin typeface="Calibri" pitchFamily="34" charset="0"/>
              </a:rPr>
              <a:t>-</a:t>
            </a: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France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EUMETSAT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University of Vienna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err="1" smtClean="0">
                <a:solidFill>
                  <a:prstClr val="black"/>
                </a:solidFill>
                <a:latin typeface="Calibri" pitchFamily="34" charset="0"/>
              </a:rPr>
              <a:t>Univeristy</a:t>
            </a: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 of Bern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University of Lisbon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  <a:latin typeface="Calibri" pitchFamily="34" charset="0"/>
              </a:rPr>
              <a:t>RIHMI-WDC </a:t>
            </a:r>
            <a:r>
              <a:rPr lang="en-GB" dirty="0">
                <a:solidFill>
                  <a:prstClr val="black"/>
                </a:solidFill>
                <a:latin typeface="Calibri" pitchFamily="34" charset="0"/>
              </a:rPr>
              <a:t>(Russia</a:t>
            </a: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)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Universidad del </a:t>
            </a:r>
            <a:r>
              <a:rPr lang="en-GB" dirty="0" err="1" smtClean="0">
                <a:solidFill>
                  <a:prstClr val="black"/>
                </a:solidFill>
                <a:latin typeface="Calibri" pitchFamily="34" charset="0"/>
              </a:rPr>
              <a:t>Pac</a:t>
            </a:r>
            <a:r>
              <a:rPr lang="en-GB" dirty="0" err="1" smtClean="0">
                <a:solidFill>
                  <a:prstClr val="black"/>
                </a:solidFill>
                <a:latin typeface="Calibri" pitchFamily="34" charset="0"/>
              </a:rPr>
              <a:t>í</a:t>
            </a:r>
            <a:r>
              <a:rPr lang="en-GB" dirty="0" err="1" smtClean="0">
                <a:solidFill>
                  <a:prstClr val="black"/>
                </a:solidFill>
                <a:latin typeface="Calibri" pitchFamily="34" charset="0"/>
              </a:rPr>
              <a:t>fico</a:t>
            </a: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Calibri" pitchFamily="34" charset="0"/>
              </a:rPr>
              <a:t>(Chile</a:t>
            </a:r>
            <a:r>
              <a:rPr lang="en-GB" dirty="0" smtClean="0">
                <a:solidFill>
                  <a:prstClr val="black"/>
                </a:solidFill>
                <a:latin typeface="Calibri" pitchFamily="34" charset="0"/>
              </a:rPr>
              <a:t>) 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  <a:latin typeface="Calibri" pitchFamily="34" charset="0"/>
              </a:rPr>
              <a:t>ECMWF</a:t>
            </a:r>
            <a:endParaRPr lang="en-GB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849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WP4:   Quantifying uncertainties (145 pm)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65366" y="2485345"/>
            <a:ext cx="1883098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z="2000" b="1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UNIVIE</a:t>
            </a:r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 (39 pm)</a:t>
            </a:r>
            <a:endParaRPr lang="en-US" sz="2000" b="1" dirty="0" smtClean="0">
              <a:solidFill>
                <a:srgbClr val="9BBB59">
                  <a:lumMod val="50000"/>
                </a:srgbClr>
              </a:solidFill>
              <a:latin typeface="Calibri"/>
            </a:endParaRP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DWD (30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ECMWF (24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FFCUL (22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UBERN (10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UVSQ (10 pm)</a:t>
            </a:r>
          </a:p>
          <a:p>
            <a:pPr defTabSz="914400"/>
            <a:r>
              <a:rPr lang="en-US" sz="20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RIHMI (8 pm</a:t>
            </a:r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)</a:t>
            </a:r>
            <a:endParaRPr lang="en-US" sz="2000" dirty="0">
              <a:solidFill>
                <a:srgbClr val="9BBB59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797803"/>
            <a:ext cx="856895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T4.1 - Quality control, bias adjustment and homogenization of input observations (45 pm)</a:t>
            </a:r>
            <a:endParaRPr lang="en-US" dirty="0">
              <a:solidFill>
                <a:srgbClr val="1F497D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T4.2 - Diagnostics and uncertainty assessments of reanalysis output (81 pm)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pic>
        <p:nvPicPr>
          <p:cNvPr id="4" name="Picture 3" descr="ORAS4_H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1844824"/>
            <a:ext cx="5796136" cy="38445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8775" y="5651956"/>
            <a:ext cx="231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i="1" dirty="0">
                <a:solidFill>
                  <a:prstClr val="black"/>
                </a:solidFill>
                <a:latin typeface="Calibri"/>
              </a:rPr>
              <a:t>Balmaseda et al. 2013</a:t>
            </a:r>
            <a:endParaRPr lang="en-US" i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648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71600" y="797803"/>
            <a:ext cx="734481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T5.1 – Data services and visualization tools (12 pm)</a:t>
            </a:r>
            <a:endParaRPr lang="en-US" dirty="0">
              <a:solidFill>
                <a:srgbClr val="1F497D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T5.2 – Data services requirements (12 pm)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WP5:   Service developments (24 pm)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65366" y="1124744"/>
            <a:ext cx="188309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ECMWF (24 pm)</a:t>
            </a:r>
          </a:p>
        </p:txBody>
      </p:sp>
      <p:sp>
        <p:nvSpPr>
          <p:cNvPr id="5" name="Rectangle 4"/>
          <p:cNvSpPr/>
          <p:nvPr/>
        </p:nvSpPr>
        <p:spPr>
          <a:xfrm>
            <a:off x="981944" y="3512035"/>
            <a:ext cx="7344816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T6.1 – Science-to-science (3 pm)</a:t>
            </a:r>
            <a:endParaRPr lang="en-US" dirty="0">
              <a:solidFill>
                <a:srgbClr val="1F497D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T6.2 – Science-to-policy (3 pm)</a:t>
            </a:r>
          </a:p>
          <a:p>
            <a:pPr defTabSz="914400"/>
            <a:r>
              <a:rPr lang="en-US" dirty="0">
                <a:solidFill>
                  <a:srgbClr val="1F497D"/>
                </a:solidFill>
                <a:latin typeface="Calibri"/>
              </a:rPr>
              <a:t>T6.3 – Science-to-society (3 pm)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7544" y="2758856"/>
            <a:ext cx="8229600" cy="63408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WP6:   Dissemination and outreach (16 pm)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5710" y="3597984"/>
            <a:ext cx="1753104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ECMWF (9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METO (2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UBERN (2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UNIVIE (2 pm)</a:t>
            </a:r>
          </a:p>
          <a:p>
            <a:pPr defTabSz="914400"/>
            <a:r>
              <a:rPr lang="en-US" sz="2000" dirty="0" smtClean="0">
                <a:solidFill>
                  <a:srgbClr val="9BBB59">
                    <a:lumMod val="50000"/>
                  </a:srgbClr>
                </a:solidFill>
                <a:latin typeface="Calibri"/>
              </a:rPr>
              <a:t>EUMST (1 pm)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5301208"/>
            <a:ext cx="7803150" cy="747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en-US" dirty="0">
                <a:solidFill>
                  <a:prstClr val="black"/>
                </a:solidFill>
                <a:latin typeface="Calibri"/>
              </a:rPr>
              <a:t>D6.3: Workshop on Observations for Earth System Reanalysis (2015)</a:t>
            </a:r>
          </a:p>
          <a:p>
            <a:pPr defTabSz="914400">
              <a:lnSpc>
                <a:spcPct val="120000"/>
              </a:lnSpc>
            </a:pPr>
            <a:r>
              <a:rPr lang="en-US" dirty="0">
                <a:solidFill>
                  <a:prstClr val="black"/>
                </a:solidFill>
                <a:latin typeface="Calibri"/>
              </a:rPr>
              <a:t>D6.6: Workshop on Coupled Data Assimilation for Earth System Reanalysis (2016)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628800"/>
            <a:ext cx="3725261" cy="747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en-US" dirty="0">
                <a:solidFill>
                  <a:prstClr val="black"/>
                </a:solidFill>
                <a:latin typeface="Calibri"/>
              </a:rPr>
              <a:t>D5.1: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NetCDF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support in MARS</a:t>
            </a:r>
          </a:p>
          <a:p>
            <a:pPr defTabSz="914400">
              <a:lnSpc>
                <a:spcPct val="120000"/>
              </a:lnSpc>
            </a:pPr>
            <a:r>
              <a:rPr lang="en-US" dirty="0">
                <a:solidFill>
                  <a:prstClr val="black"/>
                </a:solidFill>
                <a:latin typeface="Calibri"/>
              </a:rPr>
              <a:t>D5.2: Data server for CERA reanalyses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0395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7553" y="2502392"/>
            <a:ext cx="57602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Copernicus Climate Change Workshop</a:t>
            </a:r>
          </a:p>
          <a:p>
            <a:pPr algn="ctr"/>
            <a:r>
              <a:rPr lang="en-US" sz="2800" dirty="0" smtClean="0"/>
              <a:t>17/18 Feb 2014</a:t>
            </a:r>
          </a:p>
          <a:p>
            <a:pPr algn="ctr"/>
            <a:r>
              <a:rPr lang="en-US" sz="2800" dirty="0" smtClean="0"/>
              <a:t>ECMWF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96724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846" y="565866"/>
            <a:ext cx="7834607" cy="655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Copernicus = EU’s Earth Observation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(formerly GMES)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Copernicus is implementing several “Operational Services”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A Climate Change Service will be implemented starting 2014/2015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It will be implemented through a delegation agreement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ECMWF has</a:t>
            </a:r>
            <a:r>
              <a:rPr lang="en-US" sz="2000" baseline="30000" dirty="0" smtClean="0"/>
              <a:t>*</a:t>
            </a:r>
            <a:r>
              <a:rPr lang="en-US" sz="2000" dirty="0" smtClean="0"/>
              <a:t> expressed interest in operating the CCS 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endParaRPr lang="en-US" sz="2000" dirty="0" smtClean="0"/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The core of the CCS will be a “Climate Data Store” with global/regional climate information based on observations and models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Global reanalysis will be an essential element of the CCS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endParaRPr lang="en-US" sz="2000" dirty="0"/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Last week’s workshop:  consulting the European met services and other providers to discuss vision, capabilities </a:t>
            </a:r>
            <a:r>
              <a:rPr lang="en-US" sz="2000" dirty="0" err="1" smtClean="0"/>
              <a:t>etc</a:t>
            </a:r>
            <a:endParaRPr lang="en-US" sz="2000" dirty="0" smtClean="0"/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Some key recommendations: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Support for data rescue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Open and transparent access to data</a:t>
            </a:r>
          </a:p>
          <a:p>
            <a:endParaRPr lang="en-US" sz="2000" dirty="0" smtClean="0"/>
          </a:p>
          <a:p>
            <a:r>
              <a:rPr lang="en-US" sz="2000" dirty="0" smtClean="0"/>
              <a:t>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9169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rescue, upper-air data</a:t>
            </a:r>
            <a:r>
              <a:rPr lang="en-GB" dirty="0"/>
              <a:t/>
            </a:r>
            <a:br>
              <a:rPr lang="en-GB" dirty="0"/>
            </a:br>
            <a:r>
              <a:rPr lang="en-GB" sz="1800" b="1" dirty="0" err="1" smtClean="0">
                <a:latin typeface="Calibri" pitchFamily="34" charset="0"/>
              </a:rPr>
              <a:t>Uni</a:t>
            </a:r>
            <a:r>
              <a:rPr lang="en-GB" sz="1800" b="1" dirty="0" smtClean="0">
                <a:latin typeface="Calibri" pitchFamily="34" charset="0"/>
              </a:rPr>
              <a:t> Bern, </a:t>
            </a:r>
            <a:r>
              <a:rPr lang="en-GB" sz="1800" b="1" dirty="0" err="1" smtClean="0">
                <a:latin typeface="Calibri" pitchFamily="34" charset="0"/>
              </a:rPr>
              <a:t>Météo</a:t>
            </a:r>
            <a:r>
              <a:rPr lang="en-GB" sz="1800" b="1" dirty="0" smtClean="0">
                <a:latin typeface="Calibri" pitchFamily="34" charset="0"/>
              </a:rPr>
              <a:t>-France, </a:t>
            </a:r>
            <a:r>
              <a:rPr lang="en-GB" sz="1800" b="1" dirty="0" err="1" smtClean="0">
                <a:latin typeface="Calibri" pitchFamily="34" charset="0"/>
              </a:rPr>
              <a:t>Uni</a:t>
            </a:r>
            <a:r>
              <a:rPr lang="en-GB" sz="1800" b="1" dirty="0" smtClean="0">
                <a:latin typeface="Calibri" pitchFamily="34" charset="0"/>
              </a:rPr>
              <a:t> </a:t>
            </a:r>
            <a:r>
              <a:rPr lang="en-GB" sz="1800" b="1" dirty="0">
                <a:latin typeface="Calibri" pitchFamily="34" charset="0"/>
              </a:rPr>
              <a:t>Lisbon, </a:t>
            </a:r>
            <a:r>
              <a:rPr lang="en-GB" sz="1800" b="1" dirty="0" smtClean="0">
                <a:latin typeface="Calibri" pitchFamily="34" charset="0"/>
              </a:rPr>
              <a:t>RIHMI, UPAC </a:t>
            </a:r>
            <a:r>
              <a:rPr lang="en-GB" dirty="0">
                <a:latin typeface="Calibri" pitchFamily="34" charset="0"/>
              </a:rPr>
              <a:t/>
            </a:r>
            <a:br>
              <a:rPr lang="en-GB" dirty="0">
                <a:latin typeface="Calibri" pitchFamily="34" charset="0"/>
              </a:rPr>
            </a:br>
            <a:endParaRPr lang="en-GB" dirty="0"/>
          </a:p>
        </p:txBody>
      </p: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3441194" y="1500672"/>
            <a:ext cx="5451286" cy="4520616"/>
            <a:chOff x="3917000" y="2267580"/>
            <a:chExt cx="5047488" cy="4185756"/>
          </a:xfrm>
        </p:grpSpPr>
        <p:grpSp>
          <p:nvGrpSpPr>
            <p:cNvPr id="6" name="Group 5"/>
            <p:cNvGrpSpPr/>
            <p:nvPr/>
          </p:nvGrpSpPr>
          <p:grpSpPr>
            <a:xfrm>
              <a:off x="3917000" y="2496841"/>
              <a:ext cx="5047488" cy="3956495"/>
              <a:chOff x="3923928" y="2636912"/>
              <a:chExt cx="5047488" cy="3956495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1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23928" y="2636912"/>
                <a:ext cx="5047488" cy="3956495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4314640" y="4501569"/>
                <a:ext cx="1467068" cy="10156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b="1" dirty="0">
                    <a:solidFill>
                      <a:prstClr val="black"/>
                    </a:solidFill>
                    <a:latin typeface="Times" pitchFamily="18" charset="0"/>
                  </a:rPr>
                  <a:t>CB: captive balloon</a:t>
                </a:r>
              </a:p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b="1" dirty="0">
                    <a:solidFill>
                      <a:prstClr val="black"/>
                    </a:solidFill>
                    <a:latin typeface="Times" pitchFamily="18" charset="0"/>
                  </a:rPr>
                  <a:t>RB: registering balloon</a:t>
                </a:r>
              </a:p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b="1" dirty="0">
                    <a:solidFill>
                      <a:prstClr val="black"/>
                    </a:solidFill>
                    <a:latin typeface="Times" pitchFamily="18" charset="0"/>
                  </a:rPr>
                  <a:t> </a:t>
                </a:r>
                <a:r>
                  <a:rPr lang="en-GB" sz="1000" b="1" dirty="0">
                    <a:solidFill>
                      <a:prstClr val="black"/>
                    </a:solidFill>
                    <a:latin typeface="Times" pitchFamily="18" charset="0"/>
                  </a:rPr>
                  <a:t>  P: pilot balloon</a:t>
                </a:r>
              </a:p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b="1" dirty="0">
                    <a:solidFill>
                      <a:prstClr val="black"/>
                    </a:solidFill>
                    <a:latin typeface="Times" pitchFamily="18" charset="0"/>
                  </a:rPr>
                  <a:t>  A: aircraft</a:t>
                </a:r>
              </a:p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b="1" dirty="0">
                    <a:solidFill>
                      <a:prstClr val="black"/>
                    </a:solidFill>
                    <a:latin typeface="Times" pitchFamily="18" charset="0"/>
                  </a:rPr>
                  <a:t>  K: kite</a:t>
                </a:r>
              </a:p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b="1" dirty="0">
                    <a:solidFill>
                      <a:prstClr val="black"/>
                    </a:solidFill>
                    <a:latin typeface="Times" pitchFamily="18" charset="0"/>
                  </a:rPr>
                  <a:t>  R: </a:t>
                </a:r>
                <a:r>
                  <a:rPr lang="en-GB" sz="1000" b="1" dirty="0" err="1">
                    <a:solidFill>
                      <a:prstClr val="black"/>
                    </a:solidFill>
                    <a:latin typeface="Times" pitchFamily="18" charset="0"/>
                  </a:rPr>
                  <a:t>radiosonde</a:t>
                </a:r>
                <a:endParaRPr lang="en-GB" sz="1000" b="1" dirty="0">
                  <a:solidFill>
                    <a:prstClr val="black"/>
                  </a:solidFill>
                  <a:latin typeface="Times" pitchFamily="18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283968" y="2267580"/>
              <a:ext cx="438043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prstClr val="black"/>
                  </a:solidFill>
                  <a:latin typeface="Times" pitchFamily="18" charset="0"/>
                </a:rPr>
                <a:t>Inventoried ERA-CLIM upper-air records</a:t>
              </a: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3441194" y="1556792"/>
            <a:ext cx="1490846" cy="1440160"/>
          </a:xfrm>
          <a:prstGeom prst="straightConnector1">
            <a:avLst/>
          </a:prstGeom>
          <a:ln w="539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7504" y="1268760"/>
            <a:ext cx="3180679" cy="2800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6 ascent types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wind, temperature,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     humidity, dew-point depression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height, pressure levels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endParaRPr lang="en-GB" sz="1600" dirty="0">
              <a:solidFill>
                <a:prstClr val="black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Quality control: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Range checks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Consistency checks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Local time versus UTC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Feedback info from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sz="1600" dirty="0">
                <a:solidFill>
                  <a:prstClr val="black"/>
                </a:solidFill>
                <a:latin typeface="Times" pitchFamily="18" charset="0"/>
              </a:rPr>
              <a:t>      ERA-CLIM 20C reanalysis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38936" y="6525344"/>
            <a:ext cx="4937319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955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rescue, upper-air data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90118" y="869811"/>
            <a:ext cx="709425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prstClr val="black"/>
                </a:solidFill>
                <a:latin typeface="Times" pitchFamily="18" charset="0"/>
              </a:rPr>
              <a:t>Data will be merged in the next version of CHUAN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prstClr val="black"/>
                </a:solidFill>
                <a:latin typeface="Times" pitchFamily="18" charset="0"/>
              </a:rPr>
              <a:t>Is available via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  </a:t>
            </a:r>
            <a:r>
              <a:rPr lang="en-GB" sz="1200" b="1" dirty="0">
                <a:solidFill>
                  <a:srgbClr val="FF0000"/>
                </a:solidFill>
                <a:latin typeface="Times" pitchFamily="18" charset="0"/>
                <a:hlinkClick r:id="rId2"/>
              </a:rPr>
              <a:t>http://doi.pangaea.de/10.1594/PANGAEA.821222</a:t>
            </a:r>
            <a:endParaRPr lang="en-GB" sz="1200" b="1" dirty="0">
              <a:solidFill>
                <a:srgbClr val="FF0000"/>
              </a:solidFill>
              <a:latin typeface="Times" pitchFamily="18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prstClr val="black"/>
                </a:solidFill>
                <a:latin typeface="Times" pitchFamily="18" charset="0"/>
              </a:rPr>
              <a:t>I</a:t>
            </a:r>
            <a:r>
              <a:rPr lang="en-GB" sz="1600" b="1" dirty="0">
                <a:solidFill>
                  <a:prstClr val="black"/>
                </a:solidFill>
                <a:latin typeface="Times" pitchFamily="18" charset="0"/>
              </a:rPr>
              <a:t>s being used in a pilot reanalysis at ECMWF and will be placed in the OFA</a:t>
            </a: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5679439" y="2708920"/>
            <a:ext cx="3213041" cy="3390793"/>
            <a:chOff x="5904448" y="2708920"/>
            <a:chExt cx="3060040" cy="322932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9" t="1125" r="31885" b="3754"/>
            <a:stretch/>
          </p:blipFill>
          <p:spPr>
            <a:xfrm>
              <a:off x="5904448" y="2708920"/>
              <a:ext cx="2700000" cy="284377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099088" y="5661248"/>
              <a:ext cx="2865400" cy="276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>
                  <a:solidFill>
                    <a:prstClr val="black"/>
                  </a:solidFill>
                  <a:latin typeface="Times" pitchFamily="18" charset="0"/>
                </a:rPr>
                <a:t>Temperature recorded on pressure levels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83568" y="1988840"/>
            <a:ext cx="4752528" cy="4392488"/>
            <a:chOff x="683568" y="2132856"/>
            <a:chExt cx="4752528" cy="439248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2132856"/>
              <a:ext cx="4752528" cy="404346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331640" y="6248345"/>
              <a:ext cx="3441520" cy="276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>
                  <a:solidFill>
                    <a:prstClr val="black"/>
                  </a:solidFill>
                  <a:latin typeface="Times" pitchFamily="18" charset="0"/>
                </a:rPr>
                <a:t>Digitized upper-air data, as available via Pangaea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938936" y="6525344"/>
            <a:ext cx="4937319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636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32656"/>
            <a:ext cx="8712968" cy="720080"/>
          </a:xfrm>
        </p:spPr>
        <p:txBody>
          <a:bodyPr/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+mn-lt"/>
              </a:rPr>
              <a:t>Survey historical satellite data for </a:t>
            </a:r>
            <a:br>
              <a:rPr lang="en-GB" b="1" dirty="0" smtClean="0">
                <a:solidFill>
                  <a:srgbClr val="002060"/>
                </a:solidFill>
                <a:latin typeface="+mn-lt"/>
              </a:rPr>
            </a:br>
            <a:r>
              <a:rPr lang="en-GB" b="1" dirty="0" smtClean="0">
                <a:solidFill>
                  <a:srgbClr val="002060"/>
                </a:solidFill>
                <a:latin typeface="+mn-lt"/>
              </a:rPr>
              <a:t>potential usage (assimilation) in reanalysis</a:t>
            </a:r>
            <a:br>
              <a:rPr lang="en-GB" b="1" dirty="0" smtClean="0">
                <a:solidFill>
                  <a:srgbClr val="002060"/>
                </a:solidFill>
                <a:latin typeface="+mn-lt"/>
              </a:rPr>
            </a:br>
            <a:r>
              <a:rPr lang="en-GB" sz="1800" b="1" dirty="0" smtClean="0">
                <a:solidFill>
                  <a:srgbClr val="002060"/>
                </a:solidFill>
                <a:latin typeface="+mn-lt"/>
              </a:rPr>
              <a:t>Met Office, ECMWF</a:t>
            </a:r>
            <a:endParaRPr lang="en-GB" sz="1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Picture 4" descr="ERA-Clim-logo-2-brigh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615153"/>
            <a:ext cx="1354471" cy="69416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391751"/>
            <a:ext cx="4608512" cy="44855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1772816"/>
            <a:ext cx="427760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Covering </a:t>
            </a:r>
            <a:r>
              <a:rPr lang="en-GB" sz="1600" b="1" dirty="0">
                <a:solidFill>
                  <a:srgbClr val="C00000"/>
                </a:solidFill>
                <a:latin typeface="Times" pitchFamily="18" charset="0"/>
              </a:rPr>
              <a:t>190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satellite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datasets: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400" dirty="0">
                <a:solidFill>
                  <a:srgbClr val="C00000"/>
                </a:solidFill>
                <a:latin typeface="Times" pitchFamily="18" charset="0"/>
              </a:rPr>
              <a:t>23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legacy datasets to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be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used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400" dirty="0">
                <a:solidFill>
                  <a:srgbClr val="C00000"/>
                </a:solidFill>
                <a:latin typeface="Times" pitchFamily="18" charset="0"/>
              </a:rPr>
              <a:t>38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legacy datasets to be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used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with </a:t>
            </a: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          improved observation operators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400" dirty="0">
                <a:solidFill>
                  <a:srgbClr val="C00000"/>
                </a:solidFill>
                <a:latin typeface="Times" pitchFamily="18" charset="0"/>
              </a:rPr>
              <a:t>88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reprocessed datasets to be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used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400" dirty="0">
                <a:solidFill>
                  <a:srgbClr val="C00000"/>
                </a:solidFill>
                <a:latin typeface="Times" pitchFamily="18" charset="0"/>
              </a:rPr>
              <a:t>8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reprocessed datasets to be monitored, </a:t>
            </a: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400" dirty="0">
                <a:solidFill>
                  <a:srgbClr val="C00000"/>
                </a:solidFill>
                <a:latin typeface="Times" pitchFamily="18" charset="0"/>
              </a:rPr>
              <a:t>6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early satellite datasets to be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tested for usage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      before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seeking reprocessing/recalibration,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400" dirty="0">
                <a:solidFill>
                  <a:srgbClr val="C00000"/>
                </a:solidFill>
                <a:latin typeface="Times" pitchFamily="18" charset="0"/>
              </a:rPr>
              <a:t>27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early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satellite datasets to be tested for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monitoring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     before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seeking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reprocessing/recalibration.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4048" y="5877272"/>
            <a:ext cx="341632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Selection of old instruments with significant </a:t>
            </a: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potential to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improve the reanalysis record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1520" y="4653136"/>
            <a:ext cx="39604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Regarding observation operators: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400" b="1" dirty="0">
                <a:solidFill>
                  <a:srgbClr val="000000"/>
                </a:solidFill>
                <a:latin typeface="Times" pitchFamily="18" charset="0"/>
              </a:rPr>
              <a:t>RTTOV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coefficients have been updated for a number of old satellite sensors (</a:t>
            </a:r>
            <a:r>
              <a:rPr lang="en-GB" sz="1400" b="1" dirty="0" err="1">
                <a:solidFill>
                  <a:srgbClr val="0F3692"/>
                </a:solidFill>
                <a:latin typeface="Times" pitchFamily="18" charset="0"/>
              </a:rPr>
              <a:t>MetOffice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23169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io_STL1_1.gif"/>
          <p:cNvPicPr>
            <a:picLocks noChangeAspect="1"/>
          </p:cNvPicPr>
          <p:nvPr/>
        </p:nvPicPr>
        <p:blipFill rotWithShape="1">
          <a:blip r:embed="rId3" cstate="print">
            <a:lum bright="-10000" contrast="20000"/>
          </a:blip>
          <a:srcRect l="808" t="10525" r="4041" b="46039"/>
          <a:stretch/>
        </p:blipFill>
        <p:spPr>
          <a:xfrm>
            <a:off x="3419872" y="4608000"/>
            <a:ext cx="5459612" cy="1764000"/>
          </a:xfrm>
          <a:prstGeom prst="rect">
            <a:avLst/>
          </a:prstGeom>
        </p:spPr>
      </p:pic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116632"/>
            <a:ext cx="8712968" cy="720080"/>
          </a:xfrm>
        </p:spPr>
        <p:txBody>
          <a:bodyPr/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+mn-lt"/>
              </a:rPr>
              <a:t>Sea-surface temperature and sea-ice cover: HadISST2</a:t>
            </a:r>
            <a:endParaRPr lang="en-GB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298" y="2924944"/>
            <a:ext cx="824615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Produced by the </a:t>
            </a:r>
            <a:r>
              <a:rPr lang="en-GB" sz="1600" b="1" i="1" dirty="0">
                <a:solidFill>
                  <a:srgbClr val="0F3692"/>
                </a:solidFill>
                <a:latin typeface="Times" pitchFamily="18" charset="0"/>
              </a:rPr>
              <a:t>Hadley Centre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(follow-up of HadISST1),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</a:t>
            </a:r>
            <a:endParaRPr lang="en-GB" sz="1600" dirty="0">
              <a:solidFill>
                <a:srgbClr val="000000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i="1" dirty="0">
                <a:solidFill>
                  <a:srgbClr val="0F3692"/>
                </a:solidFill>
                <a:latin typeface="Times" pitchFamily="18" charset="0"/>
              </a:rPr>
              <a:t>   </a:t>
            </a:r>
            <a:r>
              <a:rPr lang="en-GB" sz="1200" b="1" i="1" dirty="0" err="1">
                <a:solidFill>
                  <a:srgbClr val="0F3692"/>
                </a:solidFill>
                <a:latin typeface="Times" pitchFamily="18" charset="0"/>
              </a:rPr>
              <a:t>Rayner</a:t>
            </a:r>
            <a:r>
              <a:rPr lang="en-GB" sz="1200" b="1" i="1" dirty="0">
                <a:solidFill>
                  <a:srgbClr val="0F3692"/>
                </a:solidFill>
                <a:latin typeface="Times" pitchFamily="18" charset="0"/>
              </a:rPr>
              <a:t> et al. 2013, Kennedy et. al. 2013, </a:t>
            </a:r>
            <a:r>
              <a:rPr lang="en-GB" sz="1200" b="1" i="1" dirty="0" err="1">
                <a:solidFill>
                  <a:srgbClr val="0F3692"/>
                </a:solidFill>
                <a:latin typeface="Times" pitchFamily="18" charset="0"/>
              </a:rPr>
              <a:t>Titcher</a:t>
            </a:r>
            <a:r>
              <a:rPr lang="en-GB" sz="1200" b="1" i="1" dirty="0">
                <a:solidFill>
                  <a:srgbClr val="0F3692"/>
                </a:solidFill>
                <a:latin typeface="Times" pitchFamily="18" charset="0"/>
              </a:rPr>
              <a:t> and </a:t>
            </a:r>
            <a:r>
              <a:rPr lang="en-GB" sz="1200" b="1" i="1" dirty="0" err="1">
                <a:solidFill>
                  <a:srgbClr val="0F3692"/>
                </a:solidFill>
                <a:latin typeface="Times" pitchFamily="18" charset="0"/>
              </a:rPr>
              <a:t>Rayner</a:t>
            </a:r>
            <a:r>
              <a:rPr lang="en-GB" sz="1200" b="1" i="1" dirty="0">
                <a:solidFill>
                  <a:srgbClr val="0F3692"/>
                </a:solidFill>
                <a:latin typeface="Times" pitchFamily="18" charset="0"/>
              </a:rPr>
              <a:t> 2013</a:t>
            </a:r>
            <a:endParaRPr lang="en-GB" sz="1200" dirty="0">
              <a:solidFill>
                <a:srgbClr val="000000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400" b="1" dirty="0">
                <a:solidFill>
                  <a:srgbClr val="0F3692"/>
                </a:solidFill>
                <a:latin typeface="Times" pitchFamily="18" charset="0"/>
              </a:rPr>
              <a:t>1899-2010,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0.25-degree gridded daily fields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two releases.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Data: in situ ICOADS, Met Office database, AVHRR pathfinder (1985-2007), ATSR2 and AATSR (1995-2011)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600" b="1" i="1" dirty="0">
                <a:solidFill>
                  <a:srgbClr val="618FFD">
                    <a:lumMod val="50000"/>
                  </a:srgbClr>
                </a:solidFill>
                <a:latin typeface="Times" pitchFamily="18" charset="0"/>
              </a:rPr>
              <a:t>Ensemble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: 10 equally likely realizations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Used in </a:t>
            </a:r>
            <a:r>
              <a:rPr lang="en-GB" sz="1600" b="1" i="1" dirty="0">
                <a:solidFill>
                  <a:srgbClr val="0F3692"/>
                </a:solidFill>
                <a:latin typeface="Times" pitchFamily="18" charset="0"/>
              </a:rPr>
              <a:t>all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ERA-CLIM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pilot reanalyses</a:t>
            </a:r>
          </a:p>
        </p:txBody>
      </p:sp>
      <p:pic>
        <p:nvPicPr>
          <p:cNvPr id="10" name="Picture 9" descr="HadISST2_preliminary_qxqxd_SST_and_ice_5_3_1899_1.gif"/>
          <p:cNvPicPr>
            <a:picLocks noChangeAspect="1"/>
          </p:cNvPicPr>
          <p:nvPr/>
        </p:nvPicPr>
        <p:blipFill>
          <a:blip r:embed="rId4" cstate="print">
            <a:lum bright="-5000" contrast="10000"/>
          </a:blip>
          <a:srcRect l="8093" t="26874" r="2023" b="5718"/>
          <a:stretch>
            <a:fillRect/>
          </a:stretch>
        </p:blipFill>
        <p:spPr>
          <a:xfrm>
            <a:off x="357778" y="764704"/>
            <a:ext cx="3838270" cy="20371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07904" y="4653136"/>
            <a:ext cx="2987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618FFD">
                    <a:lumMod val="75000"/>
                  </a:srgbClr>
                </a:solidFill>
                <a:latin typeface="Times" pitchFamily="18" charset="0"/>
              </a:rPr>
              <a:t>Monthly</a:t>
            </a:r>
            <a:r>
              <a:rPr lang="en-GB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Times" pitchFamily="18" charset="0"/>
              </a:rPr>
              <a:t>,</a:t>
            </a:r>
            <a:r>
              <a:rPr lang="en-GB" sz="1200" b="1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GB" sz="1200" b="1" dirty="0">
                <a:solidFill>
                  <a:srgbClr val="C00000"/>
                </a:solidFill>
                <a:latin typeface="Times" pitchFamily="18" charset="0"/>
              </a:rPr>
              <a:t>Yearly</a:t>
            </a:r>
            <a:r>
              <a:rPr lang="en-GB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Times" pitchFamily="18" charset="0"/>
              </a:rPr>
              <a:t>, </a:t>
            </a:r>
            <a:r>
              <a:rPr lang="en-GB" sz="1200" b="1" dirty="0">
                <a:solidFill>
                  <a:srgbClr val="000000"/>
                </a:solidFill>
                <a:latin typeface="Times" pitchFamily="18" charset="0"/>
              </a:rPr>
              <a:t>Decadal</a:t>
            </a:r>
            <a:r>
              <a:rPr lang="en-GB" sz="1200" b="1" dirty="0">
                <a:solidFill>
                  <a:srgbClr val="0070C0"/>
                </a:solidFill>
                <a:latin typeface="Times" pitchFamily="18" charset="0"/>
              </a:rPr>
              <a:t>  </a:t>
            </a:r>
            <a:r>
              <a:rPr lang="en-GB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Times" pitchFamily="18" charset="0"/>
              </a:rPr>
              <a:t>moving average</a:t>
            </a:r>
            <a:endParaRPr lang="en-GB" sz="1200" b="1" dirty="0">
              <a:solidFill>
                <a:srgbClr val="000000">
                  <a:lumMod val="65000"/>
                  <a:lumOff val="35000"/>
                </a:srgbClr>
              </a:solidFill>
              <a:latin typeface="Times" pitchFamily="18" charset="0"/>
            </a:endParaRPr>
          </a:p>
        </p:txBody>
      </p:sp>
      <p:pic>
        <p:nvPicPr>
          <p:cNvPr id="15" name="Picture 14" descr="HadISST2_preliminary_qxqxd_SST_and_ice_5_3_1899_2.gif"/>
          <p:cNvPicPr>
            <a:picLocks noChangeAspect="1"/>
          </p:cNvPicPr>
          <p:nvPr/>
        </p:nvPicPr>
        <p:blipFill>
          <a:blip r:embed="rId5" cstate="print">
            <a:lum bright="-5000" contrast="10000"/>
          </a:blip>
          <a:srcRect l="7689" t="26874" r="2023" b="5718"/>
          <a:stretch>
            <a:fillRect/>
          </a:stretch>
        </p:blipFill>
        <p:spPr>
          <a:xfrm>
            <a:off x="4592259" y="764704"/>
            <a:ext cx="3855521" cy="2037132"/>
          </a:xfrm>
          <a:prstGeom prst="rect">
            <a:avLst/>
          </a:prstGeom>
        </p:spPr>
      </p:pic>
      <p:pic>
        <p:nvPicPr>
          <p:cNvPr id="11" name="Picture 10" descr="ERA-Clim-logo-2-bright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5615153"/>
            <a:ext cx="1354471" cy="69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83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B7C6FE">
                    <a:lumMod val="50000"/>
                  </a:srgbClr>
                </a:solidFill>
                <a:latin typeface="Calibri"/>
              </a:rPr>
              <a:t>ERA-CLIM2 kick-off meeting, 24-25 Feb 2014</a:t>
            </a:r>
            <a:endParaRPr lang="en-GB" dirty="0">
              <a:solidFill>
                <a:srgbClr val="B7C6FE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539553" y="908720"/>
            <a:ext cx="8208911" cy="459904"/>
          </a:xfrm>
        </p:spPr>
        <p:txBody>
          <a:bodyPr/>
          <a:lstStyle/>
          <a:p>
            <a:pPr algn="ctr"/>
            <a:r>
              <a:rPr lang="en-GB" sz="4000" b="1" i="1" dirty="0" smtClean="0"/>
              <a:t>ERA-CLIM pilot reanalyses</a:t>
            </a:r>
            <a:endParaRPr lang="en-GB" sz="4000" b="1" i="1" dirty="0"/>
          </a:p>
        </p:txBody>
      </p:sp>
      <p:pic>
        <p:nvPicPr>
          <p:cNvPr id="17" name="Picture 16" descr="ERA-Clim-logo-2-brigh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661248"/>
            <a:ext cx="1152128" cy="5904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87824" y="1455167"/>
            <a:ext cx="3261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0F3692"/>
                </a:solidFill>
                <a:latin typeface="Times" pitchFamily="18" charset="0"/>
              </a:rPr>
              <a:t>ECMWF</a:t>
            </a:r>
            <a:r>
              <a:rPr lang="en-GB" sz="2400" dirty="0">
                <a:solidFill>
                  <a:srgbClr val="000000"/>
                </a:solidFill>
                <a:latin typeface="Times" pitchFamily="18" charset="0"/>
              </a:rPr>
              <a:t>, dedicated WP</a:t>
            </a:r>
            <a:endParaRPr lang="en-GB" sz="2400" dirty="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3957" y="2276867"/>
            <a:ext cx="6131679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0F3692"/>
                </a:solidFill>
                <a:latin typeface="Times" pitchFamily="18" charset="0"/>
              </a:rPr>
              <a:t>IFS: Atmosphere and ocean-wave component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i="1" dirty="0">
                <a:solidFill>
                  <a:srgbClr val="000000"/>
                </a:solidFill>
                <a:latin typeface="Times" pitchFamily="18" charset="0"/>
              </a:rPr>
              <a:t>All: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     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T159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(~125km),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91 levels 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in the vertical (up to 1 Pa)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i="1" dirty="0">
                <a:solidFill>
                  <a:srgbClr val="000000"/>
                </a:solidFill>
                <a:latin typeface="Times" pitchFamily="18" charset="0"/>
              </a:rPr>
              <a:t>Except: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ERA-20C/Land: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T799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(~25km)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rgbClr val="0F3692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rgbClr val="0F3692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F3692"/>
                </a:solidFill>
                <a:latin typeface="Times" pitchFamily="18" charset="0"/>
              </a:rPr>
              <a:t>Period: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i="1" dirty="0">
                <a:solidFill>
                  <a:srgbClr val="000000"/>
                </a:solidFill>
                <a:latin typeface="Times" pitchFamily="18" charset="0"/>
              </a:rPr>
              <a:t>All: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     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1899 – 2010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i="1" dirty="0">
                <a:solidFill>
                  <a:srgbClr val="000000"/>
                </a:solidFill>
                <a:latin typeface="Times" pitchFamily="18" charset="0"/>
              </a:rPr>
              <a:t>Except: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ERA-</a:t>
            </a:r>
            <a:r>
              <a:rPr lang="en-GB" sz="1600" dirty="0" err="1">
                <a:solidFill>
                  <a:srgbClr val="000000"/>
                </a:solidFill>
                <a:latin typeface="Times" pitchFamily="18" charset="0"/>
              </a:rPr>
              <a:t>PreSAT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: </a:t>
            </a: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1939-1949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rgbClr val="0F3692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rgbClr val="0F3692"/>
              </a:solidFill>
              <a:latin typeface="Times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F3692"/>
                </a:solidFill>
                <a:latin typeface="Times" pitchFamily="18" charset="0"/>
              </a:rPr>
              <a:t>All pilot runs use: 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HadISST2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SST and sea ice fraction,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  <a:buFont typeface="Wingdings" pitchFamily="2" charset="2"/>
              <a:buChar char="ü"/>
            </a:pPr>
            <a:r>
              <a:rPr lang="en-GB" sz="1600" b="1" dirty="0">
                <a:solidFill>
                  <a:srgbClr val="0F3692"/>
                </a:solidFill>
                <a:latin typeface="Times" pitchFamily="18" charset="0"/>
              </a:rPr>
              <a:t>CMIP5</a:t>
            </a: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long-term forcing for total solar irradiance,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F3692"/>
              </a:buClr>
            </a:pPr>
            <a:r>
              <a:rPr lang="en-GB" sz="1600" dirty="0">
                <a:solidFill>
                  <a:srgbClr val="000000"/>
                </a:solidFill>
                <a:latin typeface="Times" pitchFamily="18" charset="0"/>
              </a:rPr>
              <a:t>       ozone, greenhouse gases, aerosols. 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(synergy with </a:t>
            </a:r>
            <a:r>
              <a:rPr lang="en-GB" sz="1400" b="1" i="1" dirty="0">
                <a:solidFill>
                  <a:srgbClr val="0F3692"/>
                </a:solidFill>
                <a:latin typeface="Times" pitchFamily="18" charset="0"/>
              </a:rPr>
              <a:t>EC-EARTH</a:t>
            </a:r>
            <a:r>
              <a:rPr lang="en-GB" sz="1400" dirty="0">
                <a:solidFill>
                  <a:srgbClr val="000000"/>
                </a:solidFill>
                <a:latin typeface="Times" pitchFamily="18" charset="0"/>
              </a:rPr>
              <a:t>)</a:t>
            </a: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495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233786"/>
              </p:ext>
            </p:extLst>
          </p:nvPr>
        </p:nvGraphicFramePr>
        <p:xfrm>
          <a:off x="521738" y="576417"/>
          <a:ext cx="8210825" cy="551687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2029543"/>
                <a:gridCol w="1052546"/>
                <a:gridCol w="1063988"/>
                <a:gridCol w="1041106"/>
                <a:gridCol w="1041106"/>
                <a:gridCol w="1052547"/>
                <a:gridCol w="929989"/>
              </a:tblGrid>
              <a:tr h="39777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Planned</a:t>
                      </a:r>
                      <a:r>
                        <a:rPr lang="en-US" sz="1600" b="1" baseline="0" dirty="0" smtClean="0"/>
                        <a:t> r</a:t>
                      </a:r>
                      <a:r>
                        <a:rPr lang="en-US" sz="1600" b="1" dirty="0" smtClean="0"/>
                        <a:t>eanalysis </a:t>
                      </a:r>
                      <a:r>
                        <a:rPr lang="en-US" sz="1600" b="1" baseline="0" dirty="0" smtClean="0"/>
                        <a:t>productions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2012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2013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2014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2015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2016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2017</a:t>
                      </a:r>
                      <a:endParaRPr lang="en-US" sz="1600" b="0" dirty="0"/>
                    </a:p>
                  </a:txBody>
                  <a:tcPr/>
                </a:tc>
              </a:tr>
              <a:tr h="397779">
                <a:tc>
                  <a:txBody>
                    <a:bodyPr/>
                    <a:lstStyle/>
                    <a:p>
                      <a:endParaRPr lang="en-US" sz="1400" b="1" dirty="0" smtClean="0">
                        <a:solidFill>
                          <a:srgbClr val="215968"/>
                        </a:solidFill>
                      </a:endParaRPr>
                    </a:p>
                    <a:p>
                      <a:r>
                        <a:rPr lang="en-US" sz="1400" b="1" dirty="0" smtClean="0">
                          <a:solidFill>
                            <a:srgbClr val="215968"/>
                          </a:solidFill>
                        </a:rPr>
                        <a:t>ERA-Interim</a:t>
                      </a:r>
                    </a:p>
                    <a:p>
                      <a:r>
                        <a:rPr lang="en-US" sz="1400" b="1" dirty="0" smtClean="0">
                          <a:solidFill>
                            <a:srgbClr val="215968"/>
                          </a:solidFill>
                        </a:rPr>
                        <a:t>ERA-Interim/Land</a:t>
                      </a:r>
                    </a:p>
                    <a:p>
                      <a:endParaRPr lang="en-US" sz="1400" b="1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67182">
                <a:tc>
                  <a:txBody>
                    <a:bodyPr/>
                    <a:lstStyle/>
                    <a:p>
                      <a:endParaRPr lang="en-US" sz="1400" b="1" dirty="0" smtClean="0">
                        <a:solidFill>
                          <a:srgbClr val="215968"/>
                        </a:solidFill>
                      </a:endParaRPr>
                    </a:p>
                    <a:p>
                      <a:r>
                        <a:rPr lang="en-US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ERA-20CM</a:t>
                      </a:r>
                    </a:p>
                    <a:p>
                      <a:r>
                        <a:rPr lang="en-US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ERA-20C</a:t>
                      </a:r>
                    </a:p>
                    <a:p>
                      <a:r>
                        <a:rPr lang="en-US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ERA-20C/</a:t>
                      </a:r>
                      <a:r>
                        <a:rPr lang="en-US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Land</a:t>
                      </a:r>
                      <a:endParaRPr lang="en-US" sz="1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en-US" sz="14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90424">
                <a:tc>
                  <a:txBody>
                    <a:bodyPr/>
                    <a:lstStyle/>
                    <a:p>
                      <a:endParaRPr lang="en-US" sz="1400" b="1" dirty="0" smtClean="0">
                        <a:solidFill>
                          <a:srgbClr val="215968"/>
                        </a:solidFill>
                      </a:endParaRPr>
                    </a:p>
                    <a:p>
                      <a:r>
                        <a:rPr lang="en-US" sz="1400" b="1" dirty="0" smtClean="0">
                          <a:solidFill>
                            <a:srgbClr val="215968"/>
                          </a:solidFill>
                        </a:rPr>
                        <a:t>ERA-SAT</a:t>
                      </a:r>
                    </a:p>
                    <a:p>
                      <a:r>
                        <a:rPr lang="en-US" sz="1400" b="1" dirty="0" smtClean="0">
                          <a:solidFill>
                            <a:srgbClr val="215968"/>
                          </a:solidFill>
                        </a:rPr>
                        <a:t>ERA-SAT/Land</a:t>
                      </a:r>
                    </a:p>
                    <a:p>
                      <a:endParaRPr lang="en-US" sz="1400" b="1" dirty="0" smtClean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20374">
                <a:tc>
                  <a:txBody>
                    <a:bodyPr/>
                    <a:lstStyle/>
                    <a:p>
                      <a:endParaRPr lang="en-US" sz="1400" b="1" dirty="0" smtClean="0">
                        <a:solidFill>
                          <a:srgbClr val="215968"/>
                        </a:solidFill>
                      </a:endParaRPr>
                    </a:p>
                    <a:p>
                      <a:r>
                        <a:rPr lang="en-US" sz="1400" b="1" dirty="0" smtClean="0">
                          <a:solidFill>
                            <a:srgbClr val="E46C0A"/>
                          </a:solidFill>
                        </a:rPr>
                        <a:t>CERA-20C</a:t>
                      </a:r>
                    </a:p>
                    <a:p>
                      <a:r>
                        <a:rPr lang="en-US" sz="1400" b="1" dirty="0" smtClean="0">
                          <a:solidFill>
                            <a:srgbClr val="E46C0A"/>
                          </a:solidFill>
                        </a:rPr>
                        <a:t>CERA-20C/Carbon</a:t>
                      </a:r>
                    </a:p>
                    <a:p>
                      <a:endParaRPr lang="en-US" sz="1400" b="1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US" sz="1400" b="1" dirty="0" smtClean="0">
                        <a:solidFill>
                          <a:srgbClr val="215968"/>
                        </a:solidFill>
                      </a:endParaRPr>
                    </a:p>
                    <a:p>
                      <a:r>
                        <a:rPr lang="en-US" sz="1400" b="1" dirty="0" smtClean="0">
                          <a:solidFill>
                            <a:srgbClr val="215968"/>
                          </a:solidFill>
                        </a:rPr>
                        <a:t>CERA-SAT</a:t>
                      </a:r>
                    </a:p>
                    <a:p>
                      <a:r>
                        <a:rPr lang="en-US" sz="1400" b="1" dirty="0" smtClean="0">
                          <a:solidFill>
                            <a:srgbClr val="215968"/>
                          </a:solidFill>
                        </a:rPr>
                        <a:t>CERA-SAT/Land</a:t>
                      </a:r>
                    </a:p>
                    <a:p>
                      <a:endParaRPr lang="en-US" sz="1400" b="1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2195736" y="1584529"/>
            <a:ext cx="4536504" cy="0"/>
          </a:xfrm>
          <a:prstGeom prst="straightConnector1">
            <a:avLst/>
          </a:prstGeom>
          <a:ln w="635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251967" y="3744000"/>
            <a:ext cx="3496033" cy="0"/>
          </a:xfrm>
          <a:prstGeom prst="straightConnector1">
            <a:avLst/>
          </a:prstGeom>
          <a:ln w="63500">
            <a:solidFill>
              <a:srgbClr val="17375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987824" y="2677562"/>
            <a:ext cx="1902310" cy="0"/>
          </a:xfrm>
          <a:prstGeom prst="straightConnector1">
            <a:avLst/>
          </a:prstGeom>
          <a:ln w="635000">
            <a:solidFill>
              <a:schemeClr val="accent6">
                <a:lumMod val="40000"/>
                <a:lumOff val="60000"/>
              </a:schemeClr>
            </a:solidFill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987824" y="2664649"/>
            <a:ext cx="1872208" cy="0"/>
          </a:xfrm>
          <a:prstGeom prst="straightConnector1">
            <a:avLst/>
          </a:prstGeom>
          <a:ln w="6350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364088" y="4568428"/>
            <a:ext cx="2016224" cy="12700"/>
          </a:xfrm>
          <a:prstGeom prst="straightConnector1">
            <a:avLst/>
          </a:prstGeom>
          <a:ln w="317500">
            <a:solidFill>
              <a:schemeClr val="accent6">
                <a:lumMod val="40000"/>
                <a:lumOff val="60000"/>
              </a:schemeClr>
            </a:solidFill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6732240" y="5616977"/>
            <a:ext cx="2016224" cy="0"/>
          </a:xfrm>
          <a:prstGeom prst="straightConnector1">
            <a:avLst/>
          </a:prstGeom>
          <a:ln w="63500">
            <a:solidFill>
              <a:srgbClr val="17375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255946" y="497492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8064" y="2492896"/>
            <a:ext cx="3058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</a:rPr>
              <a:t>Extended climate reanalysis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211960" y="3284984"/>
            <a:ext cx="277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</a:rPr>
              <a:t>ERA-Interim replacement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364088" y="4869160"/>
            <a:ext cx="2016224" cy="12700"/>
          </a:xfrm>
          <a:prstGeom prst="straightConnector1">
            <a:avLst/>
          </a:prstGeom>
          <a:ln w="254000">
            <a:solidFill>
              <a:schemeClr val="tx2">
                <a:lumMod val="60000"/>
                <a:lumOff val="40000"/>
              </a:schemeClr>
            </a:solidFill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203848" y="4499828"/>
            <a:ext cx="204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</a:rPr>
              <a:t>Coupled with ocean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5364088" y="4725144"/>
            <a:ext cx="2016224" cy="0"/>
          </a:xfrm>
          <a:prstGeom prst="straightConnector1">
            <a:avLst/>
          </a:prstGeom>
          <a:ln w="6350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ERA-Clim-logo-2-brigh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16632"/>
            <a:ext cx="778408" cy="39893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860032" y="-38428"/>
            <a:ext cx="778408" cy="587108"/>
            <a:chOff x="1763688" y="6237312"/>
            <a:chExt cx="778408" cy="587108"/>
          </a:xfrm>
        </p:grpSpPr>
        <p:pic>
          <p:nvPicPr>
            <p:cNvPr id="27" name="Picture 26" descr="ERA-Clim-logo-2-brighter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3688" y="6425486"/>
              <a:ext cx="778408" cy="398934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2195736" y="6237312"/>
              <a:ext cx="34065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/>
              <a:r>
                <a:rPr lang="en-US" sz="2400" b="1" dirty="0">
                  <a:ln w="11430"/>
                  <a:solidFill>
                    <a:srgbClr val="F79646">
                      <a:lumMod val="75000"/>
                    </a:srgb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Calibri"/>
                </a:rPr>
                <a:t>2</a:t>
              </a:r>
              <a:endParaRPr lang="en-US" sz="2000" dirty="0">
                <a:solidFill>
                  <a:srgbClr val="F79646">
                    <a:lumMod val="75000"/>
                  </a:srgbClr>
                </a:solidFill>
                <a:latin typeface="Calibri"/>
              </a:endParaRPr>
            </a:p>
          </p:txBody>
        </p:sp>
      </p:grpSp>
      <p:cxnSp>
        <p:nvCxnSpPr>
          <p:cNvPr id="29" name="Straight Arrow Connector 28"/>
          <p:cNvCxnSpPr/>
          <p:nvPr/>
        </p:nvCxnSpPr>
        <p:spPr>
          <a:xfrm>
            <a:off x="5724128" y="332656"/>
            <a:ext cx="2016224" cy="0"/>
          </a:xfrm>
          <a:prstGeom prst="straightConnector1">
            <a:avLst/>
          </a:prstGeom>
          <a:ln w="63500">
            <a:solidFill>
              <a:srgbClr val="17375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627784" y="332656"/>
            <a:ext cx="2016224" cy="0"/>
          </a:xfrm>
          <a:prstGeom prst="straightConnector1">
            <a:avLst/>
          </a:prstGeom>
          <a:ln w="63500">
            <a:solidFill>
              <a:srgbClr val="17375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51520" y="2055108"/>
            <a:ext cx="1656184" cy="1296144"/>
          </a:xfrm>
          <a:prstGeom prst="ellipse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9771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 cmpd="sng"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>
          <a:solidFill>
            <a:schemeClr val="accent1"/>
          </a:solidFill>
        </a:ln>
        <a:effectLst>
          <a:outerShdw blurRad="50800" dist="38100" dir="2700000" algn="tl" rotWithShape="0">
            <a:srgbClr val="000000">
              <a:alpha val="43000"/>
            </a:srgbClr>
          </a:outerShdw>
        </a:effectLst>
      </a:spPr>
      <a:bodyPr wrap="square" rtlCol="0">
        <a:spAutoFit/>
      </a:bodyPr>
      <a:lstStyle>
        <a:defPPr>
          <a:defRPr sz="2400" i="1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2_ECMWF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ommitte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itte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CMWF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ommitte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itte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itte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2126</Words>
  <Application>Microsoft Macintosh PowerPoint</Application>
  <PresentationFormat>On-screen Show (4:3)</PresentationFormat>
  <Paragraphs>318</Paragraphs>
  <Slides>33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1_Office Theme</vt:lpstr>
      <vt:lpstr>Office Theme</vt:lpstr>
      <vt:lpstr>4_Office Theme</vt:lpstr>
      <vt:lpstr>2_ECMWF</vt:lpstr>
      <vt:lpstr>ECMWF</vt:lpstr>
      <vt:lpstr>ERA-CLIM results ERA-CLIM2 plans  Copernicus Climate Change Service    Dick Dee NOAA CRTF  26 Feb 2014</vt:lpstr>
      <vt:lpstr>The ERA-CLIM project</vt:lpstr>
      <vt:lpstr>The ERA-CLIM project</vt:lpstr>
      <vt:lpstr>Data rescue, upper-air data Uni Bern, Météo-France, Uni Lisbon, RIHMI, UPAC  </vt:lpstr>
      <vt:lpstr>Data rescue, upper-air data</vt:lpstr>
      <vt:lpstr>Survey historical satellite data for  potential usage (assimilation) in reanalysis Met Office, ECMWF</vt:lpstr>
      <vt:lpstr>Sea-surface temperature and sea-ice cover: HadISST2</vt:lpstr>
      <vt:lpstr>ERA-CLIM pilot reanalyses</vt:lpstr>
      <vt:lpstr>PowerPoint Presentation</vt:lpstr>
      <vt:lpstr>PowerPoint Presentation</vt:lpstr>
      <vt:lpstr>ERA-20C</vt:lpstr>
      <vt:lpstr>Assimilation of surface pressure and maritime wind from ICOADS (2.5.1) and ISPD (3.2.6)</vt:lpstr>
      <vt:lpstr>ERA-20C:  Assimilating surface observations</vt:lpstr>
      <vt:lpstr>PowerPoint Presentation</vt:lpstr>
      <vt:lpstr>ERA-20C/Land</vt:lpstr>
      <vt:lpstr>ERA Pre-SAT: Usage of early upper-air data</vt:lpstr>
      <vt:lpstr>Feedback: Quality control           ERA-20C all data</vt:lpstr>
      <vt:lpstr>Feedback: Quality control           ERA-20C after screening</vt:lpstr>
      <vt:lpstr>Feedback: Quality control           ERA-20C  Bias Correction</vt:lpstr>
      <vt:lpstr>Feedback: Quality control           ERA-20C after assimilation</vt:lpstr>
      <vt:lpstr>ERA-CLIM products</vt:lpstr>
      <vt:lpstr>PowerPoint Presentation</vt:lpstr>
      <vt:lpstr>ERA-CLIM2:   Project overview</vt:lpstr>
      <vt:lpstr>ERA-CLIM2 Objectives</vt:lpstr>
      <vt:lpstr>ERA-CLIM2 Resources</vt:lpstr>
      <vt:lpstr>ERA-CLIM2 Work Packages</vt:lpstr>
      <vt:lpstr>WP1:   Global 20th-century reanalysis (132 pm)</vt:lpstr>
      <vt:lpstr>WP2:   Future coupling methods (251 pm)</vt:lpstr>
      <vt:lpstr>WP3:   Earth system observations (463 pm)</vt:lpstr>
      <vt:lpstr>WP4:   Quantifying uncertainties (145 pm)</vt:lpstr>
      <vt:lpstr>WP5:   Service developments (24 pm)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 Dee</dc:creator>
  <cp:lastModifiedBy>Dick Dee</cp:lastModifiedBy>
  <cp:revision>7</cp:revision>
  <dcterms:created xsi:type="dcterms:W3CDTF">2014-02-26T15:01:44Z</dcterms:created>
  <dcterms:modified xsi:type="dcterms:W3CDTF">2014-02-26T15:56:06Z</dcterms:modified>
</cp:coreProperties>
</file>