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66" r:id="rId4"/>
    <p:sldId id="259" r:id="rId5"/>
    <p:sldId id="260" r:id="rId6"/>
    <p:sldId id="263" r:id="rId7"/>
    <p:sldId id="261" r:id="rId8"/>
    <p:sldId id="264" r:id="rId9"/>
    <p:sldId id="262" r:id="rId10"/>
    <p:sldId id="265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9146" autoAdjust="0"/>
    <p:restoredTop sz="86475" autoAdjust="0"/>
  </p:normalViewPr>
  <p:slideViewPr>
    <p:cSldViewPr>
      <p:cViewPr varScale="1">
        <p:scale>
          <a:sx n="54" d="100"/>
          <a:sy n="54" d="100"/>
        </p:scale>
        <p:origin x="-76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25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4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E0D0B9-B6A3-4AC7-AF2B-0BA03C5FF5F5}" type="datetimeFigureOut">
              <a:rPr lang="en-US" smtClean="0"/>
              <a:t>9/24/2013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E3E385-4E02-4638-9EC7-790EA828A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757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7588C1-B705-47E7-A2CF-CA3CF87A6640}" type="slidenum">
              <a:rPr lang="en-US" altLang="en-US">
                <a:solidFill>
                  <a:prstClr val="black"/>
                </a:solidFill>
              </a:rPr>
              <a:pPr/>
              <a:t>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64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E3E385-4E02-4638-9EC7-790EA828A3F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7563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Steve, can</a:t>
            </a:r>
            <a:r>
              <a:rPr lang="en-US" baseline="0" dirty="0" smtClean="0"/>
              <a:t> you elaborate on “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MS Mincho"/>
                <a:cs typeface="Times New Roman"/>
              </a:rPr>
              <a:t>updated initial conditions”?  What were the initial conditions for this experiment?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E3E385-4E02-4638-9EC7-790EA828A3F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3090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Steve, What are the typical number</a:t>
            </a:r>
            <a:r>
              <a:rPr lang="en-US" baseline="0" dirty="0" smtClean="0"/>
              <a:t> of profiles entering the 5dy cycles?  I assume the variability for the Arctic has to do with fewer profiles?  Do you have a sense of whether the differences in RMSD are the result of different mean states or variability?  Try plotting histograms of O-F.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is this mom4?  Is the resolution correct?  What oceanographic phenomena occurred between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MS Mincho"/>
                <a:cs typeface="Times New Roman"/>
              </a:rPr>
              <a:t>12/2/2010 – 4/5/2011 (in other words, what’s the signal?)  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</a:endParaRPr>
          </a:p>
          <a:p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Other notes: global RMSD seems to suggest that you are sampling the globe.  Better is something like all basin, all depth.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E3E385-4E02-4638-9EC7-790EA828A3F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7044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Steve, Is this </a:t>
            </a:r>
            <a:r>
              <a:rPr lang="en-US" dirty="0" err="1" smtClean="0"/>
              <a:t>indian</a:t>
            </a:r>
            <a:r>
              <a:rPr lang="en-US" dirty="0" smtClean="0"/>
              <a:t> ocean picture equatorial as well?  What are</a:t>
            </a:r>
            <a:r>
              <a:rPr lang="en-US" baseline="0" dirty="0" smtClean="0"/>
              <a:t> the latitude limits for data inclusion?  Why do errors decline in the Atlantic?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E3E385-4E02-4638-9EC7-790EA828A3F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7540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Steve, what was happening in the North Pacific that gave a spike in RMSD around day 100? Is this </a:t>
            </a:r>
            <a:r>
              <a:rPr lang="en-US" dirty="0" err="1" smtClean="0"/>
              <a:t>indian</a:t>
            </a:r>
            <a:r>
              <a:rPr lang="en-US" dirty="0" smtClean="0"/>
              <a:t> ocean picture equatorial as well?  What are</a:t>
            </a:r>
            <a:r>
              <a:rPr lang="en-US" baseline="0" dirty="0" smtClean="0"/>
              <a:t> the latitude limits?  Why do errors decline in the Atlantic?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E3E385-4E02-4638-9EC7-790EA828A3F1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7540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Why is so much of the improvement</a:t>
            </a:r>
            <a:r>
              <a:rPr lang="en-US" baseline="0" dirty="0" smtClean="0"/>
              <a:t> in the upper 100m?  Again, I wonder if its because of a bias in 3DVar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E3E385-4E02-4638-9EC7-790EA828A3F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724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DFE04-FE88-4FA1-B3D9-352198993129}" type="datetime1">
              <a:rPr lang="en-US" smtClean="0"/>
              <a:t>9/24/2013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AOSC/NOAA Ocean Data Assimilation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256F6-4766-4971-986B-A4804ED3B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930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BFC13-94A1-4AF2-B63B-3A7C4A44166E}" type="datetime1">
              <a:rPr lang="en-US" smtClean="0"/>
              <a:t>9/24/2013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AOSC/NOAA Ocean Data Assimilation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256F6-4766-4971-986B-A4804ED3B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416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00596-C408-48B7-A2C0-FC6708D39FAB}" type="datetime1">
              <a:rPr lang="en-US" smtClean="0"/>
              <a:t>9/24/2013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AOSC/NOAA Ocean Data Assimilation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256F6-4766-4971-986B-A4804ED3B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14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C735F-6E08-4F4A-97EB-ADB850F21BF6}" type="datetime1">
              <a:rPr lang="en-US" smtClean="0"/>
              <a:t>9/24/2013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AOSC/NOAA Ocean Data Assimilation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256F6-4766-4971-986B-A4804ED3B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076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0DB76-88DB-4FA9-A8EF-5BDA8D00073D}" type="datetime1">
              <a:rPr lang="en-US" smtClean="0"/>
              <a:t>9/24/2013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AOSC/NOAA Ocean Data Assimilation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256F6-4766-4971-986B-A4804ED3B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160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8F528-3624-4814-B32A-83626FE5D0DD}" type="datetime1">
              <a:rPr lang="en-US" smtClean="0"/>
              <a:t>9/24/2013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AOSC/NOAA Ocean Data Assimilation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256F6-4766-4971-986B-A4804ED3B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187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96FBB-1627-4764-9EA9-2FE1B4F6E4B5}" type="datetime1">
              <a:rPr lang="en-US" smtClean="0"/>
              <a:t>9/24/2013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AOSC/NOAA Ocean Data Assimilation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256F6-4766-4971-986B-A4804ED3B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593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46F8C-2E8C-41FF-BF7C-0A40C2DC1094}" type="datetime1">
              <a:rPr lang="en-US" smtClean="0"/>
              <a:t>9/24/2013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AOSC/NOAA Ocean Data Assimilation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256F6-4766-4971-986B-A4804ED3B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077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2AB60-9B81-454A-827D-D0C40330A63F}" type="datetime1">
              <a:rPr lang="en-US" smtClean="0"/>
              <a:t>9/24/2013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AOSC/NOAA Ocean Data Assimilation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256F6-4766-4971-986B-A4804ED3B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585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5A073-65B8-4ADD-B59C-EAE1FFBF25F7}" type="datetime1">
              <a:rPr lang="en-US" smtClean="0"/>
              <a:t>9/24/2013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AOSC/NOAA Ocean Data Assimilation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256F6-4766-4971-986B-A4804ED3B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153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B6131-A0DA-4755-800F-F178544C12AD}" type="datetime1">
              <a:rPr lang="en-US" smtClean="0"/>
              <a:t>9/24/2013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AOSC/NOAA Ocean Data Assimilation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256F6-4766-4971-986B-A4804ED3B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471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306CF-3B45-4949-9CB1-2AC51338E296}" type="datetime1">
              <a:rPr lang="en-US" smtClean="0"/>
              <a:t>9/24/2013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AOSC/NOAA Ocean Data Assimilation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256F6-4766-4971-986B-A4804ED3B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221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5.emf"/><Relationship Id="rId5" Type="http://schemas.openxmlformats.org/officeDocument/2006/relationships/image" Target="../media/image2.w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52401"/>
            <a:ext cx="8763001" cy="129540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3100" dirty="0" smtClean="0"/>
              <a:t>2013 MAPP </a:t>
            </a:r>
            <a:r>
              <a:rPr lang="en-US" sz="3100" dirty="0" smtClean="0"/>
              <a:t>Project (2yrs):</a:t>
            </a: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sz="3600" dirty="0" smtClean="0"/>
              <a:t>Exploration of advanced ocean data assimilation schemes at NCEP</a:t>
            </a:r>
            <a:endParaRPr lang="en-US" sz="31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1524000"/>
            <a:ext cx="8077200" cy="13716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PIs: Jim Carton &amp; Eugenia Kalnay (UMD), David </a:t>
            </a:r>
            <a:r>
              <a:rPr lang="en-US" sz="2400" dirty="0" err="1" smtClean="0">
                <a:solidFill>
                  <a:schemeClr val="tx1"/>
                </a:solidFill>
              </a:rPr>
              <a:t>Behringer</a:t>
            </a:r>
            <a:r>
              <a:rPr lang="en-US" sz="2400" dirty="0" smtClean="0">
                <a:solidFill>
                  <a:schemeClr val="tx1"/>
                </a:solidFill>
              </a:rPr>
              <a:t> &amp; </a:t>
            </a:r>
            <a:r>
              <a:rPr lang="en-US" sz="2400" dirty="0" err="1" smtClean="0">
                <a:solidFill>
                  <a:schemeClr val="tx1"/>
                </a:solidFill>
              </a:rPr>
              <a:t>Hendrik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Tolman</a:t>
            </a:r>
            <a:r>
              <a:rPr lang="en-US" sz="2400" dirty="0" smtClean="0">
                <a:solidFill>
                  <a:schemeClr val="tx1"/>
                </a:solidFill>
              </a:rPr>
              <a:t> (NOAA/NCEP)  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These results are produced by </a:t>
            </a:r>
            <a:r>
              <a:rPr lang="en-US" sz="2400" u="sng" dirty="0" smtClean="0">
                <a:solidFill>
                  <a:schemeClr val="tx1"/>
                </a:solidFill>
              </a:rPr>
              <a:t>Steve Penny</a:t>
            </a:r>
            <a:r>
              <a:rPr lang="en-US" sz="2400" dirty="0" smtClean="0">
                <a:solidFill>
                  <a:schemeClr val="tx1"/>
                </a:solidFill>
              </a:rPr>
              <a:t>  (UMD/NOAA)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28600" y="3886200"/>
            <a:ext cx="876300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6725" indent="-466725"/>
            <a:r>
              <a:rPr lang="en-US" sz="2800" b="1" dirty="0" smtClean="0"/>
              <a:t>Grant Objective:</a:t>
            </a:r>
            <a:r>
              <a:rPr lang="en-US" sz="2800" dirty="0" smtClean="0"/>
              <a:t> explore the relative merits of different assimilation schemes: 3DVar, LETKF, and a hybrid filter in the context of NCEP’s GODAS ocean analysis</a:t>
            </a:r>
          </a:p>
          <a:p>
            <a:pPr marL="466725" indent="-466725"/>
            <a:r>
              <a:rPr lang="en-US" sz="2800" b="1" dirty="0" smtClean="0"/>
              <a:t>This Presentation: </a:t>
            </a:r>
            <a:r>
              <a:rPr lang="en-US" sz="2800" dirty="0" smtClean="0"/>
              <a:t>a 5mo long comparison of 3DVar GODAS and a HYBRID GODAS (DEC, 2010 –  APR, 2011)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2586661" y="2935813"/>
            <a:ext cx="4046877" cy="5693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00" dirty="0">
                <a:solidFill>
                  <a:schemeClr val="accent2"/>
                </a:solidFill>
              </a:rPr>
              <a:t>Progress Report &amp; Plans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AOSC/NOAA Ocean Data Assimilation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256F6-4766-4971-986B-A4804ED3B99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89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Where we are now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Cambria"/>
                <a:ea typeface="MS Mincho"/>
                <a:cs typeface="Times New Roman"/>
              </a:rPr>
              <a:t>LETKF </a:t>
            </a:r>
            <a:r>
              <a:rPr lang="en-US" dirty="0" smtClean="0">
                <a:latin typeface="Cambria"/>
                <a:ea typeface="MS Mincho"/>
                <a:cs typeface="Times New Roman"/>
              </a:rPr>
              <a:t>software </a:t>
            </a:r>
            <a:r>
              <a:rPr lang="en-US" dirty="0" smtClean="0">
                <a:latin typeface="Cambria"/>
                <a:ea typeface="MS Mincho"/>
                <a:cs typeface="Times New Roman"/>
              </a:rPr>
              <a:t>has been </a:t>
            </a:r>
            <a:r>
              <a:rPr lang="en-US" dirty="0" smtClean="0">
                <a:latin typeface="Cambria"/>
                <a:ea typeface="MS Mincho"/>
                <a:cs typeface="Times New Roman"/>
              </a:rPr>
              <a:t>rewritten to be  compatible </a:t>
            </a:r>
            <a:r>
              <a:rPr lang="en-US" dirty="0" smtClean="0">
                <a:latin typeface="Cambria"/>
                <a:ea typeface="MS Mincho"/>
                <a:cs typeface="Times New Roman"/>
              </a:rPr>
              <a:t>with GODAS framework</a:t>
            </a:r>
          </a:p>
          <a:p>
            <a:r>
              <a:rPr lang="en-US" dirty="0" smtClean="0">
                <a:latin typeface="Cambria"/>
                <a:ea typeface="MS Mincho"/>
                <a:cs typeface="Times New Roman"/>
              </a:rPr>
              <a:t>New hybrid has been developed (see: </a:t>
            </a:r>
            <a:r>
              <a:rPr lang="en-US" i="1" dirty="0" smtClean="0">
                <a:latin typeface="Cambria"/>
                <a:ea typeface="MS Mincho"/>
                <a:cs typeface="Times New Roman"/>
              </a:rPr>
              <a:t>Penny, 2013</a:t>
            </a:r>
            <a:r>
              <a:rPr lang="en-US" dirty="0" smtClean="0">
                <a:latin typeface="Cambria"/>
                <a:ea typeface="MS Mincho"/>
                <a:cs typeface="Times New Roman"/>
              </a:rPr>
              <a:t>) to allow a seamless connection to 3DVar-GODAS.</a:t>
            </a:r>
            <a:endParaRPr lang="en-US" dirty="0" smtClean="0">
              <a:latin typeface="Cambria"/>
              <a:ea typeface="MS Mincho"/>
              <a:cs typeface="Times New Roman"/>
            </a:endParaRPr>
          </a:p>
          <a:p>
            <a:r>
              <a:rPr lang="en-US" dirty="0" smtClean="0">
                <a:latin typeface="Cambria"/>
                <a:ea typeface="MS Mincho"/>
                <a:cs typeface="Times New Roman"/>
              </a:rPr>
              <a:t>First results seem promising.  </a:t>
            </a:r>
            <a:r>
              <a:rPr lang="en-US" dirty="0" smtClean="0">
                <a:latin typeface="Cambria"/>
                <a:ea typeface="MS Mincho"/>
                <a:cs typeface="Times New Roman"/>
              </a:rPr>
              <a:t>A second, more extensive comparison experiment is being planned </a:t>
            </a:r>
            <a:endParaRPr lang="en-US" dirty="0" smtClean="0">
              <a:latin typeface="Cambria"/>
              <a:ea typeface="MS Mincho"/>
              <a:cs typeface="Times New Roman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AOSC/NOAA Ocean Data Assimilation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256F6-4766-4971-986B-A4804ED3B99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02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What’s next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sz="3000" dirty="0" smtClean="0">
                <a:solidFill>
                  <a:prstClr val="black"/>
                </a:solidFill>
                <a:latin typeface="Cambria"/>
                <a:ea typeface="MS Mincho"/>
                <a:cs typeface="Times New Roman"/>
              </a:rPr>
              <a:t>Complete a more extensive comparison experiment (5yrs)</a:t>
            </a:r>
          </a:p>
          <a:p>
            <a:r>
              <a:rPr lang="en-US" sz="3000" dirty="0" smtClean="0">
                <a:solidFill>
                  <a:prstClr val="black"/>
                </a:solidFill>
                <a:latin typeface="Cambria"/>
                <a:ea typeface="MS Mincho"/>
                <a:cs typeface="Times New Roman"/>
              </a:rPr>
              <a:t>Explore choices </a:t>
            </a:r>
            <a:r>
              <a:rPr lang="en-US" sz="3000" dirty="0">
                <a:solidFill>
                  <a:prstClr val="black"/>
                </a:solidFill>
                <a:latin typeface="Cambria"/>
                <a:ea typeface="MS Mincho"/>
                <a:cs typeface="Times New Roman"/>
              </a:rPr>
              <a:t>for </a:t>
            </a:r>
            <a:r>
              <a:rPr lang="en-US" sz="3000" dirty="0" smtClean="0">
                <a:solidFill>
                  <a:prstClr val="black"/>
                </a:solidFill>
                <a:latin typeface="Cambria"/>
                <a:ea typeface="MS Mincho"/>
                <a:cs typeface="Times New Roman"/>
              </a:rPr>
              <a:t>localization, </a:t>
            </a:r>
            <a:r>
              <a:rPr lang="el-GR" sz="3000" dirty="0" smtClean="0">
                <a:solidFill>
                  <a:prstClr val="black"/>
                </a:solidFill>
                <a:latin typeface="Cambria"/>
                <a:ea typeface="MS Mincho"/>
                <a:cs typeface="Times New Roman"/>
              </a:rPr>
              <a:t>α</a:t>
            </a:r>
            <a:endParaRPr lang="en-US" sz="3000" dirty="0">
              <a:solidFill>
                <a:prstClr val="black"/>
              </a:solidFill>
              <a:latin typeface="Cambria"/>
              <a:ea typeface="MS Mincho"/>
              <a:cs typeface="Times New Roman"/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3000" dirty="0" smtClean="0">
                <a:solidFill>
                  <a:prstClr val="black"/>
                </a:solidFill>
                <a:latin typeface="Cambria"/>
                <a:ea typeface="MS Mincho"/>
                <a:cs typeface="Times New Roman"/>
              </a:rPr>
              <a:t>Introduce </a:t>
            </a:r>
            <a:r>
              <a:rPr lang="en-US" sz="3000" dirty="0">
                <a:solidFill>
                  <a:prstClr val="black"/>
                </a:solidFill>
                <a:latin typeface="Cambria"/>
                <a:ea typeface="MS Mincho"/>
                <a:cs typeface="Times New Roman"/>
              </a:rPr>
              <a:t>new </a:t>
            </a:r>
            <a:r>
              <a:rPr lang="en-US" sz="3000" dirty="0" smtClean="0">
                <a:solidFill>
                  <a:prstClr val="black"/>
                </a:solidFill>
                <a:latin typeface="Cambria"/>
                <a:ea typeface="MS Mincho"/>
                <a:cs typeface="Times New Roman"/>
              </a:rPr>
              <a:t>observation types (SSH</a:t>
            </a:r>
            <a:r>
              <a:rPr lang="en-US" sz="3000" dirty="0">
                <a:solidFill>
                  <a:prstClr val="black"/>
                </a:solidFill>
                <a:latin typeface="Cambria"/>
                <a:ea typeface="MS Mincho"/>
                <a:cs typeface="Times New Roman"/>
              </a:rPr>
              <a:t>, SSS, Mass?)</a:t>
            </a:r>
          </a:p>
          <a:p>
            <a:r>
              <a:rPr lang="en-US" sz="3000" dirty="0" smtClean="0">
                <a:solidFill>
                  <a:prstClr val="black"/>
                </a:solidFill>
                <a:latin typeface="Cambria"/>
                <a:ea typeface="MS Mincho"/>
                <a:cs typeface="Times New Roman"/>
              </a:rPr>
              <a:t>Introduce SST/mixed layer assimilation</a:t>
            </a:r>
          </a:p>
          <a:p>
            <a:r>
              <a:rPr lang="en-US" sz="3000" dirty="0" smtClean="0">
                <a:solidFill>
                  <a:prstClr val="black"/>
                </a:solidFill>
                <a:latin typeface="Cambria"/>
                <a:ea typeface="MS Mincho"/>
                <a:cs typeface="Times New Roman"/>
              </a:rPr>
              <a:t>Upgrade to MOM5 ocean model</a:t>
            </a:r>
          </a:p>
          <a:p>
            <a:r>
              <a:rPr lang="en-US" sz="3000" dirty="0" smtClean="0">
                <a:solidFill>
                  <a:prstClr val="black"/>
                </a:solidFill>
                <a:latin typeface="Cambria"/>
                <a:ea typeface="MS Mincho"/>
                <a:cs typeface="Times New Roman"/>
              </a:rPr>
              <a:t>Continue development of hybrid filter</a:t>
            </a:r>
          </a:p>
          <a:p>
            <a:r>
              <a:rPr lang="en-US" sz="3000" dirty="0" smtClean="0">
                <a:solidFill>
                  <a:srgbClr val="272525"/>
                </a:solidFill>
                <a:latin typeface="Times New Roman"/>
                <a:ea typeface="Times New Roman"/>
              </a:rPr>
              <a:t>As </a:t>
            </a:r>
            <a:r>
              <a:rPr lang="en-US" sz="3000" dirty="0">
                <a:solidFill>
                  <a:srgbClr val="272525"/>
                </a:solidFill>
                <a:latin typeface="Times New Roman"/>
                <a:ea typeface="Times New Roman"/>
              </a:rPr>
              <a:t>time permits we may try to implement one or more of these filters in the RTOFS </a:t>
            </a:r>
            <a:r>
              <a:rPr lang="en-US" sz="3000">
                <a:solidFill>
                  <a:srgbClr val="272525"/>
                </a:solidFill>
                <a:latin typeface="Times New Roman"/>
                <a:ea typeface="Times New Roman"/>
              </a:rPr>
              <a:t>eddy-resolving </a:t>
            </a:r>
            <a:r>
              <a:rPr lang="en-US" sz="3000" smtClean="0">
                <a:solidFill>
                  <a:srgbClr val="272525"/>
                </a:solidFill>
                <a:latin typeface="Times New Roman"/>
                <a:ea typeface="Times New Roman"/>
              </a:rPr>
              <a:t>model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AOSC/NOAA Ocean Data Assimilation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256F6-4766-4971-986B-A4804ED3B99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64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Text Box 2"/>
          <p:cNvSpPr txBox="1">
            <a:spLocks noChangeArrowheads="1"/>
          </p:cNvSpPr>
          <p:nvPr/>
        </p:nvSpPr>
        <p:spPr bwMode="auto">
          <a:xfrm>
            <a:off x="533400" y="1371600"/>
            <a:ext cx="8458200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2223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236538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36538" indent="-23653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 smtClean="0">
                <a:solidFill>
                  <a:srgbClr val="000000"/>
                </a:solidFill>
              </a:rPr>
              <a:t>Grid</a:t>
            </a:r>
            <a:r>
              <a:rPr lang="en-US" altLang="en-US" dirty="0">
                <a:solidFill>
                  <a:srgbClr val="000000"/>
                </a:solidFill>
              </a:rPr>
              <a:t>:</a:t>
            </a:r>
            <a:r>
              <a:rPr lang="en-US" altLang="en-US" dirty="0">
                <a:solidFill>
                  <a:srgbClr val="000000"/>
                </a:solidFill>
                <a:ea typeface="SimSun" pitchFamily="2" charset="-122"/>
              </a:rPr>
              <a:t> </a:t>
            </a:r>
            <a:r>
              <a:rPr lang="en-US" altLang="en-US" dirty="0" smtClean="0">
                <a:solidFill>
                  <a:srgbClr val="000000"/>
                </a:solidFill>
                <a:ea typeface="SimSun" pitchFamily="2" charset="-122"/>
              </a:rPr>
              <a:t> </a:t>
            </a:r>
            <a:r>
              <a:rPr lang="en-US" altLang="en-US" dirty="0" smtClean="0">
                <a:solidFill>
                  <a:srgbClr val="000000"/>
                </a:solidFill>
              </a:rPr>
              <a:t>Global tripolar grid</a:t>
            </a:r>
            <a:r>
              <a:rPr lang="en-US" altLang="en-US" dirty="0" smtClean="0">
                <a:solidFill>
                  <a:srgbClr val="000000"/>
                </a:solidFill>
                <a:ea typeface="SimSun" pitchFamily="2" charset="-122"/>
              </a:rPr>
              <a:t>, </a:t>
            </a:r>
            <a:r>
              <a:rPr lang="en-US" altLang="en-US" dirty="0" smtClean="0">
                <a:solidFill>
                  <a:srgbClr val="000000"/>
                </a:solidFill>
                <a:ea typeface="SimSun" pitchFamily="2" charset="-122"/>
              </a:rPr>
              <a:t>1/4</a:t>
            </a:r>
            <a:r>
              <a:rPr lang="en-US" altLang="en-US" dirty="0" smtClean="0">
                <a:solidFill>
                  <a:srgbClr val="000000"/>
                </a:solidFill>
                <a:ea typeface="SimSun" pitchFamily="2" charset="-122"/>
              </a:rPr>
              <a:t>-1/2 </a:t>
            </a:r>
            <a:r>
              <a:rPr lang="en-US" altLang="en-US" dirty="0" err="1" smtClean="0">
                <a:solidFill>
                  <a:srgbClr val="000000"/>
                </a:solidFill>
                <a:ea typeface="SimSun" pitchFamily="2" charset="-122"/>
              </a:rPr>
              <a:t>deg</a:t>
            </a:r>
            <a:r>
              <a:rPr lang="en-US" altLang="en-US" dirty="0" smtClean="0">
                <a:solidFill>
                  <a:srgbClr val="000000"/>
                </a:solidFill>
                <a:ea typeface="SimSun" pitchFamily="2" charset="-122"/>
              </a:rPr>
              <a:t> x </a:t>
            </a:r>
            <a:r>
              <a:rPr lang="en-US" altLang="en-US" dirty="0" smtClean="0">
                <a:solidFill>
                  <a:srgbClr val="000000"/>
                </a:solidFill>
                <a:ea typeface="SimSun" pitchFamily="2" charset="-122"/>
              </a:rPr>
              <a:t>40Lev </a:t>
            </a:r>
            <a:r>
              <a:rPr lang="en-US" altLang="en-US" dirty="0" smtClean="0">
                <a:solidFill>
                  <a:srgbClr val="000000"/>
                </a:solidFill>
                <a:ea typeface="SimSun" pitchFamily="2" charset="-122"/>
              </a:rPr>
              <a:t>res</a:t>
            </a:r>
            <a:endParaRPr lang="en-US" altLang="en-US" dirty="0" smtClean="0">
              <a:solidFill>
                <a:srgbClr val="000000"/>
              </a:solidFill>
              <a:ea typeface="SimSun" pitchFamily="2" charset="-122"/>
            </a:endParaRPr>
          </a:p>
          <a:p>
            <a:pPr marL="236538" indent="-23653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 smtClean="0">
                <a:solidFill>
                  <a:srgbClr val="000000"/>
                </a:solidFill>
              </a:rPr>
              <a:t>Physics</a:t>
            </a:r>
            <a:r>
              <a:rPr lang="en-US" altLang="en-US" dirty="0" smtClean="0">
                <a:solidFill>
                  <a:srgbClr val="000000"/>
                </a:solidFill>
              </a:rPr>
              <a:t>:</a:t>
            </a:r>
            <a:r>
              <a:rPr lang="en-US" altLang="en-US" dirty="0" smtClean="0">
                <a:solidFill>
                  <a:srgbClr val="000000"/>
                </a:solidFill>
                <a:ea typeface="SimSun" pitchFamily="2" charset="-122"/>
              </a:rPr>
              <a:t>  MOM4P1, </a:t>
            </a:r>
            <a:r>
              <a:rPr lang="en-US" altLang="en-US" dirty="0" smtClean="0">
                <a:solidFill>
                  <a:srgbClr val="000000"/>
                </a:solidFill>
              </a:rPr>
              <a:t>KPP boundary layer mixing scheme</a:t>
            </a:r>
            <a:r>
              <a:rPr lang="en-US" altLang="en-US" dirty="0" smtClean="0">
                <a:solidFill>
                  <a:srgbClr val="000000"/>
                </a:solidFill>
                <a:ea typeface="SimSun" pitchFamily="2" charset="-122"/>
              </a:rPr>
              <a:t>, </a:t>
            </a:r>
            <a:r>
              <a:rPr lang="en-US" altLang="en-US" dirty="0" smtClean="0">
                <a:solidFill>
                  <a:srgbClr val="000000"/>
                </a:solidFill>
              </a:rPr>
              <a:t> GM </a:t>
            </a:r>
            <a:r>
              <a:rPr lang="en-US" altLang="en-US" dirty="0" err="1" smtClean="0">
                <a:solidFill>
                  <a:srgbClr val="000000"/>
                </a:solidFill>
              </a:rPr>
              <a:t>isopycnal</a:t>
            </a:r>
            <a:r>
              <a:rPr lang="en-US" altLang="en-US" dirty="0" smtClean="0">
                <a:solidFill>
                  <a:srgbClr val="000000"/>
                </a:solidFill>
              </a:rPr>
              <a:t> tracer mixing, </a:t>
            </a:r>
            <a:r>
              <a:rPr lang="en-US" altLang="en-US" dirty="0" err="1" smtClean="0">
                <a:solidFill>
                  <a:srgbClr val="000000"/>
                </a:solidFill>
              </a:rPr>
              <a:t>Smagorinsky</a:t>
            </a:r>
            <a:r>
              <a:rPr lang="en-US" altLang="en-US" dirty="0" smtClean="0">
                <a:solidFill>
                  <a:srgbClr val="000000"/>
                </a:solidFill>
              </a:rPr>
              <a:t> velocity mixing, free surface</a:t>
            </a:r>
            <a:r>
              <a:rPr lang="en-US" altLang="en-US" dirty="0" smtClean="0">
                <a:solidFill>
                  <a:srgbClr val="000000"/>
                </a:solidFill>
                <a:ea typeface="SimSun" pitchFamily="2" charset="-122"/>
              </a:rPr>
              <a:t>, sea ice.</a:t>
            </a:r>
          </a:p>
          <a:p>
            <a:pPr marL="236538" indent="-23653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 smtClean="0">
                <a:solidFill>
                  <a:srgbClr val="000000"/>
                </a:solidFill>
              </a:rPr>
              <a:t>Forcing</a:t>
            </a:r>
            <a:r>
              <a:rPr lang="en-US" altLang="en-US" dirty="0">
                <a:solidFill>
                  <a:srgbClr val="000000"/>
                </a:solidFill>
              </a:rPr>
              <a:t>: </a:t>
            </a:r>
            <a:r>
              <a:rPr lang="en-US" altLang="en-US" dirty="0" smtClean="0">
                <a:solidFill>
                  <a:srgbClr val="000000"/>
                </a:solidFill>
              </a:rPr>
              <a:t> </a:t>
            </a:r>
            <a:r>
              <a:rPr lang="en-US" altLang="en-US" dirty="0" smtClean="0">
                <a:solidFill>
                  <a:srgbClr val="000000"/>
                </a:solidFill>
                <a:ea typeface="SimSun" pitchFamily="2" charset="-122"/>
              </a:rPr>
              <a:t>W</a:t>
            </a:r>
            <a:r>
              <a:rPr lang="en-US" altLang="en-US" dirty="0" smtClean="0">
                <a:solidFill>
                  <a:srgbClr val="000000"/>
                </a:solidFill>
              </a:rPr>
              <a:t>ind </a:t>
            </a:r>
            <a:r>
              <a:rPr lang="en-US" altLang="en-US" dirty="0">
                <a:solidFill>
                  <a:srgbClr val="000000"/>
                </a:solidFill>
              </a:rPr>
              <a:t>stress, heat </a:t>
            </a:r>
            <a:r>
              <a:rPr lang="en-US" altLang="en-US" dirty="0" smtClean="0">
                <a:solidFill>
                  <a:srgbClr val="000000"/>
                </a:solidFill>
              </a:rPr>
              <a:t>flux, E-P from </a:t>
            </a:r>
            <a:r>
              <a:rPr lang="en-US" altLang="en-US" dirty="0" smtClean="0">
                <a:solidFill>
                  <a:srgbClr val="000000"/>
                </a:solidFill>
              </a:rPr>
              <a:t>GEFS</a:t>
            </a:r>
            <a:r>
              <a:rPr lang="en-US" altLang="en-US" dirty="0" smtClean="0">
                <a:solidFill>
                  <a:srgbClr val="000000"/>
                </a:solidFill>
              </a:rPr>
              <a:t>, SSS relaxed </a:t>
            </a:r>
            <a:r>
              <a:rPr lang="en-US" altLang="en-US" dirty="0">
                <a:solidFill>
                  <a:srgbClr val="000000"/>
                </a:solidFill>
              </a:rPr>
              <a:t>to Levitus monthly </a:t>
            </a:r>
            <a:r>
              <a:rPr lang="en-US" altLang="en-US" dirty="0" smtClean="0">
                <a:solidFill>
                  <a:srgbClr val="000000"/>
                </a:solidFill>
              </a:rPr>
              <a:t>climatology with a 10day relaxation</a:t>
            </a:r>
            <a:r>
              <a:rPr lang="en-US" altLang="en-US" dirty="0" smtClean="0">
                <a:solidFill>
                  <a:srgbClr val="000000"/>
                </a:solidFill>
                <a:ea typeface="SimSun" pitchFamily="2" charset="-122"/>
              </a:rPr>
              <a:t>. </a:t>
            </a:r>
            <a:endParaRPr lang="en-US" altLang="en-US" b="1" dirty="0" smtClean="0">
              <a:solidFill>
                <a:srgbClr val="000000"/>
              </a:solidFill>
              <a:ea typeface="SimSun" pitchFamily="2" charset="-122"/>
            </a:endParaRPr>
          </a:p>
          <a:p>
            <a:pPr marL="236538" indent="-23653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 smtClean="0">
                <a:solidFill>
                  <a:srgbClr val="000000"/>
                </a:solidFill>
                <a:ea typeface="SimSun" pitchFamily="2" charset="-122"/>
              </a:rPr>
              <a:t>A</a:t>
            </a:r>
            <a:r>
              <a:rPr lang="en-US" altLang="en-US" b="1" dirty="0" smtClean="0">
                <a:solidFill>
                  <a:srgbClr val="000000"/>
                </a:solidFill>
              </a:rPr>
              <a:t>ssimilation</a:t>
            </a:r>
            <a:r>
              <a:rPr lang="en-US" altLang="en-US" dirty="0" smtClean="0">
                <a:solidFill>
                  <a:srgbClr val="000000"/>
                </a:solidFill>
              </a:rPr>
              <a:t>: </a:t>
            </a:r>
            <a:r>
              <a:rPr lang="en-US" altLang="en-US" dirty="0" smtClean="0">
                <a:solidFill>
                  <a:srgbClr val="000000"/>
                </a:solidFill>
              </a:rPr>
              <a:t>3D VAR minimizes: </a:t>
            </a:r>
          </a:p>
          <a:p>
            <a:pPr marL="236538" indent="-236538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000000"/>
              </a:solidFill>
            </a:endParaRPr>
          </a:p>
          <a:p>
            <a:pPr marL="236538" indent="-236538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 smtClean="0">
              <a:solidFill>
                <a:srgbClr val="000000"/>
              </a:solidFill>
            </a:endParaRPr>
          </a:p>
          <a:p>
            <a:pPr marL="236538" indent="-23653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 smtClean="0">
                <a:solidFill>
                  <a:srgbClr val="000000"/>
                </a:solidFill>
              </a:rPr>
              <a:t>Temperature </a:t>
            </a:r>
            <a:r>
              <a:rPr lang="en-US" altLang="en-US" dirty="0">
                <a:solidFill>
                  <a:srgbClr val="000000"/>
                </a:solidFill>
              </a:rPr>
              <a:t>and </a:t>
            </a:r>
            <a:r>
              <a:rPr lang="en-US" altLang="en-US" dirty="0" smtClean="0">
                <a:solidFill>
                  <a:srgbClr val="000000"/>
                </a:solidFill>
              </a:rPr>
              <a:t>salinity </a:t>
            </a:r>
            <a:r>
              <a:rPr lang="en-US" altLang="en-US" dirty="0">
                <a:solidFill>
                  <a:srgbClr val="000000"/>
                </a:solidFill>
              </a:rPr>
              <a:t>error </a:t>
            </a:r>
            <a:r>
              <a:rPr lang="en-US" altLang="en-US" dirty="0" smtClean="0">
                <a:solidFill>
                  <a:srgbClr val="000000"/>
                </a:solidFill>
              </a:rPr>
              <a:t>covariances vary </a:t>
            </a:r>
            <a:r>
              <a:rPr lang="en-US" altLang="en-US" dirty="0">
                <a:solidFill>
                  <a:srgbClr val="000000"/>
                </a:solidFill>
              </a:rPr>
              <a:t>geographically and temporally. </a:t>
            </a:r>
            <a:endParaRPr lang="en-US" altLang="en-US" b="1" dirty="0" smtClean="0">
              <a:solidFill>
                <a:srgbClr val="000000"/>
              </a:solidFill>
            </a:endParaRPr>
          </a:p>
          <a:p>
            <a:pPr marL="236538" indent="-23653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 smtClean="0">
                <a:solidFill>
                  <a:srgbClr val="000000"/>
                </a:solidFill>
              </a:rPr>
              <a:t>Assimilation </a:t>
            </a:r>
            <a:r>
              <a:rPr lang="en-US" altLang="en-US" b="1" dirty="0">
                <a:solidFill>
                  <a:srgbClr val="000000"/>
                </a:solidFill>
              </a:rPr>
              <a:t>data</a:t>
            </a:r>
            <a:r>
              <a:rPr lang="en-US" altLang="en-US" dirty="0">
                <a:solidFill>
                  <a:srgbClr val="000000"/>
                </a:solidFill>
              </a:rPr>
              <a:t>:</a:t>
            </a:r>
          </a:p>
          <a:p>
            <a:pPr marL="342900" lvl="2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0000"/>
                </a:solidFill>
                <a:ea typeface="SimSun" pitchFamily="2" charset="-122"/>
              </a:rPr>
              <a:t>T</a:t>
            </a:r>
            <a:r>
              <a:rPr lang="en-US" altLang="en-US" dirty="0">
                <a:solidFill>
                  <a:srgbClr val="000000"/>
                </a:solidFill>
              </a:rPr>
              <a:t>emperature profile data </a:t>
            </a:r>
            <a:r>
              <a:rPr lang="en-US" altLang="en-US" dirty="0" smtClean="0">
                <a:solidFill>
                  <a:srgbClr val="000000"/>
                </a:solidFill>
              </a:rPr>
              <a:t>(XBTs</a:t>
            </a:r>
            <a:r>
              <a:rPr lang="en-US" altLang="en-US" dirty="0">
                <a:solidFill>
                  <a:srgbClr val="000000"/>
                </a:solidFill>
              </a:rPr>
              <a:t>, </a:t>
            </a:r>
            <a:r>
              <a:rPr lang="en-US" altLang="en-US" dirty="0" smtClean="0">
                <a:solidFill>
                  <a:srgbClr val="000000"/>
                </a:solidFill>
              </a:rPr>
              <a:t>Argo, moorings)</a:t>
            </a:r>
            <a:r>
              <a:rPr lang="en-US" altLang="en-US" dirty="0" smtClean="0">
                <a:solidFill>
                  <a:srgbClr val="000000"/>
                </a:solidFill>
                <a:ea typeface="SimSun" pitchFamily="2" charset="-122"/>
              </a:rPr>
              <a:t>, </a:t>
            </a:r>
          </a:p>
          <a:p>
            <a:pPr marL="342900" lvl="2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dirty="0" smtClean="0">
                <a:solidFill>
                  <a:srgbClr val="000000"/>
                </a:solidFill>
                <a:ea typeface="SimSun" pitchFamily="2" charset="-122"/>
              </a:rPr>
              <a:t>Salinity profile data (</a:t>
            </a:r>
            <a:r>
              <a:rPr lang="en-US" altLang="en-US" dirty="0" smtClean="0">
                <a:solidFill>
                  <a:srgbClr val="000000"/>
                </a:solidFill>
                <a:ea typeface="SimSun" pitchFamily="2" charset="-122"/>
              </a:rPr>
              <a:t>ARGO)</a:t>
            </a: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114300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3DVar  </a:t>
            </a:r>
            <a:r>
              <a:rPr lang="en-US" dirty="0" smtClean="0"/>
              <a:t>GODAS</a:t>
            </a:r>
            <a:br>
              <a:rPr lang="en-US" dirty="0" smtClean="0"/>
            </a:br>
            <a:r>
              <a:rPr lang="en-US" sz="2700" dirty="0" smtClean="0"/>
              <a:t>as configured for this comparison</a:t>
            </a:r>
            <a:endParaRPr lang="en-US" sz="16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3927012"/>
              </p:ext>
            </p:extLst>
          </p:nvPr>
        </p:nvGraphicFramePr>
        <p:xfrm>
          <a:off x="1633537" y="4094162"/>
          <a:ext cx="5876925" cy="477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Equation" r:id="rId4" imgW="3784320" imgH="304560" progId="Equation.DSMT4">
                  <p:embed/>
                </p:oleObj>
              </mc:Choice>
              <mc:Fallback>
                <p:oleObj name="Equation" r:id="rId4" imgW="3784320" imgH="30456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3537" y="4094162"/>
                        <a:ext cx="5876925" cy="4778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AOSC/NOAA Ocean Data Assimilation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256F6-4766-4971-986B-A4804ED3B99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5060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HYBRID-GODAS</a:t>
            </a:r>
            <a:endParaRPr lang="en-US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4451916"/>
              </p:ext>
            </p:extLst>
          </p:nvPr>
        </p:nvGraphicFramePr>
        <p:xfrm>
          <a:off x="512762" y="3297237"/>
          <a:ext cx="8174038" cy="66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0" name="Equation" r:id="rId4" imgW="3771720" imgH="304560" progId="Equation.DSMT4">
                  <p:embed/>
                </p:oleObj>
              </mc:Choice>
              <mc:Fallback>
                <p:oleObj name="Equation" r:id="rId4" imgW="3771720" imgH="30456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762" y="3297237"/>
                        <a:ext cx="8174038" cy="6651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6928198"/>
              </p:ext>
            </p:extLst>
          </p:nvPr>
        </p:nvGraphicFramePr>
        <p:xfrm>
          <a:off x="498987" y="1676400"/>
          <a:ext cx="7806813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1" name="Equation" r:id="rId6" imgW="3784320" imgH="304560" progId="Equation.DSMT4">
                  <p:embed/>
                </p:oleObj>
              </mc:Choice>
              <mc:Fallback>
                <p:oleObj name="Equation" r:id="rId6" imgW="3784320" imgH="30456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987" y="1676400"/>
                        <a:ext cx="7806813" cy="609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33400" y="2514600"/>
            <a:ext cx="441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Replaced with:</a:t>
            </a:r>
            <a:endParaRPr lang="en-US" sz="2800" dirty="0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3919539"/>
              </p:ext>
            </p:extLst>
          </p:nvPr>
        </p:nvGraphicFramePr>
        <p:xfrm>
          <a:off x="1600200" y="4191000"/>
          <a:ext cx="457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2" name="Equation" r:id="rId8" imgW="182520" imgH="182520" progId="Equation.DSMT4">
                  <p:embed/>
                </p:oleObj>
              </mc:Choice>
              <mc:Fallback>
                <p:oleObj name="Equation" r:id="rId8" imgW="182520" imgH="18252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4191000"/>
                        <a:ext cx="457200" cy="457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457200" y="419100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where</a:t>
            </a:r>
            <a:endParaRPr lang="en-US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2050473" y="4191000"/>
            <a:ext cx="472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comes </a:t>
            </a:r>
            <a:r>
              <a:rPr lang="en-US" sz="2800" dirty="0" smtClean="0"/>
              <a:t>from LETKF.  Then:</a:t>
            </a:r>
            <a:endParaRPr lang="en-US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533400" y="1143000"/>
            <a:ext cx="601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3DVar-GODAS cost function</a:t>
            </a:r>
            <a:endParaRPr lang="en-US" sz="2800" dirty="0"/>
          </a:p>
        </p:txBody>
      </p:sp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2330831"/>
              </p:ext>
            </p:extLst>
          </p:nvPr>
        </p:nvGraphicFramePr>
        <p:xfrm>
          <a:off x="478970" y="4986076"/>
          <a:ext cx="3331030" cy="5765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3" name="Equation" r:id="rId10" imgW="1471680" imgH="237600" progId="Equation.DSMT4">
                  <p:embed/>
                </p:oleObj>
              </mc:Choice>
              <mc:Fallback>
                <p:oleObj name="Equation" r:id="rId10" imgW="1471680" imgH="2376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970" y="4986076"/>
                        <a:ext cx="3331030" cy="57652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6"/>
          <p:cNvSpPr/>
          <p:nvPr/>
        </p:nvSpPr>
        <p:spPr>
          <a:xfrm>
            <a:off x="457200" y="5791200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Bonus: The </a:t>
            </a:r>
            <a:r>
              <a:rPr lang="en-US" sz="2400" dirty="0" smtClean="0"/>
              <a:t>two </a:t>
            </a:r>
            <a:r>
              <a:rPr lang="en-US" sz="2400" dirty="0"/>
              <a:t>existing data assimilation systems can be used with almost no modification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810000" y="5029200"/>
            <a:ext cx="510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α</a:t>
            </a:r>
            <a:r>
              <a:rPr lang="en-US" sz="2800" dirty="0" smtClean="0"/>
              <a:t>: empirical </a:t>
            </a:r>
            <a:r>
              <a:rPr lang="en-US" sz="2800" dirty="0" smtClean="0"/>
              <a:t>weighting constant</a:t>
            </a:r>
            <a:endParaRPr lang="en-US" sz="28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AOSC/NOAA Ocean Data Assimilation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256F6-4766-4971-986B-A4804ED3B996}" type="slidenum">
              <a:rPr lang="en-US" sz="1800" smtClean="0">
                <a:solidFill>
                  <a:srgbClr val="FF0000"/>
                </a:solidFill>
              </a:rPr>
              <a:t>3</a:t>
            </a:fld>
            <a:endParaRPr lang="en-US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11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/>
              <a:t>C</a:t>
            </a:r>
            <a:r>
              <a:rPr lang="en-US" dirty="0" smtClean="0"/>
              <a:t>omparison Experiment: </a:t>
            </a:r>
            <a:br>
              <a:rPr lang="en-US" dirty="0" smtClean="0"/>
            </a:br>
            <a:r>
              <a:rPr lang="en-US" sz="3100" dirty="0" smtClean="0"/>
              <a:t>3DVar-GODAS </a:t>
            </a:r>
            <a:r>
              <a:rPr lang="en-US" sz="3100" dirty="0" err="1" smtClean="0"/>
              <a:t>vs</a:t>
            </a:r>
            <a:r>
              <a:rPr lang="en-US" sz="3100" dirty="0" smtClean="0"/>
              <a:t> </a:t>
            </a:r>
            <a:r>
              <a:rPr lang="en-US" sz="3100" dirty="0" smtClean="0"/>
              <a:t>Hybrid-GODAS</a:t>
            </a:r>
            <a:endParaRPr lang="en-US" sz="3100" dirty="0"/>
          </a:p>
        </p:txBody>
      </p:sp>
      <p:sp>
        <p:nvSpPr>
          <p:cNvPr id="3" name="TextBox 2"/>
          <p:cNvSpPr txBox="1"/>
          <p:nvPr/>
        </p:nvSpPr>
        <p:spPr>
          <a:xfrm>
            <a:off x="533400" y="1600200"/>
            <a:ext cx="79248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tabLst>
                <a:tab pos="833120" algn="l"/>
              </a:tabLst>
            </a:pPr>
            <a:r>
              <a:rPr lang="en-US" sz="2000" b="1" i="1" dirty="0" smtClean="0">
                <a:effectLst/>
                <a:latin typeface="Cambria"/>
                <a:ea typeface="MS Mincho"/>
                <a:cs typeface="Times New Roman"/>
              </a:rPr>
              <a:t>Time </a:t>
            </a:r>
            <a:r>
              <a:rPr lang="en-US" sz="2000" b="1" i="1" dirty="0" smtClean="0">
                <a:effectLst/>
                <a:latin typeface="Cambria"/>
                <a:ea typeface="MS Mincho"/>
                <a:cs typeface="Times New Roman"/>
              </a:rPr>
              <a:t>Period:</a:t>
            </a:r>
            <a:r>
              <a:rPr lang="en-US" sz="2000" b="1" dirty="0">
                <a:latin typeface="Cambria"/>
                <a:ea typeface="MS Mincho"/>
                <a:cs typeface="Times New Roman"/>
              </a:rPr>
              <a:t> </a:t>
            </a:r>
            <a:r>
              <a:rPr lang="en-US" sz="2000" dirty="0" smtClean="0">
                <a:effectLst/>
                <a:latin typeface="Cambria"/>
                <a:ea typeface="MS Mincho"/>
                <a:cs typeface="Times New Roman"/>
              </a:rPr>
              <a:t>12/2/2010 – 4/5/2011 (~ 5 months</a:t>
            </a:r>
            <a:r>
              <a:rPr lang="en-US" sz="2000" dirty="0" smtClean="0">
                <a:effectLst/>
                <a:latin typeface="Cambria"/>
                <a:ea typeface="MS Mincho"/>
                <a:cs typeface="Times New Roman"/>
              </a:rPr>
              <a:t>)  La Nina conditions peak in January (very high SOI), fade by May.</a:t>
            </a:r>
            <a:endParaRPr lang="en-US" sz="2000" dirty="0" smtClean="0">
              <a:effectLst/>
              <a:latin typeface="Cambria"/>
              <a:ea typeface="MS Mincho"/>
              <a:cs typeface="Times New Roman"/>
            </a:endParaRPr>
          </a:p>
          <a:p>
            <a:pPr marL="457200" indent="-457200">
              <a:spcBef>
                <a:spcPts val="600"/>
              </a:spcBef>
              <a:tabLst>
                <a:tab pos="833120" algn="l"/>
              </a:tabLst>
            </a:pPr>
            <a:r>
              <a:rPr lang="en-US" sz="2000" b="1" i="1" dirty="0" smtClean="0">
                <a:latin typeface="Cambria"/>
                <a:ea typeface="MS Mincho"/>
                <a:cs typeface="Times New Roman"/>
              </a:rPr>
              <a:t>Ocean model</a:t>
            </a:r>
            <a:r>
              <a:rPr lang="en-US" sz="2000" dirty="0" smtClean="0">
                <a:latin typeface="Cambria"/>
                <a:ea typeface="MS Mincho"/>
                <a:cs typeface="Times New Roman"/>
              </a:rPr>
              <a:t>: same as 3DVar GODAS </a:t>
            </a:r>
            <a:endParaRPr lang="en-US" sz="2000" dirty="0" smtClean="0">
              <a:latin typeface="Cambria"/>
              <a:ea typeface="MS Mincho"/>
              <a:cs typeface="Times New Roman"/>
            </a:endParaRPr>
          </a:p>
          <a:p>
            <a:pPr marL="457200" indent="-457200">
              <a:spcBef>
                <a:spcPts val="600"/>
              </a:spcBef>
              <a:tabLst>
                <a:tab pos="833120" algn="l"/>
              </a:tabLst>
            </a:pPr>
            <a:r>
              <a:rPr lang="en-US" sz="2000" b="1" i="1" dirty="0">
                <a:latin typeface="Cambria"/>
                <a:ea typeface="MS Mincho"/>
                <a:cs typeface="Times New Roman"/>
              </a:rPr>
              <a:t>Initial conditions</a:t>
            </a:r>
            <a:r>
              <a:rPr lang="en-US" sz="2000" dirty="0">
                <a:latin typeface="Cambria"/>
                <a:ea typeface="MS Mincho"/>
                <a:cs typeface="Times New Roman"/>
              </a:rPr>
              <a:t>: </a:t>
            </a:r>
            <a:r>
              <a:rPr lang="en-US" sz="2000" dirty="0" smtClean="0">
                <a:latin typeface="Cambria"/>
                <a:ea typeface="MS Mincho"/>
                <a:cs typeface="Times New Roman"/>
              </a:rPr>
              <a:t>from a 10-year </a:t>
            </a:r>
            <a:r>
              <a:rPr lang="en-US" sz="2000" dirty="0">
                <a:latin typeface="Cambria"/>
                <a:ea typeface="MS Mincho"/>
                <a:cs typeface="Times New Roman"/>
              </a:rPr>
              <a:t>operational GODAS </a:t>
            </a:r>
            <a:r>
              <a:rPr lang="en-US" sz="2000" dirty="0" smtClean="0">
                <a:latin typeface="Cambria"/>
                <a:ea typeface="MS Mincho"/>
                <a:cs typeface="Times New Roman"/>
              </a:rPr>
              <a:t>analysis </a:t>
            </a:r>
            <a:r>
              <a:rPr lang="en-US" sz="2000" dirty="0">
                <a:latin typeface="Cambria"/>
                <a:ea typeface="MS Mincho"/>
                <a:cs typeface="Times New Roman"/>
              </a:rPr>
              <a:t>using </a:t>
            </a:r>
            <a:r>
              <a:rPr lang="en-US" sz="2000" dirty="0" smtClean="0">
                <a:latin typeface="Cambria"/>
                <a:ea typeface="MS Mincho"/>
                <a:cs typeface="Times New Roman"/>
              </a:rPr>
              <a:t>NCEP </a:t>
            </a:r>
            <a:r>
              <a:rPr lang="en-US" sz="2000" dirty="0">
                <a:latin typeface="Cambria"/>
                <a:ea typeface="MS Mincho"/>
                <a:cs typeface="Times New Roman"/>
              </a:rPr>
              <a:t>R2 surface forcing</a:t>
            </a:r>
            <a:r>
              <a:rPr lang="en-US" sz="2000" dirty="0" smtClean="0">
                <a:latin typeface="Cambria"/>
                <a:ea typeface="MS Mincho"/>
                <a:cs typeface="Times New Roman"/>
              </a:rPr>
              <a:t>.  Perturbations introduced to create initial ensemble.</a:t>
            </a:r>
            <a:endParaRPr lang="en-US" sz="2000" dirty="0" smtClean="0">
              <a:latin typeface="Cambria"/>
              <a:ea typeface="MS Mincho"/>
              <a:cs typeface="Times New Roman"/>
            </a:endParaRPr>
          </a:p>
          <a:p>
            <a:pPr marL="457200" indent="-457200">
              <a:spcBef>
                <a:spcPts val="600"/>
              </a:spcBef>
              <a:tabLst>
                <a:tab pos="833120" algn="l"/>
              </a:tabLst>
            </a:pPr>
            <a:r>
              <a:rPr lang="en-US" sz="2000" b="1" i="1" dirty="0" smtClean="0">
                <a:effectLst/>
                <a:latin typeface="Cambria"/>
                <a:ea typeface="MS Mincho"/>
                <a:cs typeface="Times New Roman"/>
              </a:rPr>
              <a:t>Analysis Cycle</a:t>
            </a:r>
            <a:r>
              <a:rPr lang="en-US" sz="2000" i="1" dirty="0" smtClean="0">
                <a:effectLst/>
                <a:latin typeface="Cambria"/>
                <a:ea typeface="MS Mincho"/>
                <a:cs typeface="Times New Roman"/>
              </a:rPr>
              <a:t>:</a:t>
            </a:r>
            <a:r>
              <a:rPr lang="en-US" sz="2000" dirty="0">
                <a:latin typeface="Cambria"/>
                <a:ea typeface="MS Mincho"/>
                <a:cs typeface="Times New Roman"/>
              </a:rPr>
              <a:t> </a:t>
            </a:r>
            <a:r>
              <a:rPr lang="en-US" sz="2000" dirty="0" smtClean="0">
                <a:effectLst/>
                <a:latin typeface="Cambria"/>
                <a:ea typeface="MS Mincho"/>
                <a:cs typeface="Times New Roman"/>
              </a:rPr>
              <a:t>5dy cycle, 5dy observation window  </a:t>
            </a:r>
          </a:p>
          <a:p>
            <a:pPr marL="457200" indent="-457200">
              <a:spcBef>
                <a:spcPts val="600"/>
              </a:spcBef>
              <a:tabLst>
                <a:tab pos="833120" algn="l"/>
              </a:tabLst>
            </a:pPr>
            <a:r>
              <a:rPr lang="en-US" sz="2000" b="1" i="1" dirty="0" smtClean="0">
                <a:latin typeface="Cambria"/>
                <a:ea typeface="MS Mincho"/>
                <a:cs typeface="Times New Roman"/>
              </a:rPr>
              <a:t>Time filtering</a:t>
            </a:r>
            <a:r>
              <a:rPr lang="en-US" sz="2000" dirty="0" smtClean="0">
                <a:latin typeface="Cambria"/>
                <a:ea typeface="MS Mincho"/>
                <a:cs typeface="Times New Roman"/>
              </a:rPr>
              <a:t>: </a:t>
            </a:r>
            <a:r>
              <a:rPr lang="en-US" sz="2000" dirty="0" smtClean="0">
                <a:effectLst/>
                <a:latin typeface="Cambria"/>
                <a:ea typeface="MS Mincho"/>
                <a:cs typeface="Times New Roman"/>
              </a:rPr>
              <a:t>none</a:t>
            </a:r>
            <a:endParaRPr lang="en-US" sz="2000" dirty="0" smtClean="0">
              <a:effectLst/>
              <a:latin typeface="Cambria"/>
              <a:ea typeface="MS Mincho"/>
              <a:cs typeface="Times New Roman"/>
            </a:endParaRPr>
          </a:p>
          <a:p>
            <a:pPr marL="457200" indent="-457200">
              <a:spcBef>
                <a:spcPts val="600"/>
              </a:spcBef>
              <a:tabLst>
                <a:tab pos="833120" algn="l"/>
              </a:tabLst>
            </a:pPr>
            <a:r>
              <a:rPr lang="en-US" sz="2000" b="1" i="1" dirty="0" smtClean="0">
                <a:effectLst/>
                <a:latin typeface="Cambria"/>
                <a:ea typeface="MS Mincho"/>
                <a:cs typeface="Times New Roman"/>
              </a:rPr>
              <a:t>Observations:</a:t>
            </a:r>
            <a:r>
              <a:rPr lang="en-US" sz="2000" dirty="0">
                <a:latin typeface="Cambria"/>
                <a:ea typeface="MS Mincho"/>
                <a:cs typeface="Times New Roman"/>
              </a:rPr>
              <a:t> </a:t>
            </a:r>
            <a:r>
              <a:rPr lang="en-US" sz="2000" dirty="0" smtClean="0">
                <a:effectLst/>
                <a:latin typeface="Cambria"/>
                <a:ea typeface="MS Mincho"/>
                <a:cs typeface="Times New Roman"/>
              </a:rPr>
              <a:t>profile T, S  (typically 1500/5dy)</a:t>
            </a:r>
            <a:endParaRPr lang="en-US" sz="2000" dirty="0" smtClean="0">
              <a:effectLst/>
              <a:latin typeface="Cambria"/>
              <a:ea typeface="MS Mincho"/>
              <a:cs typeface="Times New Roman"/>
            </a:endParaRPr>
          </a:p>
          <a:p>
            <a:pPr marL="457200" indent="-457200">
              <a:spcBef>
                <a:spcPts val="600"/>
              </a:spcBef>
              <a:tabLst>
                <a:tab pos="833120" algn="l"/>
              </a:tabLst>
            </a:pPr>
            <a:r>
              <a:rPr lang="en-US" sz="2000" b="1" i="1" dirty="0" smtClean="0">
                <a:latin typeface="Cambria"/>
                <a:ea typeface="MS Mincho"/>
                <a:cs typeface="Times New Roman"/>
              </a:rPr>
              <a:t>Forcing:</a:t>
            </a:r>
            <a:r>
              <a:rPr lang="en-US" sz="2000" dirty="0" smtClean="0">
                <a:latin typeface="Cambria"/>
                <a:ea typeface="MS Mincho"/>
                <a:cs typeface="Times New Roman"/>
              </a:rPr>
              <a:t> </a:t>
            </a:r>
            <a:r>
              <a:rPr lang="en-US" sz="2000" dirty="0">
                <a:solidFill>
                  <a:prstClr val="black"/>
                </a:solidFill>
                <a:latin typeface="Cambria"/>
                <a:ea typeface="MS Mincho"/>
                <a:cs typeface="Times New Roman"/>
              </a:rPr>
              <a:t>GEFS </a:t>
            </a:r>
            <a:r>
              <a:rPr lang="en-US" sz="2000" dirty="0" smtClean="0">
                <a:solidFill>
                  <a:prstClr val="black"/>
                </a:solidFill>
                <a:latin typeface="Cambria"/>
                <a:ea typeface="MS Mincho"/>
                <a:cs typeface="Times New Roman"/>
              </a:rPr>
              <a:t>winds, heating, freshwater</a:t>
            </a:r>
          </a:p>
          <a:p>
            <a:pPr marL="457200" indent="-457200">
              <a:spcBef>
                <a:spcPts val="600"/>
              </a:spcBef>
              <a:tabLst>
                <a:tab pos="833120" algn="l"/>
              </a:tabLst>
            </a:pPr>
            <a:r>
              <a:rPr lang="en-US" sz="2000" b="1" i="1" dirty="0" smtClean="0">
                <a:effectLst/>
                <a:latin typeface="Cambria"/>
                <a:ea typeface="MS Mincho"/>
                <a:cs typeface="Times New Roman"/>
              </a:rPr>
              <a:t>Hybrid ensemble</a:t>
            </a:r>
            <a:r>
              <a:rPr lang="en-US" sz="2000" dirty="0" smtClean="0">
                <a:effectLst/>
                <a:latin typeface="Cambria"/>
                <a:ea typeface="MS Mincho"/>
                <a:cs typeface="Times New Roman"/>
              </a:rPr>
              <a:t>: 20-member ensemble with </a:t>
            </a:r>
            <a:r>
              <a:rPr lang="el-GR" sz="2000" i="1" dirty="0" smtClean="0">
                <a:effectLst/>
                <a:latin typeface="Cambria"/>
                <a:ea typeface="MS Mincho"/>
                <a:cs typeface="Times New Roman"/>
              </a:rPr>
              <a:t>α</a:t>
            </a:r>
            <a:r>
              <a:rPr lang="en-US" sz="2000" i="1" dirty="0" smtClean="0">
                <a:effectLst/>
                <a:latin typeface="Cambria"/>
                <a:ea typeface="MS Mincho"/>
                <a:cs typeface="Times New Roman"/>
              </a:rPr>
              <a:t> </a:t>
            </a:r>
            <a:r>
              <a:rPr lang="en-US" sz="2000" dirty="0" smtClean="0">
                <a:effectLst/>
                <a:latin typeface="Cambria"/>
                <a:ea typeface="MS Mincho"/>
                <a:cs typeface="Times New Roman"/>
              </a:rPr>
              <a:t>= 1.0.  No inflation in the ocean interior</a:t>
            </a:r>
            <a:r>
              <a:rPr lang="en-US" sz="2000" dirty="0" smtClean="0">
                <a:effectLst/>
                <a:latin typeface="Cambria"/>
                <a:ea typeface="MS Mincho"/>
                <a:cs typeface="Times New Roman"/>
              </a:rPr>
              <a:t>.</a:t>
            </a:r>
          </a:p>
          <a:p>
            <a:pPr marL="457200" indent="-457200">
              <a:spcBef>
                <a:spcPts val="600"/>
              </a:spcBef>
              <a:tabLst>
                <a:tab pos="833120" algn="l"/>
              </a:tabLst>
            </a:pP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Cambria"/>
                <a:ea typeface="MS Mincho"/>
                <a:cs typeface="Times New Roman"/>
              </a:rPr>
              <a:t>We’ll focus on statistics of temperature observation minus forecast differences</a:t>
            </a:r>
            <a:endParaRPr lang="en-US" sz="2000" b="1" dirty="0" smtClean="0">
              <a:solidFill>
                <a:schemeClr val="accent1">
                  <a:lumMod val="75000"/>
                </a:schemeClr>
              </a:solidFill>
              <a:effectLst/>
              <a:latin typeface="Cambria"/>
              <a:ea typeface="MS Mincho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AOSC/NOAA Ocean Data Assimilation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256F6-4766-4971-986B-A4804ED3B996}" type="slidenum">
              <a:rPr lang="en-US" smtClean="0"/>
              <a:t>4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3429000" y="5867400"/>
            <a:ext cx="1600200" cy="0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102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8600" y="304799"/>
            <a:ext cx="4648200" cy="1266855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Results: </a:t>
            </a:r>
            <a:br>
              <a:rPr lang="en-US" dirty="0" smtClean="0"/>
            </a:br>
            <a:r>
              <a:rPr lang="en-US" sz="2700" dirty="0" smtClean="0"/>
              <a:t>RMS obs. minus forecast  temp differences </a:t>
            </a:r>
            <a:endParaRPr lang="en-US" sz="2700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42"/>
          <a:stretch/>
        </p:blipFill>
        <p:spPr bwMode="auto">
          <a:xfrm>
            <a:off x="38099" y="1828283"/>
            <a:ext cx="4700487" cy="3339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519213" y="1371600"/>
            <a:ext cx="541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RMS T O-F All data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1709636" y="2530584"/>
            <a:ext cx="13574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92D050"/>
                </a:solidFill>
              </a:rPr>
              <a:t>3DVar GODAS</a:t>
            </a:r>
            <a:endParaRPr lang="en-US" sz="1600" b="1" dirty="0">
              <a:solidFill>
                <a:srgbClr val="92D05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39560" y="3613500"/>
            <a:ext cx="9525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70C0"/>
                </a:solidFill>
              </a:rPr>
              <a:t>HYBRID</a:t>
            </a:r>
            <a:endParaRPr lang="en-US" sz="1600" b="1" dirty="0">
              <a:solidFill>
                <a:srgbClr val="0070C0"/>
              </a:solidFill>
            </a:endParaRPr>
          </a:p>
        </p:txBody>
      </p:sp>
      <p:pic>
        <p:nvPicPr>
          <p:cNvPr id="10" name="Picture 9" descr="Macintosh HD:Users:spenny:Desktop:Screen shot 2013-09-17 at 4.00.32 AM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417" y="2985295"/>
            <a:ext cx="3987583" cy="266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4720001" y="2530584"/>
            <a:ext cx="41953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T</a:t>
            </a:r>
            <a:r>
              <a:rPr lang="en-US" sz="2000" baseline="-25000" dirty="0" err="1" smtClean="0"/>
              <a:t>hybrid</a:t>
            </a:r>
            <a:r>
              <a:rPr lang="en-US" sz="2000" dirty="0" smtClean="0"/>
              <a:t> minus T</a:t>
            </a:r>
            <a:r>
              <a:rPr lang="en-US" sz="2000" baseline="-25000" dirty="0" smtClean="0"/>
              <a:t>3DVar</a:t>
            </a:r>
            <a:r>
              <a:rPr lang="en-US" sz="2000" dirty="0" smtClean="0"/>
              <a:t> at 50m after 5mo</a:t>
            </a:r>
            <a:endParaRPr lang="en-US" sz="2000" dirty="0"/>
          </a:p>
        </p:txBody>
      </p:sp>
      <p:sp>
        <p:nvSpPr>
          <p:cNvPr id="12" name="Oval 11"/>
          <p:cNvSpPr/>
          <p:nvPr/>
        </p:nvSpPr>
        <p:spPr>
          <a:xfrm>
            <a:off x="5334000" y="3498214"/>
            <a:ext cx="609600" cy="2845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7162800" y="3498214"/>
            <a:ext cx="381000" cy="14228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3947532" y="2268075"/>
            <a:ext cx="847492" cy="787359"/>
          </a:xfrm>
          <a:custGeom>
            <a:avLst/>
            <a:gdLst>
              <a:gd name="connsiteX0" fmla="*/ 0 w 847492"/>
              <a:gd name="connsiteY0" fmla="*/ 787359 h 787359"/>
              <a:gd name="connsiteX1" fmla="*/ 223024 w 847492"/>
              <a:gd name="connsiteY1" fmla="*/ 29076 h 787359"/>
              <a:gd name="connsiteX2" fmla="*/ 847492 w 847492"/>
              <a:gd name="connsiteY2" fmla="*/ 229798 h 787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7492" h="787359">
                <a:moveTo>
                  <a:pt x="0" y="787359"/>
                </a:moveTo>
                <a:cubicBezTo>
                  <a:pt x="40887" y="454681"/>
                  <a:pt x="81775" y="122003"/>
                  <a:pt x="223024" y="29076"/>
                </a:cubicBezTo>
                <a:cubicBezTo>
                  <a:pt x="364273" y="-63851"/>
                  <a:pt x="605882" y="82973"/>
                  <a:pt x="847492" y="229798"/>
                </a:cubicBezTo>
              </a:path>
            </a:pathLst>
          </a:custGeom>
          <a:noFill/>
          <a:ln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810000" y="3055434"/>
            <a:ext cx="243468" cy="126336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AOSC/NOAA Ocean Data Assimilation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256F6-4766-4971-986B-A4804ED3B996}" type="slidenum">
              <a:rPr lang="en-US" smtClean="0"/>
              <a:t>5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7772400" y="3055434"/>
            <a:ext cx="381000" cy="4427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7543800" y="2057400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No high </a:t>
            </a:r>
            <a:r>
              <a:rPr lang="en-US" sz="1200" dirty="0" err="1" smtClean="0">
                <a:solidFill>
                  <a:srgbClr val="FF0000"/>
                </a:solidFill>
              </a:rPr>
              <a:t>lat</a:t>
            </a:r>
            <a:r>
              <a:rPr lang="en-US" sz="1200" dirty="0" smtClean="0">
                <a:solidFill>
                  <a:srgbClr val="FF0000"/>
                </a:solidFill>
              </a:rPr>
              <a:t> data in 3DVar-GODAS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17" name="Freeform 16"/>
          <p:cNvSpPr/>
          <p:nvPr/>
        </p:nvSpPr>
        <p:spPr>
          <a:xfrm>
            <a:off x="8264769" y="2373923"/>
            <a:ext cx="527539" cy="668215"/>
          </a:xfrm>
          <a:custGeom>
            <a:avLst/>
            <a:gdLst>
              <a:gd name="connsiteX0" fmla="*/ 527539 w 527539"/>
              <a:gd name="connsiteY0" fmla="*/ 0 h 668215"/>
              <a:gd name="connsiteX1" fmla="*/ 422031 w 527539"/>
              <a:gd name="connsiteY1" fmla="*/ 351692 h 668215"/>
              <a:gd name="connsiteX2" fmla="*/ 0 w 527539"/>
              <a:gd name="connsiteY2" fmla="*/ 668215 h 668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7539" h="668215">
                <a:moveTo>
                  <a:pt x="527539" y="0"/>
                </a:moveTo>
                <a:cubicBezTo>
                  <a:pt x="518746" y="120161"/>
                  <a:pt x="509954" y="240323"/>
                  <a:pt x="422031" y="351692"/>
                </a:cubicBezTo>
                <a:cubicBezTo>
                  <a:pt x="334108" y="463061"/>
                  <a:pt x="167054" y="565638"/>
                  <a:pt x="0" y="668215"/>
                </a:cubicBezTo>
              </a:path>
            </a:pathLst>
          </a:custGeom>
          <a:noFill/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55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RMSD in boundary currents</a:t>
            </a:r>
            <a:endParaRPr lang="en-US" dirty="0"/>
          </a:p>
        </p:txBody>
      </p:sp>
      <p:pic>
        <p:nvPicPr>
          <p:cNvPr id="3" name="Picture 2" descr="Macintosh HD:Users:spenny:Desktop:Screen shot 2013-09-17 at 3.46.03 AM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133600"/>
            <a:ext cx="4648200" cy="266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Macintosh HD:Users:spenny:Desktop:Screen shot 2013-09-17 at 3.45.21 AM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981200"/>
            <a:ext cx="4343400" cy="28194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AOSC/NOAA Ocean Data Assimilation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256F6-4766-4971-986B-A4804ED3B99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626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8229600" cy="944562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RMSD </a:t>
            </a:r>
            <a:r>
              <a:rPr lang="en-US" dirty="0" smtClean="0"/>
              <a:t>in tropics (±20°)</a:t>
            </a:r>
            <a:endParaRPr lang="en-US" dirty="0"/>
          </a:p>
        </p:txBody>
      </p:sp>
      <p:pic>
        <p:nvPicPr>
          <p:cNvPr id="3" name="Picture 2" descr="Macintosh HD:Users:spenny:Desktop:Screen shot 2013-09-17 at 3.16.32 AM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295400"/>
            <a:ext cx="3276600" cy="22498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Macintosh HD:Users:spenny:Desktop:Screen shot 2013-09-17 at 3.19.59 AM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2481" y="1295400"/>
            <a:ext cx="2843719" cy="22498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Macintosh HD:Users:spenny:Desktop:Screen shot 2013-09-17 at 4.01.47 A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1" y="4003906"/>
            <a:ext cx="8103435" cy="282638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2295959" y="3657600"/>
            <a:ext cx="41953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T</a:t>
            </a:r>
            <a:r>
              <a:rPr lang="en-US" sz="2000" baseline="-25000" dirty="0" err="1" smtClean="0"/>
              <a:t>hybrid</a:t>
            </a:r>
            <a:r>
              <a:rPr lang="en-US" sz="2000" dirty="0" smtClean="0"/>
              <a:t> minus T</a:t>
            </a:r>
            <a:r>
              <a:rPr lang="en-US" sz="2000" baseline="-25000" dirty="0" smtClean="0"/>
              <a:t>3DVar</a:t>
            </a:r>
            <a:r>
              <a:rPr lang="en-US" sz="2000" dirty="0" smtClean="0"/>
              <a:t> at 50m after 5mo</a:t>
            </a:r>
            <a:endParaRPr lang="en-US" sz="2000" dirty="0"/>
          </a:p>
        </p:txBody>
      </p:sp>
      <p:sp>
        <p:nvSpPr>
          <p:cNvPr id="12" name="Freeform 11"/>
          <p:cNvSpPr/>
          <p:nvPr/>
        </p:nvSpPr>
        <p:spPr>
          <a:xfrm>
            <a:off x="1995056" y="4248760"/>
            <a:ext cx="2869208" cy="754259"/>
          </a:xfrm>
          <a:custGeom>
            <a:avLst/>
            <a:gdLst>
              <a:gd name="connsiteX0" fmla="*/ 0 w 2847109"/>
              <a:gd name="connsiteY0" fmla="*/ 656185 h 749533"/>
              <a:gd name="connsiteX1" fmla="*/ 1059872 w 2847109"/>
              <a:gd name="connsiteY1" fmla="*/ 697749 h 749533"/>
              <a:gd name="connsiteX2" fmla="*/ 2452254 w 2847109"/>
              <a:gd name="connsiteY2" fmla="*/ 32731 h 749533"/>
              <a:gd name="connsiteX3" fmla="*/ 2847109 w 2847109"/>
              <a:gd name="connsiteY3" fmla="*/ 95076 h 749533"/>
              <a:gd name="connsiteX4" fmla="*/ 2847109 w 2847109"/>
              <a:gd name="connsiteY4" fmla="*/ 95076 h 749533"/>
              <a:gd name="connsiteX0" fmla="*/ 0 w 2826327"/>
              <a:gd name="connsiteY0" fmla="*/ 697749 h 767314"/>
              <a:gd name="connsiteX1" fmla="*/ 1039090 w 2826327"/>
              <a:gd name="connsiteY1" fmla="*/ 697749 h 767314"/>
              <a:gd name="connsiteX2" fmla="*/ 2431472 w 2826327"/>
              <a:gd name="connsiteY2" fmla="*/ 32731 h 767314"/>
              <a:gd name="connsiteX3" fmla="*/ 2826327 w 2826327"/>
              <a:gd name="connsiteY3" fmla="*/ 95076 h 767314"/>
              <a:gd name="connsiteX4" fmla="*/ 2826327 w 2826327"/>
              <a:gd name="connsiteY4" fmla="*/ 95076 h 767314"/>
              <a:gd name="connsiteX0" fmla="*/ 0 w 2826327"/>
              <a:gd name="connsiteY0" fmla="*/ 697749 h 754694"/>
              <a:gd name="connsiteX1" fmla="*/ 1039090 w 2826327"/>
              <a:gd name="connsiteY1" fmla="*/ 697749 h 754694"/>
              <a:gd name="connsiteX2" fmla="*/ 2431472 w 2826327"/>
              <a:gd name="connsiteY2" fmla="*/ 32731 h 754694"/>
              <a:gd name="connsiteX3" fmla="*/ 2826327 w 2826327"/>
              <a:gd name="connsiteY3" fmla="*/ 95076 h 754694"/>
              <a:gd name="connsiteX4" fmla="*/ 2826327 w 2826327"/>
              <a:gd name="connsiteY4" fmla="*/ 95076 h 754694"/>
              <a:gd name="connsiteX0" fmla="*/ 0 w 2869208"/>
              <a:gd name="connsiteY0" fmla="*/ 697314 h 754259"/>
              <a:gd name="connsiteX1" fmla="*/ 1039090 w 2869208"/>
              <a:gd name="connsiteY1" fmla="*/ 697314 h 754259"/>
              <a:gd name="connsiteX2" fmla="*/ 2431472 w 2869208"/>
              <a:gd name="connsiteY2" fmla="*/ 32296 h 754259"/>
              <a:gd name="connsiteX3" fmla="*/ 2826327 w 2869208"/>
              <a:gd name="connsiteY3" fmla="*/ 94641 h 754259"/>
              <a:gd name="connsiteX4" fmla="*/ 2867891 w 2869208"/>
              <a:gd name="connsiteY4" fmla="*/ 11514 h 754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9208" h="754259">
                <a:moveTo>
                  <a:pt x="0" y="697314"/>
                </a:moveTo>
                <a:cubicBezTo>
                  <a:pt x="491836" y="728487"/>
                  <a:pt x="633845" y="808150"/>
                  <a:pt x="1039090" y="697314"/>
                </a:cubicBezTo>
                <a:cubicBezTo>
                  <a:pt x="1444335" y="586478"/>
                  <a:pt x="2133599" y="132741"/>
                  <a:pt x="2431472" y="32296"/>
                </a:cubicBezTo>
                <a:cubicBezTo>
                  <a:pt x="2729345" y="-68149"/>
                  <a:pt x="2753591" y="98105"/>
                  <a:pt x="2826327" y="94641"/>
                </a:cubicBezTo>
                <a:cubicBezTo>
                  <a:pt x="2899064" y="91177"/>
                  <a:pt x="2854036" y="39223"/>
                  <a:pt x="2867891" y="11514"/>
                </a:cubicBezTo>
              </a:path>
            </a:pathLst>
          </a:cu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AOSC/NOAA Ocean Data Assimilation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256F6-4766-4971-986B-A4804ED3B99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67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RMSD in different basins</a:t>
            </a:r>
            <a:endParaRPr lang="en-US" dirty="0"/>
          </a:p>
        </p:txBody>
      </p:sp>
      <p:pic>
        <p:nvPicPr>
          <p:cNvPr id="6" name="Picture 5" descr="Macintosh HD:Users:spenny:Desktop:Screen shot 2013-09-17 at 3.38.46 AM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362199"/>
            <a:ext cx="2914650" cy="213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Macintosh HD:Users:spenny:Desktop:Screen shot 2013-09-17 at 3.18.49 AM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782" y="2362199"/>
            <a:ext cx="2637817" cy="213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Macintosh HD:Users:spenny:Desktop:Screen shot 2013-09-17 at 3.17.28 A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226" y="2310362"/>
            <a:ext cx="2895600" cy="203303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7506749" y="1748135"/>
            <a:ext cx="1457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No assimilation in GODAS in Arctic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AOSC/NOAA Ocean Data Assimilation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256F6-4766-4971-986B-A4804ED3B99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84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234" y="274638"/>
            <a:ext cx="8374566" cy="792162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dirty="0" smtClean="0"/>
              <a:t>RMSD with depth</a:t>
            </a:r>
            <a:endParaRPr lang="en-US" dirty="0"/>
          </a:p>
        </p:txBody>
      </p:sp>
      <p:pic>
        <p:nvPicPr>
          <p:cNvPr id="3" name="Picture 2" descr="Macintosh HD:Users:spenny:Desktop:Screen shot 2013-09-17 at 3.26.34 AM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34" y="1295817"/>
            <a:ext cx="3886200" cy="2404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Macintosh HD:Users:spenny:Desktop:Screen shot 2013-09-17 at 3.28.56 AM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34" y="4000930"/>
            <a:ext cx="3771900" cy="2387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Macintosh HD:Users:spenny:Desktop:Screen shot 2013-09-17 at 3.31.07 A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475484"/>
            <a:ext cx="3810000" cy="207823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Macintosh HD:Users:spenny:Desktop:Screen shot 2013-09-17 at 3.33.18 A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343400"/>
            <a:ext cx="3581400" cy="208177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AOSC/NOAA Ocean Data Assimilation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256F6-4766-4971-986B-A4804ED3B99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625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1619</TotalTime>
  <Words>780</Words>
  <Application>Microsoft Office PowerPoint</Application>
  <PresentationFormat>On-screen Show (4:3)</PresentationFormat>
  <Paragraphs>95</Paragraphs>
  <Slides>11</Slides>
  <Notes>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Office Theme</vt:lpstr>
      <vt:lpstr>Equation</vt:lpstr>
      <vt:lpstr>MathType 6.0 Equation</vt:lpstr>
      <vt:lpstr>2013 MAPP Project (2yrs): Exploration of advanced ocean data assimilation schemes at NCEP</vt:lpstr>
      <vt:lpstr>3DVar  GODAS as configured for this comparison</vt:lpstr>
      <vt:lpstr>HYBRID-GODAS</vt:lpstr>
      <vt:lpstr>Comparison Experiment:  3DVar-GODAS vs Hybrid-GODAS</vt:lpstr>
      <vt:lpstr>Results:  RMS obs. minus forecast  temp differences </vt:lpstr>
      <vt:lpstr>RMSD in boundary currents</vt:lpstr>
      <vt:lpstr>RMSD in tropics (±20°)</vt:lpstr>
      <vt:lpstr>RMSD in different basins</vt:lpstr>
      <vt:lpstr>RMSD with depth</vt:lpstr>
      <vt:lpstr>Where we are now</vt:lpstr>
      <vt:lpstr>What’s next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carton</dc:creator>
  <cp:lastModifiedBy>carton</cp:lastModifiedBy>
  <cp:revision>29</cp:revision>
  <dcterms:created xsi:type="dcterms:W3CDTF">2013-09-21T20:43:00Z</dcterms:created>
  <dcterms:modified xsi:type="dcterms:W3CDTF">2013-09-24T15:34:14Z</dcterms:modified>
</cp:coreProperties>
</file>