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283" r:id="rId17"/>
    <p:sldId id="258" r:id="rId18"/>
    <p:sldId id="259" r:id="rId19"/>
    <p:sldId id="260" r:id="rId20"/>
    <p:sldId id="285" r:id="rId21"/>
    <p:sldId id="262" r:id="rId22"/>
    <p:sldId id="263" r:id="rId23"/>
    <p:sldId id="265" r:id="rId24"/>
    <p:sldId id="284" r:id="rId25"/>
    <p:sldId id="266" r:id="rId26"/>
    <p:sldId id="286" r:id="rId27"/>
    <p:sldId id="268" r:id="rId28"/>
    <p:sldId id="269" r:id="rId29"/>
    <p:sldId id="270" r:id="rId30"/>
    <p:sldId id="271" r:id="rId31"/>
    <p:sldId id="273" r:id="rId32"/>
    <p:sldId id="274" r:id="rId33"/>
    <p:sldId id="275" r:id="rId34"/>
    <p:sldId id="276" r:id="rId35"/>
    <p:sldId id="287" r:id="rId36"/>
    <p:sldId id="288" r:id="rId37"/>
    <p:sldId id="3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52"/>
  </p:normalViewPr>
  <p:slideViewPr>
    <p:cSldViewPr snapToGrid="0" snapToObjects="1">
      <p:cViewPr varScale="1">
        <p:scale>
          <a:sx n="141" d="100"/>
          <a:sy n="141" d="100"/>
        </p:scale>
        <p:origin x="19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22B49-D10F-1C45-8392-0F828E9F7D0F}" type="datetimeFigureOut">
              <a:rPr lang="en-US" smtClean="0"/>
              <a:t>5/24/16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42D7A-BA98-9C48-82C3-EF15C15F42EC}" type="slidenum">
              <a:rPr lang="en-US" smtClean="0"/>
              <a:t>‹#›</a:t>
            </a:fld>
            <a:endParaRPr lang="en-US"/>
          </a:p>
        </p:txBody>
      </p:sp>
    </p:spTree>
    <p:extLst>
      <p:ext uri="{BB962C8B-B14F-4D97-AF65-F5344CB8AC3E}">
        <p14:creationId xmlns:p14="http://schemas.microsoft.com/office/powerpoint/2010/main" val="21573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42D7A-BA98-9C48-82C3-EF15C15F42EC}" type="slidenum">
              <a:rPr lang="en-US" smtClean="0"/>
              <a:t>5</a:t>
            </a:fld>
            <a:endParaRPr lang="en-US"/>
          </a:p>
        </p:txBody>
      </p:sp>
    </p:spTree>
    <p:extLst>
      <p:ext uri="{BB962C8B-B14F-4D97-AF65-F5344CB8AC3E}">
        <p14:creationId xmlns:p14="http://schemas.microsoft.com/office/powerpoint/2010/main" val="97911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1BBAC-B4C3-044D-B763-F289803A1938}" type="datetime1">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107601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E3513-7CD7-A44D-95B9-B30EC10374A5}" type="datetime1">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196110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29DE7-714F-F446-B74F-71254BFD1E86}" type="datetime1">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73771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1646-BCC7-564C-BD3D-6840CD5B12D0}" type="datetime1">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152704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D405C-6631-0947-A751-398F11F4805C}" type="datetime1">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203963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92979-E3C1-B046-AD3D-CBCDE1EDFEC3}" type="datetime1">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206367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027FC7-E9CF-A844-87AE-FF82F693ECD8}" type="datetime1">
              <a:rPr lang="en-US" smtClean="0"/>
              <a:t>5/24/16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16268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4D2CCB-64A1-F846-B1D6-CAED20B2D716}" type="datetime1">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52698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EC345-0377-D847-9368-A56332FBAF7F}" type="datetime1">
              <a:rPr lang="en-US" smtClean="0"/>
              <a:t>5/24/16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84394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2908-644B-9F40-95AF-262D6BC4A543}" type="datetime1">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11641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EDE8F-6111-2C4A-9412-28E85BE92F8F}" type="datetime1">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46B2C-DEF8-7E4B-A682-F0D08C653574}" type="slidenum">
              <a:rPr lang="en-US" smtClean="0"/>
              <a:t>‹#›</a:t>
            </a:fld>
            <a:endParaRPr lang="en-US"/>
          </a:p>
        </p:txBody>
      </p:sp>
    </p:spTree>
    <p:extLst>
      <p:ext uri="{BB962C8B-B14F-4D97-AF65-F5344CB8AC3E}">
        <p14:creationId xmlns:p14="http://schemas.microsoft.com/office/powerpoint/2010/main" val="200848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1D136-3CE6-6E49-AD05-E42FC6BD443C}" type="datetime1">
              <a:rPr lang="en-US" smtClean="0"/>
              <a:t>5/24/16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46B2C-DEF8-7E4B-A682-F0D08C653574}" type="slidenum">
              <a:rPr lang="en-US" smtClean="0"/>
              <a:t>‹#›</a:t>
            </a:fld>
            <a:endParaRPr lang="en-US"/>
          </a:p>
        </p:txBody>
      </p:sp>
    </p:spTree>
    <p:extLst>
      <p:ext uri="{BB962C8B-B14F-4D97-AF65-F5344CB8AC3E}">
        <p14:creationId xmlns:p14="http://schemas.microsoft.com/office/powerpoint/2010/main" val="142000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arthsystemcog.org/projects/ana4mips/" TargetMode="External"/><Relationship Id="rId3" Type="http://schemas.openxmlformats.org/officeDocument/2006/relationships/hyperlink" Target="https://climatedataguide.ucar.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iarpccollaborations.org/members/documents/4537"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http://www.iarpccollaborations.org/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nlinelibrary.wiley.com/doi/10.1002/qj.828/pdf" TargetMode="Externa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onlinelibrary.wiley.com/doi/10.1002/qj.828/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nlinelibrary.wiley.com/doi/10.1002/qj.2675/abstract" TargetMode="Externa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arpccollaborations.org/members/documents/453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185" y="1620303"/>
            <a:ext cx="10420539" cy="2387600"/>
          </a:xfrm>
        </p:spPr>
        <p:txBody>
          <a:bodyPr>
            <a:normAutofit fontScale="90000"/>
          </a:bodyPr>
          <a:lstStyle/>
          <a:p>
            <a:r>
              <a:rPr lang="en-US" dirty="0" smtClean="0"/>
              <a:t>IARPC Reanalysis White Paper </a:t>
            </a:r>
            <a:br>
              <a:rPr lang="en-US" dirty="0" smtClean="0"/>
            </a:br>
            <a:r>
              <a:rPr lang="en-US" sz="4400" dirty="0" smtClean="0"/>
              <a:t>and</a:t>
            </a:r>
            <a:r>
              <a:rPr lang="en-US" dirty="0" smtClean="0"/>
              <a:t/>
            </a:r>
            <a:br>
              <a:rPr lang="en-US" dirty="0" smtClean="0"/>
            </a:br>
            <a:r>
              <a:rPr lang="en-US" dirty="0" smtClean="0"/>
              <a:t>Overview of a new Global Weather Reanalysis for NCEP GEFS system</a:t>
            </a:r>
            <a:endParaRPr lang="en-US" dirty="0"/>
          </a:p>
        </p:txBody>
      </p:sp>
      <p:sp>
        <p:nvSpPr>
          <p:cNvPr id="3" name="Subtitle 2"/>
          <p:cNvSpPr>
            <a:spLocks noGrp="1"/>
          </p:cNvSpPr>
          <p:nvPr>
            <p:ph type="subTitle" idx="1"/>
          </p:nvPr>
        </p:nvSpPr>
        <p:spPr>
          <a:xfrm>
            <a:off x="1596428" y="4833309"/>
            <a:ext cx="9144000" cy="1655762"/>
          </a:xfrm>
        </p:spPr>
        <p:txBody>
          <a:bodyPr/>
          <a:lstStyle/>
          <a:p>
            <a:r>
              <a:rPr lang="en-US" sz="3200" dirty="0" smtClean="0"/>
              <a:t>Tom Hamill</a:t>
            </a:r>
          </a:p>
          <a:p>
            <a:r>
              <a:rPr lang="en-US" i="1" dirty="0" smtClean="0"/>
              <a:t>NOAA / ESRL / Physical Sciences Division</a:t>
            </a:r>
          </a:p>
          <a:p>
            <a:r>
              <a:rPr lang="en-US" i="1" dirty="0" smtClean="0"/>
              <a:t>(303) 497-3060 </a:t>
            </a:r>
            <a:r>
              <a:rPr lang="en-US" i="1" dirty="0" err="1" smtClean="0"/>
              <a:t>tom.hamill@noaa.gov</a:t>
            </a:r>
            <a:endParaRPr lang="en-US" i="1" dirty="0"/>
          </a:p>
        </p:txBody>
      </p:sp>
      <p:sp>
        <p:nvSpPr>
          <p:cNvPr id="4" name="Slide Number Placeholder 3"/>
          <p:cNvSpPr>
            <a:spLocks noGrp="1"/>
          </p:cNvSpPr>
          <p:nvPr>
            <p:ph type="sldNum" sz="quarter" idx="12"/>
          </p:nvPr>
        </p:nvSpPr>
        <p:spPr/>
        <p:txBody>
          <a:bodyPr/>
          <a:lstStyle/>
          <a:p>
            <a:fld id="{E1246B2C-DEF8-7E4B-A682-F0D08C653574}" type="slidenum">
              <a:rPr lang="en-US" smtClean="0"/>
              <a:t>1</a:t>
            </a:fld>
            <a:endParaRPr lang="en-US"/>
          </a:p>
        </p:txBody>
      </p:sp>
    </p:spTree>
    <p:extLst>
      <p:ext uri="{BB962C8B-B14F-4D97-AF65-F5344CB8AC3E}">
        <p14:creationId xmlns:p14="http://schemas.microsoft.com/office/powerpoint/2010/main" val="614414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927"/>
            <a:ext cx="10515600" cy="1325563"/>
          </a:xfrm>
        </p:spPr>
        <p:txBody>
          <a:bodyPr>
            <a:normAutofit fontScale="90000"/>
          </a:bodyPr>
          <a:lstStyle/>
          <a:p>
            <a:r>
              <a:rPr lang="en-US" b="1" dirty="0" smtClean="0"/>
              <a:t>Recommendation 6</a:t>
            </a:r>
            <a:r>
              <a:rPr lang="en-US" dirty="0" smtClean="0"/>
              <a:t>: </a:t>
            </a:r>
            <a:r>
              <a:rPr lang="en-US" i="1" dirty="0" smtClean="0"/>
              <a:t>Establish a mechanism to identify new and past observations suitable for new Arctic </a:t>
            </a:r>
            <a:r>
              <a:rPr lang="en-US" i="1" dirty="0" err="1" smtClean="0"/>
              <a:t>reanalyses</a:t>
            </a:r>
            <a:r>
              <a:rPr lang="en-US" dirty="0" smtClean="0"/>
              <a:t>. </a:t>
            </a:r>
            <a:endParaRPr lang="en-US" dirty="0"/>
          </a:p>
        </p:txBody>
      </p:sp>
      <p:sp>
        <p:nvSpPr>
          <p:cNvPr id="3" name="Content Placeholder 2"/>
          <p:cNvSpPr>
            <a:spLocks noGrp="1"/>
          </p:cNvSpPr>
          <p:nvPr>
            <p:ph idx="1"/>
          </p:nvPr>
        </p:nvSpPr>
        <p:spPr>
          <a:xfrm>
            <a:off x="838200" y="2372007"/>
            <a:ext cx="10515600" cy="3804955"/>
          </a:xfrm>
        </p:spPr>
        <p:txBody>
          <a:bodyPr>
            <a:normAutofit lnSpcReduction="10000"/>
          </a:bodyPr>
          <a:lstStyle/>
          <a:p>
            <a:pPr lvl="0"/>
            <a:r>
              <a:rPr lang="en-US" dirty="0" smtClean="0"/>
              <a:t>A </a:t>
            </a:r>
            <a:r>
              <a:rPr lang="en-US" dirty="0"/>
              <a:t>workshop should be conducted with the goals of 1) identifying the availability, quality, and potential use of accumulated in situ observations from field studies and other means that are not presently being assimilated, 2) identifying mechanisms for which future such observations would be incorporated, either through repository, GTS, or other means, and 3) assessment of the potential use of other types of novel Arctic observations including MISR cloud track winds, GPS integrated </a:t>
            </a:r>
            <a:r>
              <a:rPr lang="en-US" dirty="0" err="1"/>
              <a:t>precipitable</a:t>
            </a:r>
            <a:r>
              <a:rPr lang="en-US" dirty="0"/>
              <a:t> water, and GRACE-derived land soil moisture. This action should seek the participation of groups such as the WCRP Data Advisory Council.</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10</a:t>
            </a:fld>
            <a:endParaRPr lang="en-US"/>
          </a:p>
        </p:txBody>
      </p:sp>
    </p:spTree>
    <p:extLst>
      <p:ext uri="{BB962C8B-B14F-4D97-AF65-F5344CB8AC3E}">
        <p14:creationId xmlns:p14="http://schemas.microsoft.com/office/powerpoint/2010/main" val="1570596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6317"/>
            <a:ext cx="10515600" cy="1325563"/>
          </a:xfrm>
        </p:spPr>
        <p:txBody>
          <a:bodyPr>
            <a:normAutofit fontScale="90000"/>
          </a:bodyPr>
          <a:lstStyle/>
          <a:p>
            <a:r>
              <a:rPr lang="en-US" b="1" dirty="0" smtClean="0"/>
              <a:t>Recommendation 7</a:t>
            </a:r>
            <a:r>
              <a:rPr lang="en-US" dirty="0" smtClean="0"/>
              <a:t>: </a:t>
            </a:r>
            <a:r>
              <a:rPr lang="en-US" i="1" dirty="0" smtClean="0"/>
              <a:t>Facilitate research for improving atmospheric remote sensing techniques over ice and snow</a:t>
            </a:r>
            <a:r>
              <a:rPr lang="en-US" dirty="0" smtClean="0"/>
              <a:t>. </a:t>
            </a:r>
            <a:endParaRPr lang="en-US" dirty="0"/>
          </a:p>
        </p:txBody>
      </p:sp>
      <p:sp>
        <p:nvSpPr>
          <p:cNvPr id="3" name="Content Placeholder 2"/>
          <p:cNvSpPr>
            <a:spLocks noGrp="1"/>
          </p:cNvSpPr>
          <p:nvPr>
            <p:ph idx="1"/>
          </p:nvPr>
        </p:nvSpPr>
        <p:spPr>
          <a:xfrm>
            <a:off x="838200" y="2842787"/>
            <a:ext cx="10515600" cy="3334175"/>
          </a:xfrm>
        </p:spPr>
        <p:txBody>
          <a:bodyPr/>
          <a:lstStyle/>
          <a:p>
            <a:pPr lvl="0"/>
            <a:r>
              <a:rPr lang="en-US" dirty="0" smtClean="0"/>
              <a:t>A </a:t>
            </a:r>
            <a:r>
              <a:rPr lang="en-US" dirty="0"/>
              <a:t>particular focus for the Arctic is on the assimilation of satellite sounder data over sea ice covered by low-level stratus cloud. Research should center on improving methods for retrieving the maximum usable meteorological information for these locations.</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11</a:t>
            </a:fld>
            <a:endParaRPr lang="en-US"/>
          </a:p>
        </p:txBody>
      </p:sp>
    </p:spTree>
    <p:extLst>
      <p:ext uri="{BB962C8B-B14F-4D97-AF65-F5344CB8AC3E}">
        <p14:creationId xmlns:p14="http://schemas.microsoft.com/office/powerpoint/2010/main" val="77105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0515"/>
            <a:ext cx="10515600" cy="1325563"/>
          </a:xfrm>
        </p:spPr>
        <p:txBody>
          <a:bodyPr>
            <a:normAutofit fontScale="90000"/>
          </a:bodyPr>
          <a:lstStyle/>
          <a:p>
            <a:r>
              <a:rPr lang="en-US" b="1" dirty="0" smtClean="0"/>
              <a:t>Recommendation 8</a:t>
            </a:r>
            <a:r>
              <a:rPr lang="en-US" dirty="0" smtClean="0"/>
              <a:t>: </a:t>
            </a:r>
            <a:r>
              <a:rPr lang="en-US" i="1" dirty="0" smtClean="0"/>
              <a:t>Promote and facilitate Arctic reanalysis </a:t>
            </a:r>
            <a:r>
              <a:rPr lang="en-US" i="1" dirty="0" err="1" smtClean="0"/>
              <a:t>intercomparison</a:t>
            </a:r>
            <a:r>
              <a:rPr lang="en-US" i="1" dirty="0" smtClean="0"/>
              <a:t> and evaluation</a:t>
            </a:r>
            <a:r>
              <a:rPr lang="en-US" dirty="0" smtClean="0"/>
              <a:t>. </a:t>
            </a:r>
            <a:endParaRPr lang="en-US" dirty="0"/>
          </a:p>
        </p:txBody>
      </p:sp>
      <p:sp>
        <p:nvSpPr>
          <p:cNvPr id="3" name="Content Placeholder 2"/>
          <p:cNvSpPr>
            <a:spLocks noGrp="1"/>
          </p:cNvSpPr>
          <p:nvPr>
            <p:ph idx="1"/>
          </p:nvPr>
        </p:nvSpPr>
        <p:spPr>
          <a:xfrm>
            <a:off x="838200" y="2296406"/>
            <a:ext cx="10515600" cy="4351338"/>
          </a:xfrm>
        </p:spPr>
        <p:txBody>
          <a:bodyPr/>
          <a:lstStyle/>
          <a:p>
            <a:pPr lvl="0"/>
            <a:r>
              <a:rPr lang="en-US" dirty="0" smtClean="0"/>
              <a:t>To </a:t>
            </a:r>
            <a:r>
              <a:rPr lang="en-US"/>
              <a:t>facilitate </a:t>
            </a:r>
            <a:r>
              <a:rPr lang="en-US" smtClean="0"/>
              <a:t>inter-comparison </a:t>
            </a:r>
            <a:r>
              <a:rPr lang="en-US" dirty="0"/>
              <a:t>in important new ways, reanalysis centers should provide vertically-integrated atmospheric transports and convergence of mass, moisture, and energy. </a:t>
            </a:r>
            <a:r>
              <a:rPr lang="en-US" dirty="0" err="1"/>
              <a:t>Intercomparison</a:t>
            </a:r>
            <a:r>
              <a:rPr lang="en-US" dirty="0"/>
              <a:t> and evaluation activities including the </a:t>
            </a:r>
            <a:r>
              <a:rPr lang="en-US" u="sng" dirty="0">
                <a:hlinkClick r:id="rId2"/>
              </a:rPr>
              <a:t>Ana4MIPS</a:t>
            </a:r>
            <a:r>
              <a:rPr lang="en-US" dirty="0"/>
              <a:t> program with the Earth System Grid project, and the </a:t>
            </a:r>
            <a:r>
              <a:rPr lang="en-US" i="1" u="sng" dirty="0">
                <a:hlinkClick r:id="rId3"/>
              </a:rPr>
              <a:t>Climate Data Guide</a:t>
            </a:r>
            <a:r>
              <a:rPr lang="en-US" dirty="0"/>
              <a:t> at NCAR should continue to be developed.</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12</a:t>
            </a:fld>
            <a:endParaRPr lang="en-US"/>
          </a:p>
        </p:txBody>
      </p:sp>
    </p:spTree>
    <p:extLst>
      <p:ext uri="{BB962C8B-B14F-4D97-AF65-F5344CB8AC3E}">
        <p14:creationId xmlns:p14="http://schemas.microsoft.com/office/powerpoint/2010/main" val="936509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28" y="1107509"/>
            <a:ext cx="10515600" cy="1325563"/>
          </a:xfrm>
        </p:spPr>
        <p:txBody>
          <a:bodyPr>
            <a:normAutofit fontScale="90000"/>
          </a:bodyPr>
          <a:lstStyle/>
          <a:p>
            <a:r>
              <a:rPr lang="en-US" b="1" dirty="0" smtClean="0"/>
              <a:t>Recommendation 9</a:t>
            </a:r>
            <a:r>
              <a:rPr lang="en-US" dirty="0" smtClean="0"/>
              <a:t>: </a:t>
            </a:r>
            <a:r>
              <a:rPr lang="en-US" i="1" dirty="0" smtClean="0"/>
              <a:t>Convene workshop to gather recommendations on what improvements to analysis and forecast systems are most necessary to improve surface analyses, with follow up by funding agencies</a:t>
            </a:r>
            <a:endParaRPr lang="en-US" dirty="0"/>
          </a:p>
        </p:txBody>
      </p:sp>
      <p:sp>
        <p:nvSpPr>
          <p:cNvPr id="3" name="Content Placeholder 2"/>
          <p:cNvSpPr>
            <a:spLocks noGrp="1"/>
          </p:cNvSpPr>
          <p:nvPr>
            <p:ph idx="1"/>
          </p:nvPr>
        </p:nvSpPr>
        <p:spPr>
          <a:xfrm>
            <a:off x="838200" y="3521798"/>
            <a:ext cx="10515600" cy="3241141"/>
          </a:xfrm>
        </p:spPr>
        <p:txBody>
          <a:bodyPr>
            <a:normAutofit fontScale="85000" lnSpcReduction="20000"/>
          </a:bodyPr>
          <a:lstStyle/>
          <a:p>
            <a:pPr lvl="0"/>
            <a:r>
              <a:rPr lang="en-US" dirty="0"/>
              <a:t>A</a:t>
            </a:r>
            <a:r>
              <a:rPr lang="en-US" dirty="0" smtClean="0"/>
              <a:t> </a:t>
            </a:r>
            <a:r>
              <a:rPr lang="en-US" dirty="0"/>
              <a:t>large percentage of reanalysis users are concerned with surface conditions (temperature, precipitation, winds, ice state, and so forth</a:t>
            </a:r>
            <a:r>
              <a:rPr lang="en-US" dirty="0" smtClean="0"/>
              <a:t>)</a:t>
            </a:r>
          </a:p>
          <a:p>
            <a:pPr lvl="0"/>
            <a:r>
              <a:rPr lang="en-US" dirty="0"/>
              <a:t>S</a:t>
            </a:r>
            <a:r>
              <a:rPr lang="en-US" dirty="0" smtClean="0"/>
              <a:t>urface </a:t>
            </a:r>
            <a:r>
              <a:rPr lang="en-US" dirty="0"/>
              <a:t>states in </a:t>
            </a:r>
            <a:r>
              <a:rPr lang="en-US" dirty="0" err="1"/>
              <a:t>reanalyses</a:t>
            </a:r>
            <a:r>
              <a:rPr lang="en-US" dirty="0"/>
              <a:t> are often </a:t>
            </a:r>
            <a:r>
              <a:rPr lang="en-US" dirty="0" smtClean="0"/>
              <a:t>biased.</a:t>
            </a:r>
          </a:p>
          <a:p>
            <a:pPr lvl="0"/>
            <a:r>
              <a:rPr lang="en-US" dirty="0" smtClean="0"/>
              <a:t>Recommendations </a:t>
            </a:r>
            <a:r>
              <a:rPr lang="en-US" dirty="0"/>
              <a:t>may include general topics such as: </a:t>
            </a:r>
            <a:endParaRPr lang="en-US" dirty="0" smtClean="0"/>
          </a:p>
          <a:p>
            <a:pPr lvl="1"/>
            <a:r>
              <a:rPr lang="en-US" dirty="0" smtClean="0"/>
              <a:t>(</a:t>
            </a:r>
            <a:r>
              <a:rPr lang="en-US" dirty="0"/>
              <a:t>a) What model and assimilation developments in the research community are ready for advanced testing and use in next-generation </a:t>
            </a:r>
            <a:r>
              <a:rPr lang="en-US" dirty="0" err="1"/>
              <a:t>reanalyses</a:t>
            </a:r>
            <a:r>
              <a:rPr lang="en-US" dirty="0"/>
              <a:t>? </a:t>
            </a:r>
            <a:endParaRPr lang="en-US" dirty="0" smtClean="0"/>
          </a:p>
          <a:p>
            <a:pPr lvl="1"/>
            <a:r>
              <a:rPr lang="en-US" dirty="0" smtClean="0"/>
              <a:t>(</a:t>
            </a:r>
            <a:r>
              <a:rPr lang="en-US" dirty="0"/>
              <a:t>b) Where are there major gaps in our knowledge of Arctic surface and near surface processes?  </a:t>
            </a:r>
            <a:endParaRPr lang="en-US" dirty="0" smtClean="0"/>
          </a:p>
          <a:p>
            <a:pPr lvl="1"/>
            <a:r>
              <a:rPr lang="en-US" dirty="0" smtClean="0"/>
              <a:t>(</a:t>
            </a:r>
            <a:r>
              <a:rPr lang="en-US" dirty="0"/>
              <a:t>c) What targeted investments are thus most necessary to remedy gaps in knowledge and develop improved parameterizations to remedy forecast bias? </a:t>
            </a:r>
            <a:endParaRPr lang="en-US" dirty="0" smtClean="0"/>
          </a:p>
          <a:p>
            <a:pPr lvl="1"/>
            <a:r>
              <a:rPr lang="en-US" dirty="0" smtClean="0"/>
              <a:t>(</a:t>
            </a:r>
            <a:r>
              <a:rPr lang="en-US" dirty="0"/>
              <a:t>d) Are new observation platforms necessary, and if so, what are the most key observations?</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13</a:t>
            </a:fld>
            <a:endParaRPr lang="en-US"/>
          </a:p>
        </p:txBody>
      </p:sp>
    </p:spTree>
    <p:extLst>
      <p:ext uri="{BB962C8B-B14F-4D97-AF65-F5344CB8AC3E}">
        <p14:creationId xmlns:p14="http://schemas.microsoft.com/office/powerpoint/2010/main" val="1581719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3355"/>
            <a:ext cx="10515600" cy="1325563"/>
          </a:xfrm>
        </p:spPr>
        <p:txBody>
          <a:bodyPr>
            <a:normAutofit fontScale="90000"/>
          </a:bodyPr>
          <a:lstStyle/>
          <a:p>
            <a:r>
              <a:rPr lang="en-US" b="1" dirty="0" smtClean="0"/>
              <a:t>Recommendation 10</a:t>
            </a:r>
            <a:r>
              <a:rPr lang="en-US" dirty="0" smtClean="0"/>
              <a:t>: </a:t>
            </a:r>
            <a:r>
              <a:rPr lang="en-US" i="1" dirty="0" smtClean="0"/>
              <a:t>Provide basic R&amp;D funding to promote the development of strongly coupled data assimilation methodologies</a:t>
            </a:r>
            <a:r>
              <a:rPr lang="en-US" dirty="0" smtClean="0"/>
              <a:t>. </a:t>
            </a:r>
            <a:endParaRPr lang="en-US" dirty="0"/>
          </a:p>
        </p:txBody>
      </p:sp>
      <p:sp>
        <p:nvSpPr>
          <p:cNvPr id="3" name="Content Placeholder 2"/>
          <p:cNvSpPr>
            <a:spLocks noGrp="1"/>
          </p:cNvSpPr>
          <p:nvPr>
            <p:ph idx="1"/>
          </p:nvPr>
        </p:nvSpPr>
        <p:spPr>
          <a:xfrm>
            <a:off x="838200" y="2480648"/>
            <a:ext cx="10515600" cy="3949811"/>
          </a:xfrm>
        </p:spPr>
        <p:txBody>
          <a:bodyPr>
            <a:normAutofit fontScale="77500" lnSpcReduction="20000"/>
          </a:bodyPr>
          <a:lstStyle/>
          <a:p>
            <a:pPr lvl="0"/>
            <a:r>
              <a:rPr lang="en-US" dirty="0" smtClean="0"/>
              <a:t>"</a:t>
            </a:r>
            <a:r>
              <a:rPr lang="en-US" dirty="0"/>
              <a:t>Strongly coupled" </a:t>
            </a:r>
            <a:r>
              <a:rPr lang="en-US" dirty="0" err="1"/>
              <a:t>reanalyses</a:t>
            </a:r>
            <a:r>
              <a:rPr lang="en-US" dirty="0"/>
              <a:t> are clearly desirable for the Arctic, so as to better exploit the sparse observations. </a:t>
            </a:r>
            <a:endParaRPr lang="en-US" dirty="0" smtClean="0"/>
          </a:p>
          <a:p>
            <a:pPr lvl="0"/>
            <a:r>
              <a:rPr lang="en-US" dirty="0"/>
              <a:t>O</a:t>
            </a:r>
            <a:r>
              <a:rPr lang="en-US" dirty="0" smtClean="0"/>
              <a:t>bservations </a:t>
            </a:r>
            <a:r>
              <a:rPr lang="en-US" dirty="0"/>
              <a:t>from the ocean or ice or land can affect the atmospheric state estimate, and atmospheric observations can change the ocean, ice, and land state. </a:t>
            </a:r>
            <a:endParaRPr lang="en-US" dirty="0" smtClean="0"/>
          </a:p>
          <a:p>
            <a:pPr lvl="0"/>
            <a:r>
              <a:rPr lang="en-US" dirty="0"/>
              <a:t>P</a:t>
            </a:r>
            <a:r>
              <a:rPr lang="en-US" dirty="0" smtClean="0"/>
              <a:t>otentially </a:t>
            </a:r>
            <a:r>
              <a:rPr lang="en-US" dirty="0"/>
              <a:t>leads to improved consistency in the analyses of state components and the ability to leverage more observational data to improve the estimates of the atmospheric state. </a:t>
            </a:r>
            <a:endParaRPr lang="en-US" dirty="0" smtClean="0"/>
          </a:p>
          <a:p>
            <a:pPr lvl="0"/>
            <a:r>
              <a:rPr lang="en-US" dirty="0"/>
              <a:t>A</a:t>
            </a:r>
            <a:r>
              <a:rPr lang="en-US" dirty="0" smtClean="0"/>
              <a:t>t </a:t>
            </a:r>
            <a:r>
              <a:rPr lang="en-US" dirty="0"/>
              <a:t>the frontier of assimilation and modeling research. If the forecast interactions are </a:t>
            </a:r>
            <a:r>
              <a:rPr lang="en-US" dirty="0" err="1"/>
              <a:t>mis</a:t>
            </a:r>
            <a:r>
              <a:rPr lang="en-US" dirty="0"/>
              <a:t>-modeled between state components, the influence of observations from one state component on another will be </a:t>
            </a:r>
            <a:r>
              <a:rPr lang="en-US" dirty="0" err="1"/>
              <a:t>mis</a:t>
            </a:r>
            <a:r>
              <a:rPr lang="en-US" dirty="0"/>
              <a:t>-estimated. </a:t>
            </a:r>
            <a:endParaRPr lang="en-US" dirty="0" smtClean="0"/>
          </a:p>
          <a:p>
            <a:pPr lvl="0"/>
            <a:r>
              <a:rPr lang="en-US" dirty="0" smtClean="0"/>
              <a:t>Hence</a:t>
            </a:r>
            <a:r>
              <a:rPr lang="en-US" dirty="0"/>
              <a:t>, strong coupling will provide a very useful diagnostic of the quality of physics at interfaces and will help determine which physical parameterizations are in greatest need of improvement.</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14</a:t>
            </a:fld>
            <a:endParaRPr lang="en-US"/>
          </a:p>
        </p:txBody>
      </p:sp>
    </p:spTree>
    <p:extLst>
      <p:ext uri="{BB962C8B-B14F-4D97-AF65-F5344CB8AC3E}">
        <p14:creationId xmlns:p14="http://schemas.microsoft.com/office/powerpoint/2010/main" val="153955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9913"/>
            <a:ext cx="10515600" cy="1038838"/>
          </a:xfrm>
        </p:spPr>
        <p:txBody>
          <a:bodyPr>
            <a:normAutofit fontScale="90000"/>
          </a:bodyPr>
          <a:lstStyle/>
          <a:p>
            <a:r>
              <a:rPr lang="en-US" b="1" dirty="0" smtClean="0"/>
              <a:t>Recommendation 11</a:t>
            </a:r>
            <a:r>
              <a:rPr lang="en-US" dirty="0" smtClean="0"/>
              <a:t>: </a:t>
            </a:r>
            <a:r>
              <a:rPr lang="en-US" i="1" dirty="0" smtClean="0"/>
              <a:t>Education and outreach to Arctic communities should be supported to provide compelling visualizations of the changing Arctic based on </a:t>
            </a:r>
            <a:r>
              <a:rPr lang="en-US" i="1" dirty="0" err="1" smtClean="0"/>
              <a:t>reanalyses</a:t>
            </a:r>
            <a:r>
              <a:rPr lang="en-US" i="1" dirty="0" smtClean="0"/>
              <a:t>.</a:t>
            </a:r>
            <a:r>
              <a:rPr lang="en-US" dirty="0" smtClean="0"/>
              <a:t> </a:t>
            </a:r>
            <a:endParaRPr lang="en-US" dirty="0"/>
          </a:p>
        </p:txBody>
      </p:sp>
      <p:sp>
        <p:nvSpPr>
          <p:cNvPr id="3" name="Content Placeholder 2"/>
          <p:cNvSpPr>
            <a:spLocks noGrp="1"/>
          </p:cNvSpPr>
          <p:nvPr>
            <p:ph idx="1"/>
          </p:nvPr>
        </p:nvSpPr>
        <p:spPr>
          <a:xfrm>
            <a:off x="838200" y="3476531"/>
            <a:ext cx="10515600" cy="2700432"/>
          </a:xfrm>
        </p:spPr>
        <p:txBody>
          <a:bodyPr/>
          <a:lstStyle/>
          <a:p>
            <a:pPr lvl="0"/>
            <a:r>
              <a:rPr lang="en-US" dirty="0" smtClean="0"/>
              <a:t>The </a:t>
            </a:r>
            <a:r>
              <a:rPr lang="en-US" dirty="0"/>
              <a:t>great power and promise of </a:t>
            </a:r>
            <a:r>
              <a:rPr lang="en-US" dirty="0" err="1"/>
              <a:t>reanalyses</a:t>
            </a:r>
            <a:r>
              <a:rPr lang="en-US" dirty="0"/>
              <a:t> is only realized when a wide and diverse community including stakeholders is able to make appropriate use of these data. </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15</a:t>
            </a:fld>
            <a:endParaRPr lang="en-US"/>
          </a:p>
        </p:txBody>
      </p:sp>
    </p:spTree>
    <p:extLst>
      <p:ext uri="{BB962C8B-B14F-4D97-AF65-F5344CB8AC3E}">
        <p14:creationId xmlns:p14="http://schemas.microsoft.com/office/powerpoint/2010/main" val="2095767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39" y="2719026"/>
            <a:ext cx="10515600" cy="1325563"/>
          </a:xfrm>
        </p:spPr>
        <p:txBody>
          <a:bodyPr>
            <a:noAutofit/>
          </a:bodyPr>
          <a:lstStyle/>
          <a:p>
            <a:r>
              <a:rPr lang="en-US" sz="5400" dirty="0" smtClean="0"/>
              <a:t>Part 2:  A global, modern-era reanalysis for the NCEP GEFS</a:t>
            </a:r>
            <a:endParaRPr lang="en-US" sz="5400" dirty="0"/>
          </a:p>
        </p:txBody>
      </p:sp>
      <p:sp>
        <p:nvSpPr>
          <p:cNvPr id="4" name="Slide Number Placeholder 3"/>
          <p:cNvSpPr>
            <a:spLocks noGrp="1"/>
          </p:cNvSpPr>
          <p:nvPr>
            <p:ph type="sldNum" sz="quarter" idx="12"/>
          </p:nvPr>
        </p:nvSpPr>
        <p:spPr/>
        <p:txBody>
          <a:bodyPr/>
          <a:lstStyle/>
          <a:p>
            <a:fld id="{E1246B2C-DEF8-7E4B-A682-F0D08C653574}" type="slidenum">
              <a:rPr lang="en-US" smtClean="0"/>
              <a:t>16</a:t>
            </a:fld>
            <a:endParaRPr lang="en-US"/>
          </a:p>
        </p:txBody>
      </p:sp>
    </p:spTree>
    <p:extLst>
      <p:ext uri="{BB962C8B-B14F-4D97-AF65-F5344CB8AC3E}">
        <p14:creationId xmlns:p14="http://schemas.microsoft.com/office/powerpoint/2010/main" val="206605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 on upcoming reanalysis</a:t>
            </a:r>
            <a:endParaRPr lang="en-US" dirty="0"/>
          </a:p>
        </p:txBody>
      </p:sp>
      <p:sp>
        <p:nvSpPr>
          <p:cNvPr id="3" name="Content Placeholder 2"/>
          <p:cNvSpPr>
            <a:spLocks noGrp="1"/>
          </p:cNvSpPr>
          <p:nvPr>
            <p:ph idx="1"/>
          </p:nvPr>
        </p:nvSpPr>
        <p:spPr/>
        <p:txBody>
          <a:bodyPr>
            <a:normAutofit/>
          </a:bodyPr>
          <a:lstStyle/>
          <a:p>
            <a:r>
              <a:rPr lang="en-US" b="1" dirty="0" smtClean="0"/>
              <a:t>Goal: </a:t>
            </a:r>
            <a:r>
              <a:rPr lang="en-US" dirty="0" smtClean="0"/>
              <a:t> Produce ~ 20-year (maybe more</a:t>
            </a:r>
            <a:r>
              <a:rPr lang="is-IS" dirty="0" smtClean="0"/>
              <a:t>…) reanalysis and reforecast for upcoming NCEP GEFS v12, and set up durable infrastructure for similar future reanalyses/reforecasts.</a:t>
            </a:r>
            <a:endParaRPr lang="en-US" b="1" dirty="0" smtClean="0"/>
          </a:p>
          <a:p>
            <a:r>
              <a:rPr lang="en-US" b="1" dirty="0" smtClean="0"/>
              <a:t>PI:</a:t>
            </a:r>
            <a:r>
              <a:rPr lang="en-US" dirty="0" smtClean="0"/>
              <a:t> </a:t>
            </a:r>
            <a:r>
              <a:rPr lang="en-US" dirty="0"/>
              <a:t>Tom Hamill (</a:t>
            </a:r>
            <a:r>
              <a:rPr lang="en-US" dirty="0" smtClean="0"/>
              <a:t>ESRL/PSD)</a:t>
            </a:r>
          </a:p>
          <a:p>
            <a:r>
              <a:rPr lang="en-US" b="1" dirty="0" smtClean="0"/>
              <a:t>co-I</a:t>
            </a:r>
            <a:r>
              <a:rPr lang="en-US" dirty="0" smtClean="0"/>
              <a:t>: </a:t>
            </a:r>
            <a:r>
              <a:rPr lang="en-US" dirty="0" err="1" smtClean="0"/>
              <a:t>Hendrik</a:t>
            </a:r>
            <a:r>
              <a:rPr lang="en-US" dirty="0" smtClean="0"/>
              <a:t> </a:t>
            </a:r>
            <a:r>
              <a:rPr lang="en-US" dirty="0" err="1" smtClean="0"/>
              <a:t>Tolman</a:t>
            </a:r>
            <a:r>
              <a:rPr lang="en-US" dirty="0" smtClean="0"/>
              <a:t> (NCEP/EMC)</a:t>
            </a:r>
          </a:p>
          <a:p>
            <a:r>
              <a:rPr lang="en-US" b="1" dirty="0" smtClean="0"/>
              <a:t>Technical leads include</a:t>
            </a:r>
            <a:r>
              <a:rPr lang="en-US" dirty="0" smtClean="0"/>
              <a:t>: Jeff Whitaker (PSD), </a:t>
            </a:r>
            <a:r>
              <a:rPr lang="en-US" dirty="0" err="1" smtClean="0"/>
              <a:t>Arun</a:t>
            </a:r>
            <a:r>
              <a:rPr lang="en-US" dirty="0" smtClean="0"/>
              <a:t> Kumar (CPC)</a:t>
            </a:r>
          </a:p>
          <a:p>
            <a:r>
              <a:rPr lang="en-US" b="1" dirty="0" smtClean="0"/>
              <a:t>Funding to</a:t>
            </a:r>
            <a:r>
              <a:rPr lang="en-US" dirty="0" smtClean="0"/>
              <a:t>: PSD, EMC, CPC (from NGGPS and OAR/CPO)</a:t>
            </a:r>
          </a:p>
          <a:p>
            <a:r>
              <a:rPr lang="en-US" b="1" dirty="0" smtClean="0"/>
              <a:t>Start of funding</a:t>
            </a:r>
            <a:r>
              <a:rPr lang="en-US" dirty="0" smtClean="0"/>
              <a:t>: 1 April 2016 (OAR/CPO); earlier start for NGGPS.</a:t>
            </a:r>
          </a:p>
          <a:p>
            <a:pPr lvl="1"/>
            <a:r>
              <a:rPr lang="en-US" dirty="0" smtClean="0"/>
              <a:t>3 years, pending suitable performance.</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17</a:t>
            </a:fld>
            <a:endParaRPr lang="en-US"/>
          </a:p>
        </p:txBody>
      </p:sp>
    </p:spTree>
    <p:extLst>
      <p:ext uri="{BB962C8B-B14F-4D97-AF65-F5344CB8AC3E}">
        <p14:creationId xmlns:p14="http://schemas.microsoft.com/office/powerpoint/2010/main" val="497732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plan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Explore issues related to best (feasible) way to do a multi-decadal atmosphere-only reanalysis, dedicated to GEFS reforecast initialization, fitting within operational constraints.</a:t>
            </a:r>
          </a:p>
          <a:p>
            <a:pPr lvl="1"/>
            <a:r>
              <a:rPr lang="en-US" dirty="0" smtClean="0"/>
              <a:t>Dealing with technical issues </a:t>
            </a:r>
          </a:p>
          <a:p>
            <a:pPr lvl="1"/>
            <a:r>
              <a:rPr lang="en-US" dirty="0" smtClean="0"/>
              <a:t>Development of observation database and diagnostics.</a:t>
            </a:r>
          </a:p>
          <a:p>
            <a:pPr lvl="1"/>
            <a:r>
              <a:rPr lang="en-US" dirty="0" smtClean="0"/>
              <a:t>Produce low-resolution “scout runs” to test.</a:t>
            </a:r>
          </a:p>
          <a:p>
            <a:r>
              <a:rPr lang="en-US" dirty="0" smtClean="0"/>
              <a:t>Produce the reanalysis.</a:t>
            </a:r>
          </a:p>
          <a:p>
            <a:r>
              <a:rPr lang="en-US" dirty="0" smtClean="0"/>
              <a:t>Produce the reforecast.</a:t>
            </a:r>
          </a:p>
          <a:p>
            <a:endParaRPr lang="en-US" dirty="0" smtClean="0"/>
          </a:p>
          <a:p>
            <a:r>
              <a:rPr lang="en-US" dirty="0" smtClean="0"/>
              <a:t>Subsequent to this project, use GEFS reforecasts for post-processing.</a:t>
            </a:r>
          </a:p>
          <a:p>
            <a:r>
              <a:rPr lang="en-US" dirty="0" smtClean="0"/>
              <a:t>Establish a durable, re-usable reanalysis infrastructure.</a:t>
            </a:r>
            <a:endParaRPr lang="en-US" dirty="0"/>
          </a:p>
        </p:txBody>
      </p:sp>
      <p:cxnSp>
        <p:nvCxnSpPr>
          <p:cNvPr id="5" name="Straight Connector 4"/>
          <p:cNvCxnSpPr/>
          <p:nvPr/>
        </p:nvCxnSpPr>
        <p:spPr>
          <a:xfrm>
            <a:off x="1197494" y="4961461"/>
            <a:ext cx="7186646" cy="15490"/>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E1246B2C-DEF8-7E4B-A682-F0D08C653574}" type="slidenum">
              <a:rPr lang="en-US" smtClean="0"/>
              <a:t>18</a:t>
            </a:fld>
            <a:endParaRPr lang="en-US"/>
          </a:p>
        </p:txBody>
      </p:sp>
    </p:spTree>
    <p:extLst>
      <p:ext uri="{BB962C8B-B14F-4D97-AF65-F5344CB8AC3E}">
        <p14:creationId xmlns:p14="http://schemas.microsoft.com/office/powerpoint/2010/main" val="3096381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2" y="219680"/>
            <a:ext cx="10826436" cy="670224"/>
          </a:xfrm>
        </p:spPr>
        <p:txBody>
          <a:bodyPr>
            <a:normAutofit/>
          </a:bodyPr>
          <a:lstStyle/>
          <a:p>
            <a:r>
              <a:rPr lang="en-US" sz="3600" dirty="0"/>
              <a:t>GANTT-type chart </a:t>
            </a:r>
            <a:r>
              <a:rPr lang="en-US" sz="3600"/>
              <a:t>with </a:t>
            </a:r>
            <a:r>
              <a:rPr lang="en-US" sz="3600" smtClean="0"/>
              <a:t>organizational </a:t>
            </a:r>
            <a:r>
              <a:rPr lang="en-US" sz="3600" dirty="0"/>
              <a:t>responsibilities</a:t>
            </a:r>
          </a:p>
        </p:txBody>
      </p:sp>
      <p:pic>
        <p:nvPicPr>
          <p:cNvPr id="5" name="Picture 4" descr="Screen Shot 2016-05-21 at 7.32.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400" y="1067894"/>
            <a:ext cx="7341530" cy="4079723"/>
          </a:xfrm>
          <a:prstGeom prst="rect">
            <a:avLst/>
          </a:prstGeom>
        </p:spPr>
      </p:pic>
      <p:pic>
        <p:nvPicPr>
          <p:cNvPr id="6" name="Picture 5" descr="Screen Shot 2016-05-21 at 7.34.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400" y="5147616"/>
            <a:ext cx="7341530" cy="1527038"/>
          </a:xfrm>
          <a:prstGeom prst="rect">
            <a:avLst/>
          </a:prstGeom>
        </p:spPr>
      </p:pic>
      <p:sp>
        <p:nvSpPr>
          <p:cNvPr id="3" name="Slide Number Placeholder 2"/>
          <p:cNvSpPr>
            <a:spLocks noGrp="1"/>
          </p:cNvSpPr>
          <p:nvPr>
            <p:ph type="sldNum" sz="quarter" idx="12"/>
          </p:nvPr>
        </p:nvSpPr>
        <p:spPr/>
        <p:txBody>
          <a:bodyPr/>
          <a:lstStyle/>
          <a:p>
            <a:fld id="{E1246B2C-DEF8-7E4B-A682-F0D08C653574}" type="slidenum">
              <a:rPr lang="en-US" smtClean="0"/>
              <a:t>19</a:t>
            </a:fld>
            <a:endParaRPr lang="en-US"/>
          </a:p>
        </p:txBody>
      </p:sp>
    </p:spTree>
    <p:extLst>
      <p:ext uri="{BB962C8B-B14F-4D97-AF65-F5344CB8AC3E}">
        <p14:creationId xmlns:p14="http://schemas.microsoft.com/office/powerpoint/2010/main" val="385071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74" y="917387"/>
            <a:ext cx="10515600" cy="1325563"/>
          </a:xfrm>
        </p:spPr>
        <p:txBody>
          <a:bodyPr>
            <a:normAutofit fontScale="90000"/>
          </a:bodyPr>
          <a:lstStyle/>
          <a:p>
            <a:r>
              <a:rPr lang="en-US" sz="6000" dirty="0" smtClean="0"/>
              <a:t>Part 1:  Arctic reanalysis white paper</a:t>
            </a:r>
            <a:r>
              <a:rPr lang="en-US" dirty="0" smtClean="0"/>
              <a:t/>
            </a:r>
            <a:br>
              <a:rPr lang="en-US" dirty="0" smtClean="0"/>
            </a:br>
            <a:r>
              <a:rPr lang="en-US" dirty="0" smtClean="0"/>
              <a:t>(sponsored by </a:t>
            </a:r>
            <a:r>
              <a:rPr lang="en-US" dirty="0" smtClean="0">
                <a:hlinkClick r:id="rId2"/>
              </a:rPr>
              <a:t>IARPC</a:t>
            </a:r>
            <a:r>
              <a:rPr lang="en-US" dirty="0" smtClean="0"/>
              <a:t>, Inter-agency Arctic Research Policy Committee).  Draft </a:t>
            </a:r>
            <a:r>
              <a:rPr lang="en-US" dirty="0" smtClean="0">
                <a:hlinkClick r:id="rId3"/>
              </a:rPr>
              <a:t>here</a:t>
            </a:r>
            <a:r>
              <a:rPr lang="en-US" dirty="0" smtClean="0"/>
              <a:t>; need IARPC login.</a:t>
            </a:r>
            <a:br>
              <a:rPr lang="en-US" dirty="0" smtClean="0"/>
            </a:br>
            <a:r>
              <a:rPr lang="en-US" dirty="0"/>
              <a:t/>
            </a:r>
            <a:br>
              <a:rPr lang="en-US" dirty="0"/>
            </a:br>
            <a:r>
              <a:rPr lang="en-US" sz="2700" dirty="0" smtClean="0"/>
              <a:t>authors: </a:t>
            </a:r>
            <a:r>
              <a:rPr lang="en-US" sz="2700" b="1" dirty="0"/>
              <a:t>Richard </a:t>
            </a:r>
            <a:r>
              <a:rPr lang="en-US" sz="2700" b="1" dirty="0" err="1"/>
              <a:t>Cullather</a:t>
            </a:r>
            <a:r>
              <a:rPr lang="en-US" sz="2700" b="1" dirty="0"/>
              <a:t>, Tom Hamill, David Bromwich, </a:t>
            </a:r>
            <a:r>
              <a:rPr lang="en-US" sz="2700" b="1" dirty="0" err="1"/>
              <a:t>Xingren</a:t>
            </a:r>
            <a:r>
              <a:rPr lang="en-US" sz="2700" b="1" dirty="0"/>
              <a:t> </a:t>
            </a:r>
            <a:r>
              <a:rPr lang="en-US" sz="2700" b="1" dirty="0" smtClean="0"/>
              <a:t>Wu, </a:t>
            </a:r>
            <a:r>
              <a:rPr lang="en-US" sz="2700" b="1" dirty="0"/>
              <a:t>Patrick </a:t>
            </a:r>
            <a:r>
              <a:rPr lang="en-US" sz="2700" b="1" dirty="0" smtClean="0"/>
              <a:t>Taylor</a:t>
            </a:r>
            <a:r>
              <a:rPr lang="en-US" sz="2700" dirty="0"/>
              <a:t/>
            </a:r>
            <a:br>
              <a:rPr lang="en-US" sz="2700" dirty="0"/>
            </a:br>
            <a:endParaRPr lang="en-US" sz="2700" dirty="0"/>
          </a:p>
        </p:txBody>
      </p:sp>
      <p:pic>
        <p:nvPicPr>
          <p:cNvPr id="5" name="Picture 4"/>
          <p:cNvPicPr>
            <a:picLocks noChangeAspect="1"/>
          </p:cNvPicPr>
          <p:nvPr/>
        </p:nvPicPr>
        <p:blipFill>
          <a:blip r:embed="rId4"/>
          <a:stretch>
            <a:fillRect/>
          </a:stretch>
        </p:blipFill>
        <p:spPr>
          <a:xfrm>
            <a:off x="4070287" y="2970291"/>
            <a:ext cx="3706640" cy="3706640"/>
          </a:xfrm>
          <a:prstGeom prst="rect">
            <a:avLst/>
          </a:prstGeom>
        </p:spPr>
      </p:pic>
      <p:sp>
        <p:nvSpPr>
          <p:cNvPr id="6" name="Slide Number Placeholder 5"/>
          <p:cNvSpPr>
            <a:spLocks noGrp="1"/>
          </p:cNvSpPr>
          <p:nvPr>
            <p:ph type="sldNum" sz="quarter" idx="12"/>
          </p:nvPr>
        </p:nvSpPr>
        <p:spPr/>
        <p:txBody>
          <a:bodyPr/>
          <a:lstStyle/>
          <a:p>
            <a:fld id="{E1246B2C-DEF8-7E4B-A682-F0D08C653574}" type="slidenum">
              <a:rPr lang="en-US" smtClean="0"/>
              <a:t>2</a:t>
            </a:fld>
            <a:endParaRPr lang="en-US"/>
          </a:p>
        </p:txBody>
      </p:sp>
    </p:spTree>
    <p:extLst>
      <p:ext uri="{BB962C8B-B14F-4D97-AF65-F5344CB8AC3E}">
        <p14:creationId xmlns:p14="http://schemas.microsoft.com/office/powerpoint/2010/main" val="409089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3048"/>
            <a:ext cx="10515600" cy="1325563"/>
          </a:xfrm>
        </p:spPr>
        <p:txBody>
          <a:bodyPr/>
          <a:lstStyle/>
          <a:p>
            <a:r>
              <a:rPr lang="en-US" dirty="0" smtClean="0"/>
              <a:t>Reanalysis sub-task: determining </a:t>
            </a:r>
            <a:r>
              <a:rPr lang="en-US" smtClean="0"/>
              <a:t>the configuration.</a:t>
            </a:r>
            <a:endParaRPr lang="en-US" dirty="0"/>
          </a:p>
        </p:txBody>
      </p:sp>
      <p:sp>
        <p:nvSpPr>
          <p:cNvPr id="3" name="Content Placeholder 2"/>
          <p:cNvSpPr>
            <a:spLocks noGrp="1"/>
          </p:cNvSpPr>
          <p:nvPr>
            <p:ph idx="1"/>
          </p:nvPr>
        </p:nvSpPr>
        <p:spPr>
          <a:xfrm>
            <a:off x="838200" y="2304889"/>
            <a:ext cx="10515600" cy="4351338"/>
          </a:xfrm>
        </p:spPr>
        <p:txBody>
          <a:bodyPr/>
          <a:lstStyle/>
          <a:p>
            <a:r>
              <a:rPr lang="en-US" dirty="0" smtClean="0"/>
              <a:t>Consistency vs. computational expense.</a:t>
            </a:r>
          </a:p>
          <a:p>
            <a:r>
              <a:rPr lang="en-US" dirty="0" smtClean="0"/>
              <a:t>Breaking reanalysis into streams.</a:t>
            </a:r>
          </a:p>
          <a:p>
            <a:r>
              <a:rPr lang="en-US" dirty="0" smtClean="0"/>
              <a:t>Observation network non-stationarity.</a:t>
            </a:r>
          </a:p>
          <a:p>
            <a:r>
              <a:rPr lang="en-US" dirty="0" smtClean="0"/>
              <a:t>Changes in BUFR data since last CFSR.</a:t>
            </a:r>
          </a:p>
          <a:p>
            <a:r>
              <a:rPr lang="en-US" dirty="0" smtClean="0"/>
              <a:t>Some practical challenges.</a:t>
            </a:r>
            <a:endParaRPr lang="en-US" dirty="0"/>
          </a:p>
        </p:txBody>
      </p:sp>
      <p:grpSp>
        <p:nvGrpSpPr>
          <p:cNvPr id="6" name="Group 5"/>
          <p:cNvGrpSpPr/>
          <p:nvPr/>
        </p:nvGrpSpPr>
        <p:grpSpPr>
          <a:xfrm>
            <a:off x="7241389" y="2428343"/>
            <a:ext cx="4112411" cy="2382220"/>
            <a:chOff x="749300" y="1531753"/>
            <a:chExt cx="7815278" cy="476156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1531753"/>
              <a:ext cx="7815278" cy="4761564"/>
            </a:xfrm>
            <a:prstGeom prst="rect">
              <a:avLst/>
            </a:prstGeom>
          </p:spPr>
        </p:pic>
        <p:sp>
          <p:nvSpPr>
            <p:cNvPr id="5" name="Rectangle 4"/>
            <p:cNvSpPr/>
            <p:nvPr/>
          </p:nvSpPr>
          <p:spPr>
            <a:xfrm>
              <a:off x="1041149" y="2489703"/>
              <a:ext cx="7342360" cy="36213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E1246B2C-DEF8-7E4B-A682-F0D08C653574}" type="slidenum">
              <a:rPr lang="en-US" smtClean="0"/>
              <a:t>20</a:t>
            </a:fld>
            <a:endParaRPr lang="en-US"/>
          </a:p>
        </p:txBody>
      </p:sp>
    </p:spTree>
    <p:extLst>
      <p:ext uri="{BB962C8B-B14F-4D97-AF65-F5344CB8AC3E}">
        <p14:creationId xmlns:p14="http://schemas.microsoft.com/office/powerpoint/2010/main" val="8589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682"/>
            <a:ext cx="10515600" cy="1325563"/>
          </a:xfrm>
        </p:spPr>
        <p:txBody>
          <a:bodyPr>
            <a:normAutofit/>
          </a:bodyPr>
          <a:lstStyle/>
          <a:p>
            <a:r>
              <a:rPr lang="en-US" dirty="0" smtClean="0"/>
              <a:t>Tradeoff:  consistency with operations vs. computational expense</a:t>
            </a:r>
            <a:endParaRPr lang="en-US" dirty="0"/>
          </a:p>
        </p:txBody>
      </p:sp>
      <p:sp>
        <p:nvSpPr>
          <p:cNvPr id="3" name="Content Placeholder 2"/>
          <p:cNvSpPr>
            <a:spLocks noGrp="1"/>
          </p:cNvSpPr>
          <p:nvPr>
            <p:ph idx="1"/>
          </p:nvPr>
        </p:nvSpPr>
        <p:spPr>
          <a:xfrm>
            <a:off x="930997" y="1614698"/>
            <a:ext cx="9552915" cy="5106777"/>
          </a:xfrm>
        </p:spPr>
        <p:txBody>
          <a:bodyPr>
            <a:normAutofit fontScale="85000" lnSpcReduction="20000"/>
          </a:bodyPr>
          <a:lstStyle/>
          <a:p>
            <a:r>
              <a:rPr lang="en-US" dirty="0" smtClean="0"/>
              <a:t>Operational system:  T1534 control, T574 80-member ensemble, 4D-En-Var assimilation methodology</a:t>
            </a:r>
          </a:p>
          <a:p>
            <a:r>
              <a:rPr lang="en-US" dirty="0" smtClean="0"/>
              <a:t>A multi-decadal reanalysis at this resolution would likely fill up the WCOSS developmental system, swamp the disk and tape storage systems.</a:t>
            </a:r>
          </a:p>
          <a:p>
            <a:r>
              <a:rPr lang="en-US" dirty="0" smtClean="0"/>
              <a:t>A computationally preferable alternative:  T574 both for control and ensemble</a:t>
            </a:r>
          </a:p>
          <a:p>
            <a:pPr lvl="1"/>
            <a:r>
              <a:rPr lang="en-US" dirty="0" smtClean="0"/>
              <a:t>might be necessary to back off further, e.g. T574 control, T382 ensemble.</a:t>
            </a:r>
          </a:p>
          <a:p>
            <a:r>
              <a:rPr lang="en-US" dirty="0" smtClean="0"/>
              <a:t>Experience has shown (e.g., GFS resolution change circa 2012 in DA system) that </a:t>
            </a:r>
            <a:r>
              <a:rPr lang="en-US" dirty="0" smtClean="0">
                <a:solidFill>
                  <a:srgbClr val="FF0000"/>
                </a:solidFill>
              </a:rPr>
              <a:t>systematic errors of background forecast are resolution dependent.  Question is whether </a:t>
            </a:r>
            <a:r>
              <a:rPr lang="en-US" dirty="0" err="1" smtClean="0">
                <a:solidFill>
                  <a:srgbClr val="FF0000"/>
                </a:solidFill>
              </a:rPr>
              <a:t>reanalyses</a:t>
            </a:r>
            <a:r>
              <a:rPr lang="en-US" dirty="0" smtClean="0">
                <a:solidFill>
                  <a:srgbClr val="FF0000"/>
                </a:solidFill>
              </a:rPr>
              <a:t> with lower-resolution version “close” enough to operational analyses</a:t>
            </a:r>
            <a:r>
              <a:rPr lang="en-US" dirty="0" smtClean="0"/>
              <a:t>.</a:t>
            </a:r>
          </a:p>
          <a:p>
            <a:r>
              <a:rPr lang="en-US" dirty="0" smtClean="0"/>
              <a:t>Hence, we will perform:</a:t>
            </a:r>
          </a:p>
          <a:p>
            <a:pPr lvl="1"/>
            <a:r>
              <a:rPr lang="en-US" dirty="0" smtClean="0"/>
              <a:t>More explicit timing tests on T1534/T574, T574/T574, T574/T382.</a:t>
            </a:r>
          </a:p>
          <a:p>
            <a:pPr lvl="1"/>
            <a:r>
              <a:rPr lang="en-US" dirty="0" smtClean="0"/>
              <a:t>Comparisons of parallel runs at different resolutions to determine if systematic errors change significantly.</a:t>
            </a:r>
          </a:p>
          <a:p>
            <a:r>
              <a:rPr lang="en-US" dirty="0" smtClean="0"/>
              <a:t>Will make recommendation on configuration based on these results.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21</a:t>
            </a:fld>
            <a:endParaRPr lang="en-US"/>
          </a:p>
        </p:txBody>
      </p:sp>
    </p:spTree>
    <p:extLst>
      <p:ext uri="{BB962C8B-B14F-4D97-AF65-F5344CB8AC3E}">
        <p14:creationId xmlns:p14="http://schemas.microsoft.com/office/powerpoint/2010/main" val="3356292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Technical issue:  </a:t>
            </a:r>
            <a:br>
              <a:rPr lang="en-US" dirty="0" smtClean="0"/>
            </a:br>
            <a:r>
              <a:rPr lang="en-US" dirty="0" smtClean="0"/>
              <a:t>breaking reanalysis into streams</a:t>
            </a:r>
            <a:endParaRPr lang="en-US" dirty="0"/>
          </a:p>
        </p:txBody>
      </p:sp>
      <p:sp>
        <p:nvSpPr>
          <p:cNvPr id="3" name="Content Placeholder 2"/>
          <p:cNvSpPr>
            <a:spLocks noGrp="1"/>
          </p:cNvSpPr>
          <p:nvPr>
            <p:ph idx="1"/>
          </p:nvPr>
        </p:nvSpPr>
        <p:spPr>
          <a:xfrm>
            <a:off x="838200" y="2012949"/>
            <a:ext cx="9690980" cy="4525963"/>
          </a:xfrm>
        </p:spPr>
        <p:txBody>
          <a:bodyPr>
            <a:normAutofit/>
          </a:bodyPr>
          <a:lstStyle/>
          <a:p>
            <a:r>
              <a:rPr lang="en-US" dirty="0" smtClean="0"/>
              <a:t>Experience with CFSR was that breaking production into streams introduced discontinuities, especially in near-surface fields.	</a:t>
            </a:r>
          </a:p>
          <a:p>
            <a:pPr lvl="1"/>
            <a:r>
              <a:rPr lang="en-US" dirty="0" smtClean="0"/>
              <a:t>Attributable to soil moisture difference between reanalysis at end of one stream, reanalysis at beginning of another.</a:t>
            </a:r>
          </a:p>
          <a:p>
            <a:pPr lvl="1"/>
            <a:r>
              <a:rPr lang="en-US" dirty="0" smtClean="0"/>
              <a:t>In CFSR, soil initialized with </a:t>
            </a:r>
            <a:r>
              <a:rPr lang="en-US" dirty="0" smtClean="0"/>
              <a:t>GLDAS, with </a:t>
            </a:r>
            <a:r>
              <a:rPr lang="en-US" dirty="0" err="1" smtClean="0"/>
              <a:t>spinup</a:t>
            </a:r>
            <a:r>
              <a:rPr lang="en-US" dirty="0" smtClean="0"/>
              <a:t>.</a:t>
            </a:r>
            <a:endParaRPr lang="en-US" dirty="0" smtClean="0"/>
          </a:p>
          <a:p>
            <a:r>
              <a:rPr lang="en-US" dirty="0" smtClean="0"/>
              <a:t>Experiment:  Test overlapping streams at much reduced resolution (T254) with GLDAS initialization from offline run; see if this reduces or eliminates discontinuity.</a:t>
            </a:r>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22</a:t>
            </a:fld>
            <a:endParaRPr lang="en-US"/>
          </a:p>
        </p:txBody>
      </p:sp>
    </p:spTree>
    <p:extLst>
      <p:ext uri="{BB962C8B-B14F-4D97-AF65-F5344CB8AC3E}">
        <p14:creationId xmlns:p14="http://schemas.microsoft.com/office/powerpoint/2010/main" val="3829830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58" y="129735"/>
            <a:ext cx="10515600" cy="1325563"/>
          </a:xfrm>
        </p:spPr>
        <p:txBody>
          <a:bodyPr/>
          <a:lstStyle/>
          <a:p>
            <a:r>
              <a:rPr lang="en-US" dirty="0" smtClean="0"/>
              <a:t>Soil moisture in CFSR, and streams</a:t>
            </a:r>
            <a:endParaRPr lang="en-US" dirty="0"/>
          </a:p>
        </p:txBody>
      </p:sp>
      <p:pic>
        <p:nvPicPr>
          <p:cNvPr id="4" name="Picture 3" descr="Screen Shot 2016-05-21 at 8.2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63" y="1236339"/>
            <a:ext cx="4442784" cy="5033154"/>
          </a:xfrm>
          <a:prstGeom prst="rect">
            <a:avLst/>
          </a:prstGeom>
        </p:spPr>
      </p:pic>
      <p:sp>
        <p:nvSpPr>
          <p:cNvPr id="5" name="Rectangle 4"/>
          <p:cNvSpPr/>
          <p:nvPr/>
        </p:nvSpPr>
        <p:spPr>
          <a:xfrm>
            <a:off x="210945" y="6438842"/>
            <a:ext cx="8292619" cy="307777"/>
          </a:xfrm>
          <a:prstGeom prst="rect">
            <a:avLst/>
          </a:prstGeom>
        </p:spPr>
        <p:txBody>
          <a:bodyPr wrap="square">
            <a:spAutoFit/>
          </a:bodyPr>
          <a:lstStyle/>
          <a:p>
            <a:r>
              <a:rPr lang="en-US" sz="1400" dirty="0" smtClean="0"/>
              <a:t>from http</a:t>
            </a:r>
            <a:r>
              <a:rPr lang="en-US" sz="1400" dirty="0"/>
              <a:t>://</a:t>
            </a:r>
            <a:r>
              <a:rPr lang="en-US" sz="1400" dirty="0" err="1"/>
              <a:t>www.cpc.ncep.noaa.gov</a:t>
            </a:r>
            <a:r>
              <a:rPr lang="en-US" sz="1400" dirty="0"/>
              <a:t>/products/people/</a:t>
            </a:r>
            <a:r>
              <a:rPr lang="en-US" sz="1400" dirty="0" err="1"/>
              <a:t>yxue</a:t>
            </a:r>
            <a:r>
              <a:rPr lang="en-US" sz="1400" dirty="0"/>
              <a:t>/pub/28.pdf</a:t>
            </a:r>
          </a:p>
        </p:txBody>
      </p:sp>
      <p:sp>
        <p:nvSpPr>
          <p:cNvPr id="3" name="TextBox 2"/>
          <p:cNvSpPr txBox="1"/>
          <p:nvPr/>
        </p:nvSpPr>
        <p:spPr>
          <a:xfrm>
            <a:off x="7088863" y="2018923"/>
            <a:ext cx="4431149" cy="2308324"/>
          </a:xfrm>
          <a:prstGeom prst="rect">
            <a:avLst/>
          </a:prstGeom>
          <a:noFill/>
        </p:spPr>
        <p:txBody>
          <a:bodyPr wrap="none" rtlCol="0">
            <a:spAutoFit/>
          </a:bodyPr>
          <a:lstStyle/>
          <a:p>
            <a:r>
              <a:rPr lang="en-US" dirty="0" smtClean="0"/>
              <a:t>Each stream was started with </a:t>
            </a:r>
            <a:r>
              <a:rPr lang="is-IS" dirty="0" smtClean="0"/>
              <a:t>….</a:t>
            </a:r>
          </a:p>
          <a:p>
            <a:endParaRPr lang="is-IS" dirty="0"/>
          </a:p>
          <a:p>
            <a:r>
              <a:rPr lang="is-IS" dirty="0" smtClean="0"/>
              <a:t>Notice discontinuities in especially N. Hem.</a:t>
            </a:r>
          </a:p>
          <a:p>
            <a:r>
              <a:rPr lang="is-IS" dirty="0" smtClean="0"/>
              <a:t>soil moistures.  Since soil moisture largely</a:t>
            </a:r>
          </a:p>
          <a:p>
            <a:r>
              <a:rPr lang="is-IS" dirty="0" smtClean="0"/>
              <a:t>controls Bowen ratio (partitioning between</a:t>
            </a:r>
          </a:p>
          <a:p>
            <a:r>
              <a:rPr lang="is-IS" dirty="0" smtClean="0"/>
              <a:t>surface sensible and latent heat) this strongly</a:t>
            </a:r>
          </a:p>
          <a:p>
            <a:r>
              <a:rPr lang="is-IS" dirty="0" smtClean="0"/>
              <a:t>affects surface temperatures in reanalyses.</a:t>
            </a:r>
            <a:endParaRPr lang="en-US" dirty="0"/>
          </a:p>
          <a:p>
            <a:endParaRPr lang="en-US" dirty="0"/>
          </a:p>
        </p:txBody>
      </p:sp>
      <p:sp>
        <p:nvSpPr>
          <p:cNvPr id="6" name="Slide Number Placeholder 5"/>
          <p:cNvSpPr>
            <a:spLocks noGrp="1"/>
          </p:cNvSpPr>
          <p:nvPr>
            <p:ph type="sldNum" sz="quarter" idx="12"/>
          </p:nvPr>
        </p:nvSpPr>
        <p:spPr/>
        <p:txBody>
          <a:bodyPr/>
          <a:lstStyle/>
          <a:p>
            <a:fld id="{E1246B2C-DEF8-7E4B-A682-F0D08C653574}" type="slidenum">
              <a:rPr lang="en-US" smtClean="0"/>
              <a:t>23</a:t>
            </a:fld>
            <a:endParaRPr lang="en-US"/>
          </a:p>
        </p:txBody>
      </p:sp>
    </p:spTree>
    <p:extLst>
      <p:ext uri="{BB962C8B-B14F-4D97-AF65-F5344CB8AC3E}">
        <p14:creationId xmlns:p14="http://schemas.microsoft.com/office/powerpoint/2010/main" val="1523832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93" y="8667"/>
            <a:ext cx="10515600" cy="1325563"/>
          </a:xfrm>
        </p:spPr>
        <p:txBody>
          <a:bodyPr>
            <a:normAutofit/>
          </a:bodyPr>
          <a:lstStyle/>
          <a:p>
            <a:r>
              <a:rPr lang="en-US" dirty="0" smtClean="0"/>
              <a:t>Technical issue: changing of observation network over time.</a:t>
            </a:r>
            <a:endParaRPr lang="en-US" dirty="0"/>
          </a:p>
        </p:txBody>
      </p:sp>
      <p:sp>
        <p:nvSpPr>
          <p:cNvPr id="4" name="TextBox 3"/>
          <p:cNvSpPr txBox="1"/>
          <p:nvPr/>
        </p:nvSpPr>
        <p:spPr>
          <a:xfrm>
            <a:off x="150047" y="6538912"/>
            <a:ext cx="4678460" cy="276999"/>
          </a:xfrm>
          <a:prstGeom prst="rect">
            <a:avLst/>
          </a:prstGeom>
          <a:noFill/>
        </p:spPr>
        <p:txBody>
          <a:bodyPr wrap="none" rtlCol="0">
            <a:spAutoFit/>
          </a:bodyPr>
          <a:lstStyle/>
          <a:p>
            <a:r>
              <a:rPr lang="en-US" sz="1200" dirty="0" smtClean="0"/>
              <a:t>from http</a:t>
            </a:r>
            <a:r>
              <a:rPr lang="en-US" sz="1200" dirty="0"/>
              <a:t>://</a:t>
            </a:r>
            <a:r>
              <a:rPr lang="en-US" sz="1200" dirty="0" err="1"/>
              <a:t>www.cpc.ncep.noaa.gov</a:t>
            </a:r>
            <a:r>
              <a:rPr lang="en-US" sz="1200" dirty="0"/>
              <a:t>/products/people/</a:t>
            </a:r>
            <a:r>
              <a:rPr lang="en-US" sz="1200" dirty="0" err="1"/>
              <a:t>yxue</a:t>
            </a:r>
            <a:r>
              <a:rPr lang="en-US" sz="1200" dirty="0"/>
              <a:t>/pub/28.pdf</a:t>
            </a:r>
          </a:p>
        </p:txBody>
      </p:sp>
      <p:pic>
        <p:nvPicPr>
          <p:cNvPr id="7" name="Picture 6" descr="Screen Shot 2016-05-21 at 8.1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350" y="1334230"/>
            <a:ext cx="4859062" cy="4908061"/>
          </a:xfrm>
          <a:prstGeom prst="rect">
            <a:avLst/>
          </a:prstGeom>
        </p:spPr>
      </p:pic>
      <p:sp>
        <p:nvSpPr>
          <p:cNvPr id="9" name="TextBox 8"/>
          <p:cNvSpPr txBox="1"/>
          <p:nvPr/>
        </p:nvSpPr>
        <p:spPr>
          <a:xfrm>
            <a:off x="6944962" y="2168539"/>
            <a:ext cx="4324710" cy="3139321"/>
          </a:xfrm>
          <a:prstGeom prst="rect">
            <a:avLst/>
          </a:prstGeom>
          <a:noFill/>
        </p:spPr>
        <p:txBody>
          <a:bodyPr wrap="none" rtlCol="0">
            <a:spAutoFit/>
          </a:bodyPr>
          <a:lstStyle/>
          <a:p>
            <a:r>
              <a:rPr lang="en-US" dirty="0"/>
              <a:t>Change from TOVS to ATOVS</a:t>
            </a:r>
          </a:p>
          <a:p>
            <a:r>
              <a:rPr lang="en-US" dirty="0"/>
              <a:t>circa 1999, with more data</a:t>
            </a:r>
          </a:p>
          <a:p>
            <a:r>
              <a:rPr lang="en-US" dirty="0" smtClean="0"/>
              <a:t>and of </a:t>
            </a:r>
            <a:r>
              <a:rPr lang="en-US" dirty="0"/>
              <a:t>better quality.</a:t>
            </a:r>
          </a:p>
          <a:p>
            <a:endParaRPr lang="en-US" dirty="0"/>
          </a:p>
          <a:p>
            <a:r>
              <a:rPr lang="en-US" dirty="0" err="1"/>
              <a:t>QuikScat</a:t>
            </a:r>
            <a:r>
              <a:rPr lang="en-US" dirty="0"/>
              <a:t> sea-surface winds </a:t>
            </a:r>
          </a:p>
          <a:p>
            <a:r>
              <a:rPr lang="en-US" dirty="0"/>
              <a:t>start in </a:t>
            </a:r>
            <a:r>
              <a:rPr lang="en-US" dirty="0" smtClean="0"/>
              <a:t>2001, introducing another</a:t>
            </a:r>
          </a:p>
          <a:p>
            <a:r>
              <a:rPr lang="en-US" dirty="0" smtClean="0"/>
              <a:t>smaller discontinuity.</a:t>
            </a:r>
          </a:p>
          <a:p>
            <a:endParaRPr lang="en-US" dirty="0"/>
          </a:p>
          <a:p>
            <a:r>
              <a:rPr lang="en-US" dirty="0" smtClean="0"/>
              <a:t>We welcome ideas for how to deal with</a:t>
            </a:r>
          </a:p>
          <a:p>
            <a:r>
              <a:rPr lang="en-US" dirty="0" smtClean="0"/>
              <a:t>this; aside from better background forecasts</a:t>
            </a:r>
          </a:p>
          <a:p>
            <a:r>
              <a:rPr lang="en-US" dirty="0" smtClean="0"/>
              <a:t>(that are unbiased) this is very challenging.</a:t>
            </a:r>
            <a:endParaRPr lang="en-US" dirty="0"/>
          </a:p>
        </p:txBody>
      </p:sp>
      <p:sp>
        <p:nvSpPr>
          <p:cNvPr id="3" name="Slide Number Placeholder 2"/>
          <p:cNvSpPr>
            <a:spLocks noGrp="1"/>
          </p:cNvSpPr>
          <p:nvPr>
            <p:ph type="sldNum" sz="quarter" idx="12"/>
          </p:nvPr>
        </p:nvSpPr>
        <p:spPr/>
        <p:txBody>
          <a:bodyPr/>
          <a:lstStyle/>
          <a:p>
            <a:fld id="{E1246B2C-DEF8-7E4B-A682-F0D08C653574}" type="slidenum">
              <a:rPr lang="en-US" smtClean="0"/>
              <a:t>24</a:t>
            </a:fld>
            <a:endParaRPr lang="en-US"/>
          </a:p>
        </p:txBody>
      </p:sp>
    </p:spTree>
    <p:extLst>
      <p:ext uri="{BB962C8B-B14F-4D97-AF65-F5344CB8AC3E}">
        <p14:creationId xmlns:p14="http://schemas.microsoft.com/office/powerpoint/2010/main" val="1625990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challenge</a:t>
            </a:r>
            <a:endParaRPr lang="en-US" dirty="0"/>
          </a:p>
        </p:txBody>
      </p:sp>
      <p:sp>
        <p:nvSpPr>
          <p:cNvPr id="3" name="Content Placeholder 2"/>
          <p:cNvSpPr>
            <a:spLocks noGrp="1"/>
          </p:cNvSpPr>
          <p:nvPr>
            <p:ph idx="1"/>
          </p:nvPr>
        </p:nvSpPr>
        <p:spPr/>
        <p:txBody>
          <a:bodyPr/>
          <a:lstStyle/>
          <a:p>
            <a:r>
              <a:rPr lang="en-US" dirty="0" smtClean="0"/>
              <a:t>The (talented) woman we hired to do much of the exploration of scientific and technical issues is still waiting for her security clearance for WCOSS, 6+ months after initiating paperwork.</a:t>
            </a:r>
          </a:p>
          <a:p>
            <a:pPr lvl="1"/>
            <a:r>
              <a:rPr lang="en-US" dirty="0" smtClean="0"/>
              <a:t>We’re pairing her up with another person who does have WCOSS clearance, but of course less productivity that way.</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25</a:t>
            </a:fld>
            <a:endParaRPr lang="en-US"/>
          </a:p>
        </p:txBody>
      </p:sp>
    </p:spTree>
    <p:extLst>
      <p:ext uri="{BB962C8B-B14F-4D97-AF65-F5344CB8AC3E}">
        <p14:creationId xmlns:p14="http://schemas.microsoft.com/office/powerpoint/2010/main" val="2402022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build and design “observation database”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93" y="1690688"/>
            <a:ext cx="5813079" cy="3579294"/>
          </a:xfrm>
          <a:prstGeom prst="rect">
            <a:avLst/>
          </a:prstGeom>
        </p:spPr>
      </p:pic>
      <p:sp>
        <p:nvSpPr>
          <p:cNvPr id="6" name="Rectangle 5"/>
          <p:cNvSpPr/>
          <p:nvPr/>
        </p:nvSpPr>
        <p:spPr>
          <a:xfrm>
            <a:off x="570645" y="2691442"/>
            <a:ext cx="5440856" cy="32481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63350" y="2009869"/>
            <a:ext cx="5205743" cy="2585323"/>
          </a:xfrm>
          <a:prstGeom prst="rect">
            <a:avLst/>
          </a:prstGeom>
          <a:noFill/>
        </p:spPr>
        <p:txBody>
          <a:bodyPr wrap="square" rtlCol="0">
            <a:spAutoFit/>
          </a:bodyPr>
          <a:lstStyle/>
          <a:p>
            <a:r>
              <a:rPr lang="en-US" dirty="0" smtClean="0"/>
              <a:t>Issues:</a:t>
            </a:r>
          </a:p>
          <a:p>
            <a:endParaRPr lang="en-US" dirty="0"/>
          </a:p>
          <a:p>
            <a:pPr marL="342900" indent="-342900">
              <a:buAutoNum type="arabicParenBoth"/>
            </a:pPr>
            <a:r>
              <a:rPr lang="en-US" dirty="0" smtClean="0"/>
              <a:t>Challenging to get new observations into BUFR.</a:t>
            </a:r>
          </a:p>
          <a:p>
            <a:pPr marL="342900" indent="-342900">
              <a:buAutoNum type="arabicParenBoth"/>
            </a:pPr>
            <a:r>
              <a:rPr lang="en-US" dirty="0" smtClean="0"/>
              <a:t>Somewhat old infrastructure for examining forecast minus observation time series and other diagnostics.</a:t>
            </a:r>
          </a:p>
          <a:p>
            <a:pPr marL="342900" indent="-342900">
              <a:buAutoNum type="arabicParenBoth"/>
            </a:pPr>
            <a:r>
              <a:rPr lang="en-US" dirty="0" smtClean="0"/>
              <a:t>Observations that weren’t assimilated are not in GSI “</a:t>
            </a:r>
            <a:r>
              <a:rPr lang="en-US" dirty="0" err="1" smtClean="0"/>
              <a:t>diag</a:t>
            </a:r>
            <a:r>
              <a:rPr lang="en-US" dirty="0" smtClean="0"/>
              <a:t>” files, and not able to be examined in current infrastructure.</a:t>
            </a:r>
            <a:endParaRPr lang="en-US" dirty="0"/>
          </a:p>
        </p:txBody>
      </p:sp>
      <p:sp>
        <p:nvSpPr>
          <p:cNvPr id="8" name="TextBox 7"/>
          <p:cNvSpPr txBox="1"/>
          <p:nvPr/>
        </p:nvSpPr>
        <p:spPr>
          <a:xfrm>
            <a:off x="6663350" y="4914373"/>
            <a:ext cx="4816255" cy="923330"/>
          </a:xfrm>
          <a:prstGeom prst="rect">
            <a:avLst/>
          </a:prstGeom>
          <a:noFill/>
        </p:spPr>
        <p:txBody>
          <a:bodyPr wrap="none" rtlCol="0">
            <a:spAutoFit/>
          </a:bodyPr>
          <a:lstStyle/>
          <a:p>
            <a:r>
              <a:rPr lang="en-US" dirty="0" smtClean="0"/>
              <a:t>Goal:  an interim observation database capability,</a:t>
            </a:r>
          </a:p>
          <a:p>
            <a:r>
              <a:rPr lang="en-US" dirty="0" smtClean="0"/>
              <a:t>with a more modern, integrated </a:t>
            </a:r>
            <a:r>
              <a:rPr lang="en-US" dirty="0" err="1" smtClean="0"/>
              <a:t>capibility</a:t>
            </a:r>
            <a:r>
              <a:rPr lang="en-US" dirty="0" smtClean="0"/>
              <a:t> saved</a:t>
            </a:r>
          </a:p>
          <a:p>
            <a:r>
              <a:rPr lang="en-US" dirty="0" smtClean="0"/>
              <a:t>for the GSI code refactor (“JEDAI” – Tom </a:t>
            </a:r>
            <a:r>
              <a:rPr lang="en-US" dirty="0" err="1" smtClean="0"/>
              <a:t>Auligne</a:t>
            </a:r>
            <a:r>
              <a:rPr lang="en-US" dirty="0" smtClean="0"/>
              <a:t>).</a:t>
            </a:r>
            <a:endParaRPr lang="en-US" dirty="0"/>
          </a:p>
        </p:txBody>
      </p:sp>
      <p:sp>
        <p:nvSpPr>
          <p:cNvPr id="9" name="Slide Number Placeholder 8"/>
          <p:cNvSpPr>
            <a:spLocks noGrp="1"/>
          </p:cNvSpPr>
          <p:nvPr>
            <p:ph type="sldNum" sz="quarter" idx="12"/>
          </p:nvPr>
        </p:nvSpPr>
        <p:spPr/>
        <p:txBody>
          <a:bodyPr/>
          <a:lstStyle/>
          <a:p>
            <a:fld id="{E1246B2C-DEF8-7E4B-A682-F0D08C653574}" type="slidenum">
              <a:rPr lang="en-US" smtClean="0"/>
              <a:t>26</a:t>
            </a:fld>
            <a:endParaRPr lang="en-US"/>
          </a:p>
        </p:txBody>
      </p:sp>
    </p:spTree>
    <p:extLst>
      <p:ext uri="{BB962C8B-B14F-4D97-AF65-F5344CB8AC3E}">
        <p14:creationId xmlns:p14="http://schemas.microsoft.com/office/powerpoint/2010/main" val="1347890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4058"/>
            <a:ext cx="7886700" cy="1325563"/>
          </a:xfrm>
        </p:spPr>
        <p:txBody>
          <a:bodyPr>
            <a:noAutofit/>
          </a:bodyPr>
          <a:lstStyle/>
          <a:p>
            <a:r>
              <a:rPr lang="en-US" sz="3200" dirty="0"/>
              <a:t>Fit of short-term forecasts to observations can be revealing of DA system characteristics.</a:t>
            </a:r>
          </a:p>
        </p:txBody>
      </p:sp>
      <p:sp>
        <p:nvSpPr>
          <p:cNvPr id="5" name="TextBox 4"/>
          <p:cNvSpPr txBox="1"/>
          <p:nvPr/>
        </p:nvSpPr>
        <p:spPr>
          <a:xfrm>
            <a:off x="1524001" y="6581003"/>
            <a:ext cx="4968027" cy="276999"/>
          </a:xfrm>
          <a:prstGeom prst="rect">
            <a:avLst/>
          </a:prstGeom>
          <a:noFill/>
        </p:spPr>
        <p:txBody>
          <a:bodyPr wrap="none" rtlCol="0">
            <a:spAutoFit/>
          </a:bodyPr>
          <a:lstStyle/>
          <a:p>
            <a:r>
              <a:rPr lang="en-US" sz="1200" dirty="0"/>
              <a:t>from Dee et al. 2011, </a:t>
            </a:r>
            <a:r>
              <a:rPr lang="en-US" sz="1200" dirty="0">
                <a:hlinkClick r:id="rId2"/>
              </a:rPr>
              <a:t>http://onlinelibrary.wiley.com/doi/10.1002/qj.828/pdf</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707" y="1509621"/>
            <a:ext cx="6642460" cy="4884399"/>
          </a:xfrm>
          <a:prstGeom prst="rect">
            <a:avLst/>
          </a:prstGeom>
        </p:spPr>
      </p:pic>
      <p:sp>
        <p:nvSpPr>
          <p:cNvPr id="3" name="TextBox 2"/>
          <p:cNvSpPr txBox="1"/>
          <p:nvPr/>
        </p:nvSpPr>
        <p:spPr>
          <a:xfrm>
            <a:off x="7775326" y="1858748"/>
            <a:ext cx="2378588" cy="646331"/>
          </a:xfrm>
          <a:prstGeom prst="rect">
            <a:avLst/>
          </a:prstGeom>
          <a:noFill/>
        </p:spPr>
        <p:txBody>
          <a:bodyPr wrap="none" rtlCol="0">
            <a:spAutoFit/>
          </a:bodyPr>
          <a:lstStyle/>
          <a:p>
            <a:r>
              <a:rPr lang="en-US" dirty="0"/>
              <a:t>background departures</a:t>
            </a:r>
          </a:p>
          <a:p>
            <a:r>
              <a:rPr lang="en-US" dirty="0"/>
              <a:t>standard deviation</a:t>
            </a:r>
          </a:p>
        </p:txBody>
      </p:sp>
      <p:sp>
        <p:nvSpPr>
          <p:cNvPr id="4" name="TextBox 3"/>
          <p:cNvSpPr txBox="1"/>
          <p:nvPr/>
        </p:nvSpPr>
        <p:spPr>
          <a:xfrm>
            <a:off x="7775327" y="3097913"/>
            <a:ext cx="2288307" cy="646331"/>
          </a:xfrm>
          <a:prstGeom prst="rect">
            <a:avLst/>
          </a:prstGeom>
          <a:noFill/>
        </p:spPr>
        <p:txBody>
          <a:bodyPr wrap="none" rtlCol="0">
            <a:spAutoFit/>
          </a:bodyPr>
          <a:lstStyle/>
          <a:p>
            <a:r>
              <a:rPr lang="en-US" dirty="0"/>
              <a:t>background departure</a:t>
            </a:r>
          </a:p>
          <a:p>
            <a:r>
              <a:rPr lang="en-US" dirty="0"/>
              <a:t>mean</a:t>
            </a:r>
          </a:p>
        </p:txBody>
      </p:sp>
      <p:sp>
        <p:nvSpPr>
          <p:cNvPr id="7" name="TextBox 6"/>
          <p:cNvSpPr txBox="1"/>
          <p:nvPr/>
        </p:nvSpPr>
        <p:spPr>
          <a:xfrm>
            <a:off x="7775327" y="4521741"/>
            <a:ext cx="2430097" cy="369332"/>
          </a:xfrm>
          <a:prstGeom prst="rect">
            <a:avLst/>
          </a:prstGeom>
          <a:noFill/>
        </p:spPr>
        <p:txBody>
          <a:bodyPr wrap="none" rtlCol="0">
            <a:spAutoFit/>
          </a:bodyPr>
          <a:lstStyle/>
          <a:p>
            <a:r>
              <a:rPr lang="en-US" dirty="0"/>
              <a:t>number of observations</a:t>
            </a:r>
          </a:p>
        </p:txBody>
      </p:sp>
      <p:sp>
        <p:nvSpPr>
          <p:cNvPr id="8" name="Slide Number Placeholder 7"/>
          <p:cNvSpPr>
            <a:spLocks noGrp="1"/>
          </p:cNvSpPr>
          <p:nvPr>
            <p:ph type="sldNum" sz="quarter" idx="12"/>
          </p:nvPr>
        </p:nvSpPr>
        <p:spPr/>
        <p:txBody>
          <a:bodyPr/>
          <a:lstStyle/>
          <a:p>
            <a:fld id="{E1246B2C-DEF8-7E4B-A682-F0D08C653574}" type="slidenum">
              <a:rPr lang="en-US" smtClean="0"/>
              <a:t>27</a:t>
            </a:fld>
            <a:endParaRPr lang="en-US"/>
          </a:p>
        </p:txBody>
      </p:sp>
    </p:spTree>
    <p:extLst>
      <p:ext uri="{BB962C8B-B14F-4D97-AF65-F5344CB8AC3E}">
        <p14:creationId xmlns:p14="http://schemas.microsoft.com/office/powerpoint/2010/main" val="3041956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4058"/>
            <a:ext cx="7886700" cy="1325563"/>
          </a:xfrm>
        </p:spPr>
        <p:txBody>
          <a:bodyPr>
            <a:normAutofit/>
          </a:bodyPr>
          <a:lstStyle/>
          <a:p>
            <a:r>
              <a:rPr lang="en-US" dirty="0" smtClean="0"/>
              <a:t>Fit of other quantities (here bias corrections) can be revealing also.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30" y="1416776"/>
            <a:ext cx="7543800" cy="5057897"/>
          </a:xfrm>
          <a:prstGeom prst="rect">
            <a:avLst/>
          </a:prstGeom>
        </p:spPr>
      </p:pic>
      <p:sp>
        <p:nvSpPr>
          <p:cNvPr id="5" name="TextBox 4"/>
          <p:cNvSpPr txBox="1"/>
          <p:nvPr/>
        </p:nvSpPr>
        <p:spPr>
          <a:xfrm>
            <a:off x="1524001" y="6581003"/>
            <a:ext cx="4968027" cy="276999"/>
          </a:xfrm>
          <a:prstGeom prst="rect">
            <a:avLst/>
          </a:prstGeom>
          <a:noFill/>
        </p:spPr>
        <p:txBody>
          <a:bodyPr wrap="none" rtlCol="0">
            <a:spAutoFit/>
          </a:bodyPr>
          <a:lstStyle/>
          <a:p>
            <a:r>
              <a:rPr lang="en-US" sz="1200" dirty="0"/>
              <a:t>from Dee et al. 2011, </a:t>
            </a:r>
            <a:r>
              <a:rPr lang="en-US" sz="1200" dirty="0">
                <a:hlinkClick r:id="rId3"/>
              </a:rPr>
              <a:t>http://onlinelibrary.wiley.com/doi/10.1002/qj.828/pdf</a:t>
            </a:r>
            <a:r>
              <a:rPr lang="en-US" sz="1200" dirty="0"/>
              <a:t> </a:t>
            </a:r>
          </a:p>
        </p:txBody>
      </p:sp>
      <p:sp>
        <p:nvSpPr>
          <p:cNvPr id="3" name="TextBox 2"/>
          <p:cNvSpPr txBox="1"/>
          <p:nvPr/>
        </p:nvSpPr>
        <p:spPr>
          <a:xfrm>
            <a:off x="8342073" y="1765809"/>
            <a:ext cx="2221582" cy="2308324"/>
          </a:xfrm>
          <a:prstGeom prst="rect">
            <a:avLst/>
          </a:prstGeom>
          <a:noFill/>
        </p:spPr>
        <p:txBody>
          <a:bodyPr wrap="none" rtlCol="0">
            <a:spAutoFit/>
          </a:bodyPr>
          <a:lstStyle/>
          <a:p>
            <a:r>
              <a:rPr lang="en-US" sz="2400" dirty="0"/>
              <a:t>biases of</a:t>
            </a:r>
          </a:p>
          <a:p>
            <a:r>
              <a:rPr lang="en-US" sz="2400" dirty="0" err="1"/>
              <a:t>raobs</a:t>
            </a:r>
            <a:r>
              <a:rPr lang="en-US" sz="2400" dirty="0"/>
              <a:t> changed</a:t>
            </a:r>
          </a:p>
          <a:p>
            <a:r>
              <a:rPr lang="en-US" sz="2400" dirty="0"/>
              <a:t>when the </a:t>
            </a:r>
          </a:p>
          <a:p>
            <a:r>
              <a:rPr lang="en-US" sz="2400" dirty="0"/>
              <a:t>particular</a:t>
            </a:r>
          </a:p>
          <a:p>
            <a:r>
              <a:rPr lang="en-US" sz="2400" dirty="0" err="1"/>
              <a:t>raob</a:t>
            </a:r>
            <a:r>
              <a:rPr lang="en-US" sz="2400" dirty="0"/>
              <a:t> instrument</a:t>
            </a:r>
          </a:p>
          <a:p>
            <a:r>
              <a:rPr lang="en-US" sz="2400" dirty="0"/>
              <a:t>was changed.</a:t>
            </a:r>
          </a:p>
        </p:txBody>
      </p:sp>
      <p:sp>
        <p:nvSpPr>
          <p:cNvPr id="6" name="Slide Number Placeholder 5"/>
          <p:cNvSpPr>
            <a:spLocks noGrp="1"/>
          </p:cNvSpPr>
          <p:nvPr>
            <p:ph type="sldNum" sz="quarter" idx="12"/>
          </p:nvPr>
        </p:nvSpPr>
        <p:spPr/>
        <p:txBody>
          <a:bodyPr/>
          <a:lstStyle/>
          <a:p>
            <a:fld id="{E1246B2C-DEF8-7E4B-A682-F0D08C653574}" type="slidenum">
              <a:rPr lang="en-US" smtClean="0"/>
              <a:t>28</a:t>
            </a:fld>
            <a:endParaRPr lang="en-US"/>
          </a:p>
        </p:txBody>
      </p:sp>
    </p:spTree>
    <p:extLst>
      <p:ext uri="{BB962C8B-B14F-4D97-AF65-F5344CB8AC3E}">
        <p14:creationId xmlns:p14="http://schemas.microsoft.com/office/powerpoint/2010/main" val="90785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097" y="184058"/>
            <a:ext cx="4289720" cy="2133631"/>
          </a:xfrm>
        </p:spPr>
        <p:txBody>
          <a:bodyPr>
            <a:normAutofit fontScale="90000"/>
          </a:bodyPr>
          <a:lstStyle/>
          <a:p>
            <a:r>
              <a:rPr lang="en-US" dirty="0" smtClean="0"/>
              <a:t>Fit of observations to longer-lead forecasts can also be revealing.</a:t>
            </a:r>
            <a:endParaRPr lang="en-US" dirty="0"/>
          </a:p>
        </p:txBody>
      </p:sp>
      <p:sp>
        <p:nvSpPr>
          <p:cNvPr id="4" name="TextBox 3"/>
          <p:cNvSpPr txBox="1"/>
          <p:nvPr/>
        </p:nvSpPr>
        <p:spPr>
          <a:xfrm>
            <a:off x="1591904" y="6488670"/>
            <a:ext cx="6311255" cy="307777"/>
          </a:xfrm>
          <a:prstGeom prst="rect">
            <a:avLst/>
          </a:prstGeom>
          <a:noFill/>
        </p:spPr>
        <p:txBody>
          <a:bodyPr wrap="none" rtlCol="0">
            <a:spAutoFit/>
          </a:bodyPr>
          <a:lstStyle/>
          <a:p>
            <a:r>
              <a:rPr lang="en-US" sz="1400" dirty="0"/>
              <a:t>Yamaguchi et al. 2016, </a:t>
            </a:r>
            <a:r>
              <a:rPr lang="en-US" sz="1400" dirty="0">
                <a:hlinkClick r:id="rId2"/>
              </a:rPr>
              <a:t>http://onlinelibrary.wiley.com/doi/10.1002/qj.2675/abstract</a:t>
            </a:r>
            <a:r>
              <a:rPr lang="en-US" sz="14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63374"/>
            <a:ext cx="4728097" cy="6337426"/>
          </a:xfrm>
          <a:prstGeom prst="rect">
            <a:avLst/>
          </a:prstGeom>
        </p:spPr>
      </p:pic>
      <p:sp>
        <p:nvSpPr>
          <p:cNvPr id="6" name="TextBox 5"/>
          <p:cNvSpPr txBox="1"/>
          <p:nvPr/>
        </p:nvSpPr>
        <p:spPr>
          <a:xfrm>
            <a:off x="6338180" y="2815628"/>
            <a:ext cx="4045220" cy="2308324"/>
          </a:xfrm>
          <a:prstGeom prst="rect">
            <a:avLst/>
          </a:prstGeom>
          <a:noFill/>
        </p:spPr>
        <p:txBody>
          <a:bodyPr wrap="square" rtlCol="0">
            <a:spAutoFit/>
          </a:bodyPr>
          <a:lstStyle/>
          <a:p>
            <a:r>
              <a:rPr lang="en-US" dirty="0"/>
              <a:t>With stochastic physics and verification against analysis, ECMWF ensemble appears to be </a:t>
            </a:r>
            <a:r>
              <a:rPr lang="en-US" dirty="0" err="1"/>
              <a:t>underspread</a:t>
            </a:r>
            <a:r>
              <a:rPr lang="en-US" dirty="0"/>
              <a:t> (left-most </a:t>
            </a:r>
          </a:p>
          <a:p>
            <a:r>
              <a:rPr lang="en-US" dirty="0"/>
              <a:t>column).</a:t>
            </a:r>
          </a:p>
          <a:p>
            <a:endParaRPr lang="en-US" dirty="0"/>
          </a:p>
          <a:p>
            <a:r>
              <a:rPr lang="en-US" dirty="0"/>
              <a:t>Verifying against </a:t>
            </a:r>
            <a:r>
              <a:rPr lang="en-US" dirty="0" err="1"/>
              <a:t>raobs</a:t>
            </a:r>
            <a:r>
              <a:rPr lang="en-US" dirty="0"/>
              <a:t> or AMSU-A channel 5, one has the impression that the ensemble is still under-spread.</a:t>
            </a:r>
          </a:p>
        </p:txBody>
      </p:sp>
      <p:sp>
        <p:nvSpPr>
          <p:cNvPr id="3" name="Slide Number Placeholder 2"/>
          <p:cNvSpPr>
            <a:spLocks noGrp="1"/>
          </p:cNvSpPr>
          <p:nvPr>
            <p:ph type="sldNum" sz="quarter" idx="12"/>
          </p:nvPr>
        </p:nvSpPr>
        <p:spPr/>
        <p:txBody>
          <a:bodyPr/>
          <a:lstStyle/>
          <a:p>
            <a:fld id="{E1246B2C-DEF8-7E4B-A682-F0D08C653574}" type="slidenum">
              <a:rPr lang="en-US" smtClean="0"/>
              <a:t>29</a:t>
            </a:fld>
            <a:endParaRPr lang="en-US"/>
          </a:p>
        </p:txBody>
      </p:sp>
    </p:spTree>
    <p:extLst>
      <p:ext uri="{BB962C8B-B14F-4D97-AF65-F5344CB8AC3E}">
        <p14:creationId xmlns:p14="http://schemas.microsoft.com/office/powerpoint/2010/main" val="336323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white paper on Arctic reanalysis?</a:t>
            </a:r>
            <a:endParaRPr lang="en-US" dirty="0"/>
          </a:p>
        </p:txBody>
      </p:sp>
      <p:sp>
        <p:nvSpPr>
          <p:cNvPr id="3" name="Content Placeholder 2"/>
          <p:cNvSpPr>
            <a:spLocks noGrp="1"/>
          </p:cNvSpPr>
          <p:nvPr>
            <p:ph idx="1"/>
          </p:nvPr>
        </p:nvSpPr>
        <p:spPr/>
        <p:txBody>
          <a:bodyPr/>
          <a:lstStyle/>
          <a:p>
            <a:r>
              <a:rPr lang="en-US" dirty="0" smtClean="0"/>
              <a:t>Inform program managers, suggesting where targeted investments needed.</a:t>
            </a:r>
          </a:p>
          <a:p>
            <a:pPr lvl="1"/>
            <a:r>
              <a:rPr lang="en-US" dirty="0" smtClean="0"/>
              <a:t>Creation of white paper initiated by program managers wanting this.</a:t>
            </a:r>
          </a:p>
          <a:p>
            <a:r>
              <a:rPr lang="en-US" dirty="0" smtClean="0"/>
              <a:t>Describe how Arctic researchers can get their data plugged into future </a:t>
            </a:r>
            <a:r>
              <a:rPr lang="en-US" dirty="0" err="1" smtClean="0"/>
              <a:t>reanalyses</a:t>
            </a:r>
            <a:r>
              <a:rPr lang="en-US" dirty="0" smtClean="0"/>
              <a:t>.</a:t>
            </a:r>
          </a:p>
          <a:p>
            <a:r>
              <a:rPr lang="en-US" dirty="0" smtClean="0"/>
              <a:t>Describe strengths and weaknesses of current </a:t>
            </a:r>
            <a:r>
              <a:rPr lang="en-US" dirty="0" err="1" smtClean="0"/>
              <a:t>reanalyses</a:t>
            </a:r>
            <a:r>
              <a:rPr lang="en-US" dirty="0" smtClean="0"/>
              <a:t>.</a:t>
            </a:r>
          </a:p>
          <a:p>
            <a:r>
              <a:rPr lang="en-US" dirty="0" smtClean="0"/>
              <a:t>Document (draft) is </a:t>
            </a:r>
            <a:r>
              <a:rPr lang="en-US" dirty="0" smtClean="0">
                <a:hlinkClick r:id="rId2"/>
              </a:rPr>
              <a:t>here</a:t>
            </a:r>
            <a:r>
              <a:rPr lang="en-US" dirty="0" smtClean="0"/>
              <a:t>, and we welcome your comments.</a:t>
            </a:r>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3</a:t>
            </a:fld>
            <a:endParaRPr lang="en-US"/>
          </a:p>
        </p:txBody>
      </p:sp>
    </p:spTree>
    <p:extLst>
      <p:ext uri="{BB962C8B-B14F-4D97-AF65-F5344CB8AC3E}">
        <p14:creationId xmlns:p14="http://schemas.microsoft.com/office/powerpoint/2010/main" val="518364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740" y="588151"/>
            <a:ext cx="7886700" cy="1325563"/>
          </a:xfrm>
        </p:spPr>
        <p:txBody>
          <a:bodyPr>
            <a:normAutofit fontScale="90000"/>
          </a:bodyPr>
          <a:lstStyle/>
          <a:p>
            <a:r>
              <a:rPr lang="en-US" dirty="0" smtClean="0"/>
              <a:t>Our intent: an observation database (ODB) capability for the GSI. In these file(s) would be:</a:t>
            </a:r>
            <a:endParaRPr lang="en-US" dirty="0"/>
          </a:p>
        </p:txBody>
      </p:sp>
      <p:sp>
        <p:nvSpPr>
          <p:cNvPr id="3" name="Content Placeholder 2"/>
          <p:cNvSpPr>
            <a:spLocks noGrp="1"/>
          </p:cNvSpPr>
          <p:nvPr>
            <p:ph idx="1"/>
          </p:nvPr>
        </p:nvSpPr>
        <p:spPr>
          <a:xfrm>
            <a:off x="2074813" y="2311089"/>
            <a:ext cx="7886700" cy="4351338"/>
          </a:xfrm>
        </p:spPr>
        <p:txBody>
          <a:bodyPr>
            <a:normAutofit/>
          </a:bodyPr>
          <a:lstStyle/>
          <a:p>
            <a:r>
              <a:rPr lang="en-US" dirty="0" smtClean="0"/>
              <a:t>Observations (all, including those not assimilated).</a:t>
            </a:r>
          </a:p>
          <a:p>
            <a:r>
              <a:rPr lang="en-US" dirty="0" smtClean="0"/>
              <a:t>Metadata (time stamp, QC flags, </a:t>
            </a:r>
            <a:r>
              <a:rPr lang="en-US" dirty="0" err="1" smtClean="0"/>
              <a:t>lat</a:t>
            </a:r>
            <a:r>
              <a:rPr lang="en-US" dirty="0" smtClean="0"/>
              <a:t>, </a:t>
            </a:r>
            <a:r>
              <a:rPr lang="en-US" dirty="0" err="1" smtClean="0"/>
              <a:t>lon</a:t>
            </a:r>
            <a:r>
              <a:rPr lang="en-US" dirty="0" smtClean="0"/>
              <a:t>, observation error assigned).</a:t>
            </a:r>
          </a:p>
          <a:p>
            <a:r>
              <a:rPr lang="en-US" dirty="0" smtClean="0"/>
              <a:t>O minus F  (including spread if ensemble DA used).</a:t>
            </a:r>
          </a:p>
          <a:p>
            <a:r>
              <a:rPr lang="en-US" dirty="0" smtClean="0"/>
              <a:t>O minus A. </a:t>
            </a:r>
          </a:p>
          <a:p>
            <a:r>
              <a:rPr lang="en-US" dirty="0" smtClean="0"/>
              <a:t>Bias-correction information.</a:t>
            </a:r>
          </a:p>
          <a:p>
            <a:r>
              <a:rPr lang="en-US" dirty="0" smtClean="0"/>
              <a:t>Usage flags.</a:t>
            </a:r>
          </a:p>
        </p:txBody>
      </p:sp>
      <p:sp>
        <p:nvSpPr>
          <p:cNvPr id="4" name="Slide Number Placeholder 3"/>
          <p:cNvSpPr>
            <a:spLocks noGrp="1"/>
          </p:cNvSpPr>
          <p:nvPr>
            <p:ph type="sldNum" sz="quarter" idx="12"/>
          </p:nvPr>
        </p:nvSpPr>
        <p:spPr/>
        <p:txBody>
          <a:bodyPr/>
          <a:lstStyle/>
          <a:p>
            <a:fld id="{E1246B2C-DEF8-7E4B-A682-F0D08C653574}" type="slidenum">
              <a:rPr lang="en-US" smtClean="0"/>
              <a:t>30</a:t>
            </a:fld>
            <a:endParaRPr lang="en-US"/>
          </a:p>
        </p:txBody>
      </p:sp>
    </p:spTree>
    <p:extLst>
      <p:ext uri="{BB962C8B-B14F-4D97-AF65-F5344CB8AC3E}">
        <p14:creationId xmlns:p14="http://schemas.microsoft.com/office/powerpoint/2010/main" val="686956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0489" y="792686"/>
            <a:ext cx="3110969" cy="13985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00"/>
                </a:solidFill>
              </a:rPr>
              <a:t>Observation Processing</a:t>
            </a:r>
          </a:p>
          <a:p>
            <a:pPr algn="ctr"/>
            <a:r>
              <a:rPr lang="en-US" dirty="0"/>
              <a:t>• read </a:t>
            </a:r>
            <a:r>
              <a:rPr lang="en-US" dirty="0" err="1"/>
              <a:t>obs</a:t>
            </a:r>
            <a:r>
              <a:rPr lang="en-US" dirty="0"/>
              <a:t> (</a:t>
            </a:r>
            <a:r>
              <a:rPr lang="en-US" dirty="0" err="1"/>
              <a:t>bufr</a:t>
            </a:r>
            <a:r>
              <a:rPr lang="en-US" dirty="0"/>
              <a:t>, HDF, </a:t>
            </a:r>
            <a:r>
              <a:rPr lang="en-US" dirty="0" err="1"/>
              <a:t>netCDF</a:t>
            </a:r>
            <a:r>
              <a:rPr lang="en-US" dirty="0"/>
              <a:t>, </a:t>
            </a:r>
            <a:r>
              <a:rPr lang="en-US" dirty="0" err="1"/>
              <a:t>ascii</a:t>
            </a:r>
            <a:r>
              <a:rPr lang="en-US" dirty="0"/>
              <a:t>)</a:t>
            </a:r>
          </a:p>
          <a:p>
            <a:pPr algn="ctr"/>
            <a:r>
              <a:rPr lang="en-US" dirty="0"/>
              <a:t>• set </a:t>
            </a:r>
            <a:r>
              <a:rPr lang="en-US" b="1" dirty="0"/>
              <a:t>R</a:t>
            </a:r>
          </a:p>
          <a:p>
            <a:pPr algn="ctr"/>
            <a:r>
              <a:rPr lang="en-US" dirty="0"/>
              <a:t>• basic QC</a:t>
            </a:r>
          </a:p>
        </p:txBody>
      </p:sp>
      <p:sp>
        <p:nvSpPr>
          <p:cNvPr id="5" name="Rounded Rectangle 4"/>
          <p:cNvSpPr/>
          <p:nvPr/>
        </p:nvSpPr>
        <p:spPr>
          <a:xfrm>
            <a:off x="2009182" y="2558282"/>
            <a:ext cx="2254002" cy="33861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FFFF00"/>
              </a:solidFill>
            </a:endParaRPr>
          </a:p>
          <a:p>
            <a:pPr algn="ctr"/>
            <a:r>
              <a:rPr lang="en-US" b="1" dirty="0">
                <a:solidFill>
                  <a:srgbClr val="FFFF00"/>
                </a:solidFill>
              </a:rPr>
              <a:t>Observation Database Manager</a:t>
            </a:r>
          </a:p>
          <a:p>
            <a:pPr algn="ctr"/>
            <a:endParaRPr lang="en-US" b="1" dirty="0">
              <a:solidFill>
                <a:srgbClr val="FFFF00"/>
              </a:solidFill>
            </a:endParaRPr>
          </a:p>
          <a:p>
            <a:pPr algn="ctr"/>
            <a:r>
              <a:rPr lang="en-US" dirty="0"/>
              <a:t>Relational Database (like ODB), and/or hierarchical dataset (HDF5, </a:t>
            </a:r>
            <a:r>
              <a:rPr lang="en-US" dirty="0" err="1"/>
              <a:t>netCDF</a:t>
            </a:r>
            <a:r>
              <a:rPr lang="en-US" dirty="0"/>
              <a:t>)</a:t>
            </a:r>
          </a:p>
          <a:p>
            <a:pPr algn="ctr"/>
            <a:endParaRPr lang="en-US" dirty="0"/>
          </a:p>
          <a:p>
            <a:pPr algn="ctr"/>
            <a:r>
              <a:rPr lang="en-US" dirty="0"/>
              <a:t>(replaces BUFR tanks and </a:t>
            </a:r>
          </a:p>
          <a:p>
            <a:pPr algn="ctr"/>
            <a:r>
              <a:rPr lang="en-US" dirty="0"/>
              <a:t>dump files)</a:t>
            </a:r>
          </a:p>
          <a:p>
            <a:pPr algn="ctr"/>
            <a:endParaRPr lang="en-US" dirty="0"/>
          </a:p>
        </p:txBody>
      </p:sp>
      <p:sp>
        <p:nvSpPr>
          <p:cNvPr id="6" name="Rounded Rectangle 5"/>
          <p:cNvSpPr/>
          <p:nvPr/>
        </p:nvSpPr>
        <p:spPr>
          <a:xfrm>
            <a:off x="7206846" y="5741894"/>
            <a:ext cx="2652764" cy="9065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00"/>
                </a:solidFill>
              </a:rPr>
              <a:t>Solver </a:t>
            </a:r>
          </a:p>
          <a:p>
            <a:pPr algn="ctr"/>
            <a:r>
              <a:rPr lang="en-US" dirty="0"/>
              <a:t>(hybrid </a:t>
            </a:r>
            <a:r>
              <a:rPr lang="en-US" dirty="0" err="1"/>
              <a:t>EnVar</a:t>
            </a:r>
            <a:r>
              <a:rPr lang="en-US" dirty="0"/>
              <a:t>, </a:t>
            </a:r>
            <a:r>
              <a:rPr lang="en-US" dirty="0" err="1"/>
              <a:t>EnKF</a:t>
            </a:r>
            <a:r>
              <a:rPr lang="en-US" dirty="0"/>
              <a:t>)</a:t>
            </a:r>
          </a:p>
        </p:txBody>
      </p:sp>
      <p:cxnSp>
        <p:nvCxnSpPr>
          <p:cNvPr id="8" name="Straight Arrow Connector 7"/>
          <p:cNvCxnSpPr>
            <a:endCxn id="5" idx="0"/>
          </p:cNvCxnSpPr>
          <p:nvPr/>
        </p:nvCxnSpPr>
        <p:spPr>
          <a:xfrm flipH="1">
            <a:off x="3136183" y="1746593"/>
            <a:ext cx="2539580" cy="811689"/>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206846" y="2338923"/>
            <a:ext cx="3145577" cy="2853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00"/>
                </a:solidFill>
              </a:rPr>
              <a:t>Observer</a:t>
            </a:r>
          </a:p>
          <a:p>
            <a:pPr algn="ctr"/>
            <a:r>
              <a:rPr lang="en-US" dirty="0"/>
              <a:t>• read background forecast(s)</a:t>
            </a:r>
          </a:p>
          <a:p>
            <a:pPr algn="ctr"/>
            <a:r>
              <a:rPr lang="en-US" dirty="0"/>
              <a:t>• data thinning/channel selection</a:t>
            </a:r>
          </a:p>
          <a:p>
            <a:pPr algn="ctr"/>
            <a:r>
              <a:rPr lang="en-US" dirty="0"/>
              <a:t>• interpolation</a:t>
            </a:r>
          </a:p>
          <a:p>
            <a:pPr algn="ctr"/>
            <a:r>
              <a:rPr lang="en-US" dirty="0"/>
              <a:t>• forward operator</a:t>
            </a:r>
          </a:p>
          <a:p>
            <a:pPr algn="ctr"/>
            <a:r>
              <a:rPr lang="en-US" dirty="0"/>
              <a:t>• background check QC</a:t>
            </a:r>
          </a:p>
          <a:p>
            <a:pPr algn="ctr"/>
            <a:r>
              <a:rPr lang="en-US" dirty="0"/>
              <a:t>• Compute </a:t>
            </a:r>
            <a:r>
              <a:rPr lang="en-US" b="1" dirty="0"/>
              <a:t>O</a:t>
            </a:r>
            <a:r>
              <a:rPr lang="en-US" dirty="0"/>
              <a:t>-</a:t>
            </a:r>
            <a:r>
              <a:rPr lang="en-US" b="1" dirty="0"/>
              <a:t>F, O-A</a:t>
            </a:r>
          </a:p>
        </p:txBody>
      </p:sp>
      <p:sp>
        <p:nvSpPr>
          <p:cNvPr id="12" name="Rounded Rectangle 11"/>
          <p:cNvSpPr/>
          <p:nvPr/>
        </p:nvSpPr>
        <p:spPr>
          <a:xfrm>
            <a:off x="2694794" y="792686"/>
            <a:ext cx="1386673" cy="9323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00"/>
                </a:solidFill>
              </a:rPr>
              <a:t>GTS</a:t>
            </a:r>
          </a:p>
          <a:p>
            <a:pPr algn="ctr"/>
            <a:r>
              <a:rPr lang="en-US" b="1" dirty="0">
                <a:solidFill>
                  <a:schemeClr val="bg1"/>
                </a:solidFill>
              </a:rPr>
              <a:t>(and other sources)</a:t>
            </a:r>
          </a:p>
        </p:txBody>
      </p:sp>
      <p:cxnSp>
        <p:nvCxnSpPr>
          <p:cNvPr id="14" name="Straight Arrow Connector 13"/>
          <p:cNvCxnSpPr>
            <a:stCxn id="12" idx="3"/>
            <a:endCxn id="4" idx="1"/>
          </p:cNvCxnSpPr>
          <p:nvPr/>
        </p:nvCxnSpPr>
        <p:spPr>
          <a:xfrm>
            <a:off x="4081466" y="1258862"/>
            <a:ext cx="1459022" cy="233089"/>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263184" y="3745906"/>
            <a:ext cx="2947338" cy="0"/>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8312845" y="5192427"/>
            <a:ext cx="1747" cy="54946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8852767" y="5192428"/>
            <a:ext cx="4540" cy="54946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263185" y="4358815"/>
            <a:ext cx="2947339" cy="610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494045" y="3372924"/>
            <a:ext cx="1191955" cy="646331"/>
          </a:xfrm>
          <a:prstGeom prst="rect">
            <a:avLst/>
          </a:prstGeom>
          <a:noFill/>
        </p:spPr>
        <p:txBody>
          <a:bodyPr wrap="square" rtlCol="0">
            <a:spAutoFit/>
          </a:bodyPr>
          <a:lstStyle/>
          <a:p>
            <a:r>
              <a:rPr lang="en-US" b="1" dirty="0"/>
              <a:t>O</a:t>
            </a:r>
            <a:r>
              <a:rPr lang="en-US" dirty="0"/>
              <a:t>, </a:t>
            </a:r>
            <a:r>
              <a:rPr lang="en-US" b="1" dirty="0"/>
              <a:t>R</a:t>
            </a:r>
            <a:r>
              <a:rPr lang="en-US" dirty="0"/>
              <a:t>, metadata</a:t>
            </a:r>
          </a:p>
        </p:txBody>
      </p:sp>
      <p:sp>
        <p:nvSpPr>
          <p:cNvPr id="33" name="TextBox 32"/>
          <p:cNvSpPr txBox="1"/>
          <p:nvPr/>
        </p:nvSpPr>
        <p:spPr>
          <a:xfrm>
            <a:off x="4351561" y="4364915"/>
            <a:ext cx="2858963" cy="369332"/>
          </a:xfrm>
          <a:prstGeom prst="rect">
            <a:avLst/>
          </a:prstGeom>
          <a:noFill/>
        </p:spPr>
        <p:txBody>
          <a:bodyPr wrap="none" rtlCol="0">
            <a:spAutoFit/>
          </a:bodyPr>
          <a:lstStyle/>
          <a:p>
            <a:r>
              <a:rPr lang="en-US" b="1" dirty="0"/>
              <a:t>O</a:t>
            </a:r>
            <a:r>
              <a:rPr lang="en-US" dirty="0"/>
              <a:t> minus </a:t>
            </a:r>
            <a:r>
              <a:rPr lang="en-US" b="1" dirty="0"/>
              <a:t>F</a:t>
            </a:r>
            <a:r>
              <a:rPr lang="en-US" dirty="0"/>
              <a:t>,  </a:t>
            </a:r>
            <a:r>
              <a:rPr lang="en-US" b="1" dirty="0"/>
              <a:t>O</a:t>
            </a:r>
            <a:r>
              <a:rPr lang="en-US" dirty="0"/>
              <a:t> minus </a:t>
            </a:r>
            <a:r>
              <a:rPr lang="en-US" b="1" dirty="0"/>
              <a:t>A</a:t>
            </a:r>
            <a:r>
              <a:rPr lang="en-US" dirty="0"/>
              <a:t>, QC,…</a:t>
            </a:r>
          </a:p>
        </p:txBody>
      </p:sp>
      <p:sp>
        <p:nvSpPr>
          <p:cNvPr id="2" name="TextBox 1"/>
          <p:cNvSpPr txBox="1"/>
          <p:nvPr/>
        </p:nvSpPr>
        <p:spPr>
          <a:xfrm>
            <a:off x="772011" y="72896"/>
            <a:ext cx="10479857" cy="523220"/>
          </a:xfrm>
          <a:prstGeom prst="rect">
            <a:avLst/>
          </a:prstGeom>
          <a:noFill/>
        </p:spPr>
        <p:txBody>
          <a:bodyPr wrap="none" rtlCol="0">
            <a:spAutoFit/>
          </a:bodyPr>
          <a:lstStyle/>
          <a:p>
            <a:r>
              <a:rPr lang="en-US" sz="2800" smtClean="0"/>
              <a:t>Longer-term vision </a:t>
            </a:r>
            <a:r>
              <a:rPr lang="en-US" sz="2800" dirty="0"/>
              <a:t>for how this might work in JEDAI (GSI code refactor)</a:t>
            </a:r>
          </a:p>
        </p:txBody>
      </p:sp>
      <p:sp>
        <p:nvSpPr>
          <p:cNvPr id="7" name="Slide Number Placeholder 6"/>
          <p:cNvSpPr>
            <a:spLocks noGrp="1"/>
          </p:cNvSpPr>
          <p:nvPr>
            <p:ph type="sldNum" sz="quarter" idx="12"/>
          </p:nvPr>
        </p:nvSpPr>
        <p:spPr/>
        <p:txBody>
          <a:bodyPr/>
          <a:lstStyle/>
          <a:p>
            <a:fld id="{E1246B2C-DEF8-7E4B-A682-F0D08C653574}" type="slidenum">
              <a:rPr lang="en-US" smtClean="0"/>
              <a:t>31</a:t>
            </a:fld>
            <a:endParaRPr lang="en-US"/>
          </a:p>
        </p:txBody>
      </p:sp>
    </p:spTree>
    <p:extLst>
      <p:ext uri="{BB962C8B-B14F-4D97-AF65-F5344CB8AC3E}">
        <p14:creationId xmlns:p14="http://schemas.microsoft.com/office/powerpoint/2010/main" val="713503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013" y="543547"/>
            <a:ext cx="7886700" cy="1325563"/>
          </a:xfrm>
        </p:spPr>
        <p:txBody>
          <a:bodyPr>
            <a:normAutofit fontScale="90000"/>
          </a:bodyPr>
          <a:lstStyle/>
          <a:p>
            <a:r>
              <a:rPr lang="en-US" dirty="0" smtClean="0"/>
              <a:t>Patching the GSI to provide ODB capability while we await the GSI refactor.</a:t>
            </a:r>
            <a:endParaRPr lang="en-US" dirty="0"/>
          </a:p>
        </p:txBody>
      </p:sp>
      <p:sp>
        <p:nvSpPr>
          <p:cNvPr id="3" name="Content Placeholder 2"/>
          <p:cNvSpPr>
            <a:spLocks noGrp="1"/>
          </p:cNvSpPr>
          <p:nvPr>
            <p:ph idx="1"/>
          </p:nvPr>
        </p:nvSpPr>
        <p:spPr>
          <a:xfrm>
            <a:off x="2060653" y="2494698"/>
            <a:ext cx="7886700" cy="3158970"/>
          </a:xfrm>
        </p:spPr>
        <p:txBody>
          <a:bodyPr>
            <a:normAutofit fontScale="92500" lnSpcReduction="10000"/>
          </a:bodyPr>
          <a:lstStyle/>
          <a:p>
            <a:r>
              <a:rPr lang="en-US" dirty="0" smtClean="0"/>
              <a:t>Can be done in the short term for next GEFS reanalysis/reforecast without changing NCEP operational workflow.</a:t>
            </a:r>
          </a:p>
          <a:p>
            <a:r>
              <a:rPr lang="en-US" dirty="0" smtClean="0"/>
              <a:t>Enables easier access to observations and ‘assimilation feedback’ information for monitoring, diagnosis, research.</a:t>
            </a:r>
          </a:p>
          <a:p>
            <a:r>
              <a:rPr lang="en-US" dirty="0" smtClean="0"/>
              <a:t>Amounts to pre/post processing input BUFR, output GSI diagnostic files.</a:t>
            </a:r>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32</a:t>
            </a:fld>
            <a:endParaRPr lang="en-US"/>
          </a:p>
        </p:txBody>
      </p:sp>
    </p:spTree>
    <p:extLst>
      <p:ext uri="{BB962C8B-B14F-4D97-AF65-F5344CB8AC3E}">
        <p14:creationId xmlns:p14="http://schemas.microsoft.com/office/powerpoint/2010/main" val="2897868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4961468" y="1245939"/>
            <a:ext cx="2120349" cy="15972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874498" y="305552"/>
            <a:ext cx="3088013" cy="1221701"/>
          </a:xfrm>
          <a:prstGeom prst="rect">
            <a:avLst/>
          </a:prstGeom>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GSI </a:t>
            </a:r>
          </a:p>
          <a:p>
            <a:pPr algn="ctr"/>
            <a:r>
              <a:rPr lang="en-US" sz="2800" dirty="0"/>
              <a:t>data assimilation </a:t>
            </a:r>
          </a:p>
          <a:p>
            <a:pPr algn="ctr"/>
            <a:r>
              <a:rPr lang="en-US" sz="2800" dirty="0"/>
              <a:t>system</a:t>
            </a:r>
          </a:p>
        </p:txBody>
      </p:sp>
      <p:cxnSp>
        <p:nvCxnSpPr>
          <p:cNvPr id="21" name="Straight Arrow Connector 20"/>
          <p:cNvCxnSpPr/>
          <p:nvPr/>
        </p:nvCxnSpPr>
        <p:spPr>
          <a:xfrm flipH="1">
            <a:off x="4953652" y="564312"/>
            <a:ext cx="2116421" cy="2017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7070072" y="105241"/>
            <a:ext cx="1909796" cy="1288327"/>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BUFR (</a:t>
            </a:r>
            <a:r>
              <a:rPr lang="en-US" dirty="0" err="1"/>
              <a:t>prepbufr</a:t>
            </a:r>
            <a:r>
              <a:rPr lang="en-US" dirty="0"/>
              <a:t>, radiance </a:t>
            </a:r>
            <a:r>
              <a:rPr lang="en-US" dirty="0" err="1"/>
              <a:t>bufr</a:t>
            </a:r>
            <a:r>
              <a:rPr lang="en-US" dirty="0"/>
              <a:t>, </a:t>
            </a:r>
            <a:r>
              <a:rPr lang="en-US" dirty="0" err="1"/>
              <a:t>satwnd</a:t>
            </a:r>
            <a:r>
              <a:rPr lang="en-US" dirty="0"/>
              <a:t> </a:t>
            </a:r>
            <a:r>
              <a:rPr lang="en-US" dirty="0" err="1"/>
              <a:t>bufr</a:t>
            </a:r>
            <a:r>
              <a:rPr lang="en-US" dirty="0"/>
              <a:t>, </a:t>
            </a:r>
            <a:r>
              <a:rPr lang="en-US" dirty="0" err="1"/>
              <a:t>gpsro</a:t>
            </a:r>
            <a:r>
              <a:rPr lang="en-US" dirty="0"/>
              <a:t> </a:t>
            </a:r>
            <a:r>
              <a:rPr lang="en-US" dirty="0" err="1"/>
              <a:t>bufr</a:t>
            </a:r>
            <a:r>
              <a:rPr lang="en-US" dirty="0"/>
              <a:t>…)</a:t>
            </a:r>
          </a:p>
        </p:txBody>
      </p:sp>
      <p:sp>
        <p:nvSpPr>
          <p:cNvPr id="45" name="Rounded Rectangle 44"/>
          <p:cNvSpPr/>
          <p:nvPr/>
        </p:nvSpPr>
        <p:spPr>
          <a:xfrm>
            <a:off x="7081816" y="2425996"/>
            <a:ext cx="1942118" cy="1570715"/>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GSI diagnostic files (containing </a:t>
            </a:r>
            <a:r>
              <a:rPr lang="en-US" dirty="0" err="1"/>
              <a:t>obs</a:t>
            </a:r>
            <a:r>
              <a:rPr lang="en-US" dirty="0"/>
              <a:t> ingested by GSI, departures, QC, bias correction info)</a:t>
            </a:r>
          </a:p>
        </p:txBody>
      </p:sp>
      <p:sp>
        <p:nvSpPr>
          <p:cNvPr id="78" name="Rounded Rectangle 77"/>
          <p:cNvSpPr/>
          <p:nvPr/>
        </p:nvSpPr>
        <p:spPr>
          <a:xfrm>
            <a:off x="7058284" y="1583960"/>
            <a:ext cx="1909796" cy="686668"/>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analyses</a:t>
            </a:r>
          </a:p>
        </p:txBody>
      </p:sp>
      <p:cxnSp>
        <p:nvCxnSpPr>
          <p:cNvPr id="80" name="Straight Arrow Connector 79"/>
          <p:cNvCxnSpPr>
            <a:endCxn id="78" idx="1"/>
          </p:cNvCxnSpPr>
          <p:nvPr/>
        </p:nvCxnSpPr>
        <p:spPr>
          <a:xfrm>
            <a:off x="4976074" y="970828"/>
            <a:ext cx="2082211" cy="95646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4862232" y="6259606"/>
            <a:ext cx="2097374" cy="369332"/>
          </a:xfrm>
          <a:prstGeom prst="rect">
            <a:avLst/>
          </a:prstGeom>
          <a:noFill/>
        </p:spPr>
        <p:txBody>
          <a:bodyPr wrap="none" rtlCol="0">
            <a:spAutoFit/>
          </a:bodyPr>
          <a:lstStyle/>
          <a:p>
            <a:r>
              <a:rPr lang="en-US" dirty="0"/>
              <a:t>(the </a:t>
            </a:r>
            <a:r>
              <a:rPr lang="en-US"/>
              <a:t>current system)</a:t>
            </a:r>
          </a:p>
        </p:txBody>
      </p:sp>
      <p:sp>
        <p:nvSpPr>
          <p:cNvPr id="2" name="Slide Number Placeholder 1"/>
          <p:cNvSpPr>
            <a:spLocks noGrp="1"/>
          </p:cNvSpPr>
          <p:nvPr>
            <p:ph type="sldNum" sz="quarter" idx="12"/>
          </p:nvPr>
        </p:nvSpPr>
        <p:spPr/>
        <p:txBody>
          <a:bodyPr/>
          <a:lstStyle/>
          <a:p>
            <a:fld id="{E1246B2C-DEF8-7E4B-A682-F0D08C653574}" type="slidenum">
              <a:rPr lang="en-US" smtClean="0"/>
              <a:t>33</a:t>
            </a:fld>
            <a:endParaRPr lang="en-US"/>
          </a:p>
        </p:txBody>
      </p:sp>
    </p:spTree>
    <p:extLst>
      <p:ext uri="{BB962C8B-B14F-4D97-AF65-F5344CB8AC3E}">
        <p14:creationId xmlns:p14="http://schemas.microsoft.com/office/powerpoint/2010/main" val="1973904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4961468" y="1245939"/>
            <a:ext cx="2120349" cy="15972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29" idx="3"/>
          </p:cNvCxnSpPr>
          <p:nvPr/>
        </p:nvCxnSpPr>
        <p:spPr>
          <a:xfrm flipH="1">
            <a:off x="4961468" y="4809254"/>
            <a:ext cx="2147663" cy="593895"/>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874498" y="305552"/>
            <a:ext cx="3088013" cy="1221701"/>
          </a:xfrm>
          <a:prstGeom prst="rect">
            <a:avLst/>
          </a:prstGeom>
          <a:ln w="285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GSI </a:t>
            </a:r>
          </a:p>
          <a:p>
            <a:pPr algn="ctr"/>
            <a:r>
              <a:rPr lang="en-US" sz="2800" dirty="0"/>
              <a:t>data assimilation </a:t>
            </a:r>
          </a:p>
          <a:p>
            <a:pPr algn="ctr"/>
            <a:r>
              <a:rPr lang="en-US" sz="2800" dirty="0"/>
              <a:t>system</a:t>
            </a:r>
          </a:p>
        </p:txBody>
      </p:sp>
      <p:cxnSp>
        <p:nvCxnSpPr>
          <p:cNvPr id="21" name="Straight Arrow Connector 20"/>
          <p:cNvCxnSpPr/>
          <p:nvPr/>
        </p:nvCxnSpPr>
        <p:spPr>
          <a:xfrm flipH="1">
            <a:off x="4953652" y="564312"/>
            <a:ext cx="2116421" cy="2017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47" idx="1"/>
          </p:cNvCxnSpPr>
          <p:nvPr/>
        </p:nvCxnSpPr>
        <p:spPr>
          <a:xfrm>
            <a:off x="4960424" y="3662385"/>
            <a:ext cx="2153714" cy="94092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968349" y="1179307"/>
            <a:ext cx="2098862" cy="399312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6" idx="1"/>
          </p:cNvCxnSpPr>
          <p:nvPr/>
        </p:nvCxnSpPr>
        <p:spPr>
          <a:xfrm flipH="1" flipV="1">
            <a:off x="4960425" y="4181204"/>
            <a:ext cx="2171205" cy="1754787"/>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9300748" y="3712478"/>
            <a:ext cx="1266092" cy="1674158"/>
          </a:xfrm>
          <a:prstGeom prst="roundRect">
            <a:avLst/>
          </a:prstGeom>
          <a:solidFill>
            <a:schemeClr val="accent2">
              <a:lumMod val="60000"/>
              <a:lumOff val="40000"/>
            </a:schemeClr>
          </a:solidFill>
          <a:ln w="28575">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OpenDAP</a:t>
            </a:r>
            <a:r>
              <a:rPr lang="en-US" dirty="0"/>
              <a:t> </a:t>
            </a:r>
          </a:p>
          <a:p>
            <a:pPr algn="ctr"/>
            <a:r>
              <a:rPr lang="en-US" sz="1600" dirty="0"/>
              <a:t>data server, access to research community</a:t>
            </a:r>
          </a:p>
        </p:txBody>
      </p:sp>
      <p:sp>
        <p:nvSpPr>
          <p:cNvPr id="20" name="Rectangle 19"/>
          <p:cNvSpPr/>
          <p:nvPr/>
        </p:nvSpPr>
        <p:spPr>
          <a:xfrm>
            <a:off x="1874498" y="1947414"/>
            <a:ext cx="3088013" cy="2602145"/>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python utilities: </a:t>
            </a:r>
          </a:p>
          <a:p>
            <a:pPr marL="342900" indent="-342900">
              <a:buAutoNum type="arabicParenBoth"/>
            </a:pPr>
            <a:r>
              <a:rPr lang="en-US" sz="1400" dirty="0"/>
              <a:t>bufr2nc (outputs BUFR as </a:t>
            </a:r>
            <a:r>
              <a:rPr lang="en-US" sz="1400" dirty="0" err="1"/>
              <a:t>netCDF</a:t>
            </a:r>
            <a:r>
              <a:rPr lang="en-US" sz="1400" dirty="0"/>
              <a:t> file)</a:t>
            </a:r>
          </a:p>
          <a:p>
            <a:pPr marL="342900" indent="-342900">
              <a:buAutoNum type="arabicParenBoth"/>
            </a:pPr>
            <a:r>
              <a:rPr lang="en-US" sz="1400" dirty="0"/>
              <a:t>merge_gsidiag_bufr2nc (matches records in GSI diagnostic file with original BUFR, adds </a:t>
            </a:r>
            <a:r>
              <a:rPr lang="en-US" sz="1400" dirty="0" err="1"/>
              <a:t>depatures</a:t>
            </a:r>
            <a:r>
              <a:rPr lang="en-US" sz="1400" dirty="0"/>
              <a:t>, </a:t>
            </a:r>
            <a:r>
              <a:rPr lang="en-US" sz="1400" dirty="0" err="1"/>
              <a:t>ens.</a:t>
            </a:r>
            <a:r>
              <a:rPr lang="en-US" sz="1400" dirty="0"/>
              <a:t> spread in </a:t>
            </a:r>
            <a:r>
              <a:rPr lang="en-US" sz="1400" dirty="0" err="1"/>
              <a:t>ob</a:t>
            </a:r>
            <a:r>
              <a:rPr lang="en-US" sz="1400" dirty="0"/>
              <a:t> space, QC, other DA info)</a:t>
            </a:r>
          </a:p>
          <a:p>
            <a:pPr marL="342900" indent="-342900">
              <a:buAutoNum type="arabicParenBoth"/>
            </a:pPr>
            <a:r>
              <a:rPr lang="en-US" sz="1400" dirty="0"/>
              <a:t>new_obs_2nc (various codes tailored to particular research data sets)</a:t>
            </a:r>
          </a:p>
          <a:p>
            <a:pPr algn="ctr"/>
            <a:endParaRPr lang="en-US" dirty="0"/>
          </a:p>
        </p:txBody>
      </p:sp>
      <p:sp>
        <p:nvSpPr>
          <p:cNvPr id="29" name="Rectangle 28"/>
          <p:cNvSpPr/>
          <p:nvPr/>
        </p:nvSpPr>
        <p:spPr>
          <a:xfrm>
            <a:off x="1874497" y="4887941"/>
            <a:ext cx="3086970" cy="1030412"/>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nc2prepbufr</a:t>
            </a:r>
          </a:p>
          <a:p>
            <a:pPr algn="ctr"/>
            <a:r>
              <a:rPr lang="en-US" dirty="0"/>
              <a:t>(convert back to GSI compatible BUFR)</a:t>
            </a:r>
          </a:p>
          <a:p>
            <a:pPr algn="ctr"/>
            <a:endParaRPr lang="en-US" dirty="0"/>
          </a:p>
        </p:txBody>
      </p:sp>
      <p:cxnSp>
        <p:nvCxnSpPr>
          <p:cNvPr id="32" name="Straight Arrow Connector 31"/>
          <p:cNvCxnSpPr>
            <a:stCxn id="45" idx="1"/>
          </p:cNvCxnSpPr>
          <p:nvPr/>
        </p:nvCxnSpPr>
        <p:spPr>
          <a:xfrm flipH="1" flipV="1">
            <a:off x="4965440" y="3211353"/>
            <a:ext cx="2116376" cy="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4" idx="1"/>
          </p:cNvCxnSpPr>
          <p:nvPr/>
        </p:nvCxnSpPr>
        <p:spPr>
          <a:xfrm flipH="1">
            <a:off x="4947948" y="749405"/>
            <a:ext cx="2122124" cy="1471569"/>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7070072" y="105241"/>
            <a:ext cx="1909796" cy="1288327"/>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BUFR (</a:t>
            </a:r>
            <a:r>
              <a:rPr lang="en-US" dirty="0" err="1"/>
              <a:t>prepbufr</a:t>
            </a:r>
            <a:r>
              <a:rPr lang="en-US" dirty="0"/>
              <a:t>, radiance </a:t>
            </a:r>
            <a:r>
              <a:rPr lang="en-US" dirty="0" err="1"/>
              <a:t>bufr</a:t>
            </a:r>
            <a:r>
              <a:rPr lang="en-US" dirty="0"/>
              <a:t>, </a:t>
            </a:r>
            <a:r>
              <a:rPr lang="en-US" dirty="0" err="1"/>
              <a:t>satwnd</a:t>
            </a:r>
            <a:r>
              <a:rPr lang="en-US" dirty="0"/>
              <a:t> </a:t>
            </a:r>
            <a:r>
              <a:rPr lang="en-US" dirty="0" err="1"/>
              <a:t>bufr</a:t>
            </a:r>
            <a:r>
              <a:rPr lang="en-US" dirty="0"/>
              <a:t>, </a:t>
            </a:r>
            <a:r>
              <a:rPr lang="en-US" dirty="0" err="1"/>
              <a:t>gpsro</a:t>
            </a:r>
            <a:r>
              <a:rPr lang="en-US" dirty="0"/>
              <a:t> </a:t>
            </a:r>
            <a:r>
              <a:rPr lang="en-US" dirty="0" err="1"/>
              <a:t>bufr</a:t>
            </a:r>
            <a:r>
              <a:rPr lang="en-US" dirty="0"/>
              <a:t>…)</a:t>
            </a:r>
          </a:p>
        </p:txBody>
      </p:sp>
      <p:sp>
        <p:nvSpPr>
          <p:cNvPr id="45" name="Rounded Rectangle 44"/>
          <p:cNvSpPr/>
          <p:nvPr/>
        </p:nvSpPr>
        <p:spPr>
          <a:xfrm>
            <a:off x="7081816" y="2425996"/>
            <a:ext cx="1942118" cy="1570715"/>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GSI diagnostic files (containing </a:t>
            </a:r>
            <a:r>
              <a:rPr lang="en-US" sz="1600" dirty="0" err="1"/>
              <a:t>obs</a:t>
            </a:r>
            <a:r>
              <a:rPr lang="en-US" sz="1600" dirty="0"/>
              <a:t> ingested by GSI, departures, QC, bias correction info)</a:t>
            </a:r>
          </a:p>
        </p:txBody>
      </p:sp>
      <p:sp>
        <p:nvSpPr>
          <p:cNvPr id="46" name="Rounded Rectangle 45"/>
          <p:cNvSpPr/>
          <p:nvPr/>
        </p:nvSpPr>
        <p:spPr>
          <a:xfrm>
            <a:off x="7131629" y="5172426"/>
            <a:ext cx="1904363" cy="1527126"/>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Other observation sources (field experiments, research instruments, etc.)</a:t>
            </a:r>
          </a:p>
        </p:txBody>
      </p:sp>
      <p:sp>
        <p:nvSpPr>
          <p:cNvPr id="47" name="Rounded Rectangle 46"/>
          <p:cNvSpPr/>
          <p:nvPr/>
        </p:nvSpPr>
        <p:spPr>
          <a:xfrm>
            <a:off x="7114138" y="4181202"/>
            <a:ext cx="1909796" cy="844208"/>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Observation</a:t>
            </a:r>
          </a:p>
          <a:p>
            <a:pPr algn="ctr"/>
            <a:r>
              <a:rPr lang="en-US" dirty="0"/>
              <a:t>database</a:t>
            </a:r>
          </a:p>
        </p:txBody>
      </p:sp>
      <p:cxnSp>
        <p:nvCxnSpPr>
          <p:cNvPr id="69" name="Straight Arrow Connector 68"/>
          <p:cNvCxnSpPr>
            <a:stCxn id="47" idx="3"/>
          </p:cNvCxnSpPr>
          <p:nvPr/>
        </p:nvCxnSpPr>
        <p:spPr>
          <a:xfrm flipV="1">
            <a:off x="9023935" y="4584249"/>
            <a:ext cx="276813" cy="19059"/>
          </a:xfrm>
          <a:prstGeom prst="straightConnector1">
            <a:avLst/>
          </a:prstGeom>
          <a:ln w="28575">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8" name="Rounded Rectangle 77"/>
          <p:cNvSpPr/>
          <p:nvPr/>
        </p:nvSpPr>
        <p:spPr>
          <a:xfrm>
            <a:off x="7058284" y="1583960"/>
            <a:ext cx="1909796" cy="686668"/>
          </a:xfrm>
          <a:prstGeom prst="roundRect">
            <a:avLst/>
          </a:prstGeom>
          <a:solidFill>
            <a:schemeClr val="accent6">
              <a:lumMod val="60000"/>
              <a:lumOff val="40000"/>
            </a:schemeClr>
          </a:solid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analyses</a:t>
            </a:r>
          </a:p>
        </p:txBody>
      </p:sp>
      <p:cxnSp>
        <p:nvCxnSpPr>
          <p:cNvPr id="80" name="Straight Arrow Connector 79"/>
          <p:cNvCxnSpPr>
            <a:endCxn id="78" idx="1"/>
          </p:cNvCxnSpPr>
          <p:nvPr/>
        </p:nvCxnSpPr>
        <p:spPr>
          <a:xfrm>
            <a:off x="4976074" y="970828"/>
            <a:ext cx="2082211" cy="956466"/>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657041" y="6454808"/>
            <a:ext cx="2871136" cy="369332"/>
          </a:xfrm>
          <a:prstGeom prst="rect">
            <a:avLst/>
          </a:prstGeom>
          <a:noFill/>
        </p:spPr>
        <p:txBody>
          <a:bodyPr wrap="none" rtlCol="0">
            <a:spAutoFit/>
          </a:bodyPr>
          <a:lstStyle/>
          <a:p>
            <a:r>
              <a:rPr lang="en-US" dirty="0"/>
              <a:t>with </a:t>
            </a:r>
            <a:r>
              <a:rPr lang="en-US"/>
              <a:t>proposed modifications</a:t>
            </a:r>
          </a:p>
        </p:txBody>
      </p:sp>
      <p:sp>
        <p:nvSpPr>
          <p:cNvPr id="3" name="Slide Number Placeholder 2"/>
          <p:cNvSpPr>
            <a:spLocks noGrp="1"/>
          </p:cNvSpPr>
          <p:nvPr>
            <p:ph type="sldNum" sz="quarter" idx="12"/>
          </p:nvPr>
        </p:nvSpPr>
        <p:spPr/>
        <p:txBody>
          <a:bodyPr/>
          <a:lstStyle/>
          <a:p>
            <a:fld id="{E1246B2C-DEF8-7E4B-A682-F0D08C653574}" type="slidenum">
              <a:rPr lang="en-US" smtClean="0"/>
              <a:t>34</a:t>
            </a:fld>
            <a:endParaRPr lang="en-US"/>
          </a:p>
        </p:txBody>
      </p:sp>
    </p:spTree>
    <p:extLst>
      <p:ext uri="{BB962C8B-B14F-4D97-AF65-F5344CB8AC3E}">
        <p14:creationId xmlns:p14="http://schemas.microsoft.com/office/powerpoint/2010/main" val="4074404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Reanalysis task 3:  prepare input observations</a:t>
            </a:r>
            <a:endParaRPr lang="en-US" dirty="0"/>
          </a:p>
        </p:txBody>
      </p:sp>
      <p:sp>
        <p:nvSpPr>
          <p:cNvPr id="3" name="Content Placeholder 2"/>
          <p:cNvSpPr>
            <a:spLocks noGrp="1"/>
          </p:cNvSpPr>
          <p:nvPr>
            <p:ph idx="1"/>
          </p:nvPr>
        </p:nvSpPr>
        <p:spPr>
          <a:xfrm>
            <a:off x="838200" y="1825624"/>
            <a:ext cx="5327210" cy="4502747"/>
          </a:xfrm>
        </p:spPr>
        <p:txBody>
          <a:bodyPr/>
          <a:lstStyle/>
          <a:p>
            <a:r>
              <a:rPr lang="en-US" dirty="0" smtClean="0"/>
              <a:t>If all else fails, could use CFSR BUFR data</a:t>
            </a:r>
          </a:p>
          <a:p>
            <a:r>
              <a:rPr lang="en-US" dirty="0" smtClean="0"/>
              <a:t>But hope to use reprocessed AMVs, other data sources not in CFSR, leveraging ODB.</a:t>
            </a:r>
          </a:p>
          <a:p>
            <a:r>
              <a:rPr lang="en-US" dirty="0" smtClean="0"/>
              <a:t>In actuality, this task done early in preparation for ”scout runs.”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586" y="1825625"/>
            <a:ext cx="5297032" cy="3488759"/>
          </a:xfrm>
          <a:prstGeom prst="rect">
            <a:avLst/>
          </a:prstGeom>
        </p:spPr>
      </p:pic>
      <p:sp>
        <p:nvSpPr>
          <p:cNvPr id="6" name="Rectangle 5"/>
          <p:cNvSpPr/>
          <p:nvPr/>
        </p:nvSpPr>
        <p:spPr>
          <a:xfrm>
            <a:off x="6562395" y="3143142"/>
            <a:ext cx="4976498" cy="2653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1246B2C-DEF8-7E4B-A682-F0D08C653574}" type="slidenum">
              <a:rPr lang="en-US" smtClean="0"/>
              <a:t>35</a:t>
            </a:fld>
            <a:endParaRPr lang="en-US"/>
          </a:p>
        </p:txBody>
      </p:sp>
    </p:spTree>
    <p:extLst>
      <p:ext uri="{BB962C8B-B14F-4D97-AF65-F5344CB8AC3E}">
        <p14:creationId xmlns:p14="http://schemas.microsoft.com/office/powerpoint/2010/main" val="83177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Reanalysis task 4:  produce the reanalysis</a:t>
            </a:r>
            <a:endParaRPr lang="en-US" dirty="0"/>
          </a:p>
        </p:txBody>
      </p:sp>
      <p:sp>
        <p:nvSpPr>
          <p:cNvPr id="3" name="Content Placeholder 2"/>
          <p:cNvSpPr>
            <a:spLocks noGrp="1"/>
          </p:cNvSpPr>
          <p:nvPr>
            <p:ph idx="1"/>
          </p:nvPr>
        </p:nvSpPr>
        <p:spPr>
          <a:xfrm>
            <a:off x="838200" y="1825625"/>
            <a:ext cx="4494291" cy="4385052"/>
          </a:xfrm>
        </p:spPr>
        <p:txBody>
          <a:bodyPr/>
          <a:lstStyle/>
          <a:p>
            <a:r>
              <a:rPr lang="en-US" dirty="0" smtClean="0"/>
              <a:t>What </a:t>
            </a:r>
            <a:r>
              <a:rPr lang="en-US" smtClean="0"/>
              <a:t>could possibly go wrong?</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286" y="1690688"/>
            <a:ext cx="5297032" cy="3488759"/>
          </a:xfrm>
          <a:prstGeom prst="rect">
            <a:avLst/>
          </a:prstGeom>
        </p:spPr>
      </p:pic>
      <p:sp>
        <p:nvSpPr>
          <p:cNvPr id="5" name="Rectangle 4"/>
          <p:cNvSpPr/>
          <p:nvPr/>
        </p:nvSpPr>
        <p:spPr>
          <a:xfrm>
            <a:off x="6182149" y="3234541"/>
            <a:ext cx="4980774" cy="29631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1246B2C-DEF8-7E4B-A682-F0D08C653574}" type="slidenum">
              <a:rPr lang="en-US" smtClean="0"/>
              <a:t>36</a:t>
            </a:fld>
            <a:endParaRPr lang="en-US"/>
          </a:p>
        </p:txBody>
      </p:sp>
    </p:spTree>
    <p:extLst>
      <p:ext uri="{BB962C8B-B14F-4D97-AF65-F5344CB8AC3E}">
        <p14:creationId xmlns:p14="http://schemas.microsoft.com/office/powerpoint/2010/main" val="669560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welcome feedback on Arctic reanalysis white paper.</a:t>
            </a:r>
          </a:p>
          <a:p>
            <a:r>
              <a:rPr lang="en-US" dirty="0" smtClean="0"/>
              <a:t>We welcome feedback on plans for modern-era reanalysis.</a:t>
            </a:r>
          </a:p>
          <a:p>
            <a:pPr lvl="1"/>
            <a:r>
              <a:rPr lang="en-US" dirty="0" smtClean="0"/>
              <a:t>with limits; please</a:t>
            </a:r>
            <a:r>
              <a:rPr lang="is-IS" dirty="0" smtClean="0"/>
              <a:t> don’t suggest “do fully coupled” or “do 40 years” </a:t>
            </a:r>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37</a:t>
            </a:fld>
            <a:endParaRPr lang="en-US"/>
          </a:p>
        </p:txBody>
      </p:sp>
    </p:spTree>
    <p:extLst>
      <p:ext uri="{BB962C8B-B14F-4D97-AF65-F5344CB8AC3E}">
        <p14:creationId xmlns:p14="http://schemas.microsoft.com/office/powerpoint/2010/main" val="1364989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white paper organization</a:t>
            </a:r>
            <a:endParaRPr lang="en-US" dirty="0"/>
          </a:p>
        </p:txBody>
      </p:sp>
      <p:sp>
        <p:nvSpPr>
          <p:cNvPr id="3" name="Content Placeholder 2"/>
          <p:cNvSpPr>
            <a:spLocks noGrp="1"/>
          </p:cNvSpPr>
          <p:nvPr>
            <p:ph idx="1"/>
          </p:nvPr>
        </p:nvSpPr>
        <p:spPr/>
        <p:txBody>
          <a:bodyPr/>
          <a:lstStyle/>
          <a:p>
            <a:r>
              <a:rPr lang="en-US" b="1" dirty="0" smtClean="0"/>
              <a:t>Executive summary.</a:t>
            </a:r>
          </a:p>
          <a:p>
            <a:r>
              <a:rPr lang="en-US" b="1" dirty="0" smtClean="0"/>
              <a:t>Introduction</a:t>
            </a:r>
            <a:r>
              <a:rPr lang="en-US" dirty="0" smtClean="0"/>
              <a:t>, including background on reanalysis, DA, uses of </a:t>
            </a:r>
            <a:r>
              <a:rPr lang="en-US" dirty="0" err="1" smtClean="0"/>
              <a:t>reanalyses</a:t>
            </a:r>
            <a:r>
              <a:rPr lang="en-US" dirty="0" smtClean="0"/>
              <a:t> with emphasis on Arctic.</a:t>
            </a:r>
          </a:p>
          <a:p>
            <a:r>
              <a:rPr lang="en-US" b="1" dirty="0" err="1" smtClean="0"/>
              <a:t>Reanalyses</a:t>
            </a:r>
            <a:r>
              <a:rPr lang="en-US" b="1" dirty="0" smtClean="0"/>
              <a:t> and observations</a:t>
            </a:r>
            <a:r>
              <a:rPr lang="en-US" dirty="0"/>
              <a:t>:</a:t>
            </a:r>
            <a:r>
              <a:rPr lang="en-US" dirty="0" smtClean="0"/>
              <a:t> what specific data goes into current </a:t>
            </a:r>
            <a:r>
              <a:rPr lang="en-US" dirty="0" err="1" smtClean="0"/>
              <a:t>reanalyses</a:t>
            </a:r>
            <a:r>
              <a:rPr lang="en-US" dirty="0" smtClean="0"/>
              <a:t>.</a:t>
            </a:r>
          </a:p>
          <a:p>
            <a:r>
              <a:rPr lang="en-US" b="1" dirty="0" smtClean="0"/>
              <a:t>Assessments of current </a:t>
            </a:r>
            <a:r>
              <a:rPr lang="en-US" b="1" dirty="0" err="1" smtClean="0"/>
              <a:t>reanalyses</a:t>
            </a:r>
            <a:r>
              <a:rPr lang="en-US" dirty="0" smtClean="0"/>
              <a:t>.</a:t>
            </a:r>
          </a:p>
          <a:p>
            <a:r>
              <a:rPr lang="en-US" b="1" dirty="0" smtClean="0"/>
              <a:t>Future developments</a:t>
            </a:r>
            <a:r>
              <a:rPr lang="en-US" dirty="0" smtClean="0"/>
              <a:t>.</a:t>
            </a:r>
          </a:p>
          <a:p>
            <a:r>
              <a:rPr lang="en-US" b="1" dirty="0" smtClean="0"/>
              <a:t>Recommendations</a:t>
            </a:r>
            <a:r>
              <a:rPr lang="en-US" dirty="0" smtClean="0"/>
              <a:t>.</a:t>
            </a:r>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4</a:t>
            </a:fld>
            <a:endParaRPr lang="en-US"/>
          </a:p>
        </p:txBody>
      </p:sp>
    </p:spTree>
    <p:extLst>
      <p:ext uri="{BB962C8B-B14F-4D97-AF65-F5344CB8AC3E}">
        <p14:creationId xmlns:p14="http://schemas.microsoft.com/office/powerpoint/2010/main" val="1548869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 1</a:t>
            </a:r>
            <a:r>
              <a:rPr lang="en-US" dirty="0" smtClean="0"/>
              <a:t>: Fund the next generation of </a:t>
            </a:r>
            <a:r>
              <a:rPr lang="en-US" dirty="0" err="1" smtClean="0"/>
              <a:t>reanalyses</a:t>
            </a:r>
            <a:r>
              <a:rPr lang="en-US" dirty="0" smtClean="0"/>
              <a:t> focused on the entire Arctic.</a:t>
            </a:r>
            <a:endParaRPr lang="en-US" dirty="0"/>
          </a:p>
        </p:txBody>
      </p:sp>
      <p:sp>
        <p:nvSpPr>
          <p:cNvPr id="3" name="Content Placeholder 2"/>
          <p:cNvSpPr>
            <a:spLocks noGrp="1"/>
          </p:cNvSpPr>
          <p:nvPr>
            <p:ph idx="1"/>
          </p:nvPr>
        </p:nvSpPr>
        <p:spPr>
          <a:xfrm>
            <a:off x="838200" y="2079122"/>
            <a:ext cx="10515600" cy="4351338"/>
          </a:xfrm>
        </p:spPr>
        <p:txBody>
          <a:bodyPr>
            <a:normAutofit/>
          </a:bodyPr>
          <a:lstStyle/>
          <a:p>
            <a:pPr lvl="0" fontAlgn="base"/>
            <a:r>
              <a:rPr lang="en-US" dirty="0" smtClean="0"/>
              <a:t>Make all relevant </a:t>
            </a:r>
            <a:r>
              <a:rPr lang="en-US" dirty="0"/>
              <a:t>Arctic data amenable to reanalysis </a:t>
            </a:r>
            <a:r>
              <a:rPr lang="en-US" dirty="0" smtClean="0"/>
              <a:t>use</a:t>
            </a:r>
          </a:p>
          <a:p>
            <a:pPr lvl="0" fontAlgn="base"/>
            <a:r>
              <a:rPr lang="en-US" dirty="0" smtClean="0"/>
              <a:t>Develop </a:t>
            </a:r>
            <a:r>
              <a:rPr lang="en-US" dirty="0"/>
              <a:t>improved physical parameterizations in the underlying forecast </a:t>
            </a:r>
            <a:r>
              <a:rPr lang="en-US" dirty="0" smtClean="0"/>
              <a:t>model</a:t>
            </a:r>
          </a:p>
          <a:p>
            <a:pPr lvl="0" fontAlgn="base"/>
            <a:r>
              <a:rPr lang="en-US" dirty="0" smtClean="0"/>
              <a:t>Develop </a:t>
            </a:r>
            <a:r>
              <a:rPr lang="en-US" dirty="0"/>
              <a:t>of advanced data assimilation methods for the atmosphere, sea ice, land surface, and Greenland Ice </a:t>
            </a:r>
            <a:r>
              <a:rPr lang="en-US" dirty="0" smtClean="0"/>
              <a:t>Sheet</a:t>
            </a:r>
          </a:p>
          <a:p>
            <a:pPr lvl="0" fontAlgn="base"/>
            <a:r>
              <a:rPr lang="en-US" dirty="0" smtClean="0"/>
              <a:t>Make computational </a:t>
            </a:r>
            <a:r>
              <a:rPr lang="en-US" dirty="0"/>
              <a:t>capacity improvements that will permit extremely high atmospheric horizontal resolution (i.e., well into in the non-hydrostatic domain, 5 km or less) to capture the topographic forcing and spatial gradients with fidelity. </a:t>
            </a:r>
          </a:p>
        </p:txBody>
      </p:sp>
      <p:sp>
        <p:nvSpPr>
          <p:cNvPr id="4" name="Slide Number Placeholder 3"/>
          <p:cNvSpPr>
            <a:spLocks noGrp="1"/>
          </p:cNvSpPr>
          <p:nvPr>
            <p:ph type="sldNum" sz="quarter" idx="12"/>
          </p:nvPr>
        </p:nvSpPr>
        <p:spPr/>
        <p:txBody>
          <a:bodyPr/>
          <a:lstStyle/>
          <a:p>
            <a:fld id="{E1246B2C-DEF8-7E4B-A682-F0D08C653574}" type="slidenum">
              <a:rPr lang="en-US" smtClean="0"/>
              <a:t>5</a:t>
            </a:fld>
            <a:endParaRPr lang="en-US"/>
          </a:p>
        </p:txBody>
      </p:sp>
    </p:spTree>
    <p:extLst>
      <p:ext uri="{BB962C8B-B14F-4D97-AF65-F5344CB8AC3E}">
        <p14:creationId xmlns:p14="http://schemas.microsoft.com/office/powerpoint/2010/main" val="147710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9402"/>
            <a:ext cx="10515600" cy="1325563"/>
          </a:xfrm>
        </p:spPr>
        <p:txBody>
          <a:bodyPr>
            <a:normAutofit fontScale="90000"/>
          </a:bodyPr>
          <a:lstStyle/>
          <a:p>
            <a:r>
              <a:rPr lang="en-US" b="1" dirty="0" smtClean="0"/>
              <a:t>Recommendation 2</a:t>
            </a:r>
            <a:r>
              <a:rPr lang="en-US" dirty="0" smtClean="0"/>
              <a:t>: </a:t>
            </a:r>
            <a:r>
              <a:rPr lang="en-US" i="1" dirty="0" smtClean="0"/>
              <a:t>Fund development of cloud prediction at spatial resolutions used by </a:t>
            </a:r>
            <a:r>
              <a:rPr lang="en-US" i="1" dirty="0" err="1" smtClean="0"/>
              <a:t>reanalyses</a:t>
            </a:r>
            <a:r>
              <a:rPr lang="en-US" i="1" dirty="0" smtClean="0"/>
              <a:t> and for mixed phase, liquid water, and ice clouds, as well as the prediction of aerosols and their impacts on cloud formation.</a:t>
            </a:r>
            <a:r>
              <a:rPr lang="en-US" dirty="0" smtClean="0"/>
              <a:t> </a:t>
            </a:r>
            <a:endParaRPr lang="en-US" dirty="0"/>
          </a:p>
        </p:txBody>
      </p:sp>
      <p:sp>
        <p:nvSpPr>
          <p:cNvPr id="3" name="Content Placeholder 2"/>
          <p:cNvSpPr>
            <a:spLocks noGrp="1"/>
          </p:cNvSpPr>
          <p:nvPr>
            <p:ph idx="1"/>
          </p:nvPr>
        </p:nvSpPr>
        <p:spPr>
          <a:xfrm>
            <a:off x="838200" y="3539903"/>
            <a:ext cx="9890156" cy="2788469"/>
          </a:xfrm>
        </p:spPr>
        <p:txBody>
          <a:bodyPr>
            <a:normAutofit/>
          </a:bodyPr>
          <a:lstStyle/>
          <a:p>
            <a:pPr lvl="0" fontAlgn="base"/>
            <a:r>
              <a:rPr lang="en-US" dirty="0" smtClean="0"/>
              <a:t>Dedicated </a:t>
            </a:r>
            <a:r>
              <a:rPr lang="en-US" dirty="0"/>
              <a:t>field campaigns (surface based and airborne) should be conducted to collect tailored observations characterizing the full annual cycle especially targeting cloud condensation and cloud ice nuclei. Cloud prediction is one of the greatest impediments for much improved Arctic atmospheric modeling (process to Earth System models) and the production of reliable Arctic </a:t>
            </a:r>
            <a:r>
              <a:rPr lang="en-US" dirty="0" err="1"/>
              <a:t>reanalyses</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6</a:t>
            </a:fld>
            <a:endParaRPr lang="en-US"/>
          </a:p>
        </p:txBody>
      </p:sp>
    </p:spTree>
    <p:extLst>
      <p:ext uri="{BB962C8B-B14F-4D97-AF65-F5344CB8AC3E}">
        <p14:creationId xmlns:p14="http://schemas.microsoft.com/office/powerpoint/2010/main" val="51385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07" y="555248"/>
            <a:ext cx="10515600" cy="1325563"/>
          </a:xfrm>
        </p:spPr>
        <p:txBody>
          <a:bodyPr>
            <a:normAutofit fontScale="90000"/>
          </a:bodyPr>
          <a:lstStyle/>
          <a:p>
            <a:r>
              <a:rPr lang="en-US" b="1" dirty="0" smtClean="0"/>
              <a:t>Recommendation 3</a:t>
            </a:r>
            <a:r>
              <a:rPr lang="en-US" dirty="0" smtClean="0"/>
              <a:t>: </a:t>
            </a:r>
            <a:r>
              <a:rPr lang="en-US" i="1" dirty="0" smtClean="0"/>
              <a:t>Promotion of joint observation-modeling-reanalysis-forecasting activities</a:t>
            </a:r>
            <a:r>
              <a:rPr lang="en-US" dirty="0" smtClean="0"/>
              <a:t>. </a:t>
            </a:r>
            <a:endParaRPr lang="en-US" dirty="0"/>
          </a:p>
        </p:txBody>
      </p:sp>
      <p:sp>
        <p:nvSpPr>
          <p:cNvPr id="3" name="Content Placeholder 2"/>
          <p:cNvSpPr>
            <a:spLocks noGrp="1"/>
          </p:cNvSpPr>
          <p:nvPr>
            <p:ph idx="1"/>
          </p:nvPr>
        </p:nvSpPr>
        <p:spPr>
          <a:xfrm>
            <a:off x="747666" y="2577063"/>
            <a:ext cx="10515600" cy="3488759"/>
          </a:xfrm>
        </p:spPr>
        <p:txBody>
          <a:bodyPr/>
          <a:lstStyle/>
          <a:p>
            <a:pPr lvl="0"/>
            <a:r>
              <a:rPr lang="en-US" dirty="0" smtClean="0"/>
              <a:t>Interaction </a:t>
            </a:r>
            <a:r>
              <a:rPr lang="en-US" dirty="0"/>
              <a:t>between observers and modelers is important for understanding observational uncertainty and improving the model representation of physical processes. One activity that is in the advanced planning stage is the Year of Polar Prediction (YOPP), 2017-2019.  Following the Year of Tropical Convection (YOTC), a computer archive of all analyses, </a:t>
            </a:r>
            <a:r>
              <a:rPr lang="en-US" dirty="0" err="1"/>
              <a:t>reanalyses</a:t>
            </a:r>
            <a:r>
              <a:rPr lang="en-US" dirty="0"/>
              <a:t>, forecasts and observations during YOPP should be supported along with research using the archive to isolate model errors in the Arctic.</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7</a:t>
            </a:fld>
            <a:endParaRPr lang="en-US"/>
          </a:p>
        </p:txBody>
      </p:sp>
    </p:spTree>
    <p:extLst>
      <p:ext uri="{BB962C8B-B14F-4D97-AF65-F5344CB8AC3E}">
        <p14:creationId xmlns:p14="http://schemas.microsoft.com/office/powerpoint/2010/main" val="39009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4836"/>
            <a:ext cx="10515600" cy="1325563"/>
          </a:xfrm>
        </p:spPr>
        <p:txBody>
          <a:bodyPr>
            <a:normAutofit/>
          </a:bodyPr>
          <a:lstStyle/>
          <a:p>
            <a:r>
              <a:rPr lang="en-US" b="1" dirty="0" smtClean="0"/>
              <a:t>Recommendation 4</a:t>
            </a:r>
            <a:r>
              <a:rPr lang="en-US" dirty="0" smtClean="0"/>
              <a:t>: </a:t>
            </a:r>
            <a:r>
              <a:rPr lang="en-US" i="1" dirty="0" smtClean="0"/>
              <a:t>daily </a:t>
            </a:r>
            <a:r>
              <a:rPr lang="en-US" i="1" dirty="0" err="1" smtClean="0"/>
              <a:t>rawinsonde</a:t>
            </a:r>
            <a:r>
              <a:rPr lang="en-US" i="1" dirty="0" smtClean="0"/>
              <a:t> observations for the central Arctic Ocean</a:t>
            </a:r>
            <a:r>
              <a:rPr lang="en-US" dirty="0" smtClean="0"/>
              <a:t>. </a:t>
            </a:r>
            <a:endParaRPr lang="en-US" dirty="0"/>
          </a:p>
        </p:txBody>
      </p:sp>
      <p:sp>
        <p:nvSpPr>
          <p:cNvPr id="3" name="Content Placeholder 2"/>
          <p:cNvSpPr>
            <a:spLocks noGrp="1"/>
          </p:cNvSpPr>
          <p:nvPr>
            <p:ph idx="1"/>
          </p:nvPr>
        </p:nvSpPr>
        <p:spPr>
          <a:xfrm>
            <a:off x="765772" y="2370137"/>
            <a:ext cx="10515600" cy="4351338"/>
          </a:xfrm>
        </p:spPr>
        <p:txBody>
          <a:bodyPr/>
          <a:lstStyle/>
          <a:p>
            <a:pPr lvl="0"/>
            <a:r>
              <a:rPr lang="en-US" dirty="0"/>
              <a:t>With international coordination, action is needed to expand the sparse in situ station observing network. </a:t>
            </a:r>
            <a:r>
              <a:rPr lang="en-US" dirty="0" smtClean="0"/>
              <a:t>  Also, there </a:t>
            </a:r>
            <a:r>
              <a:rPr lang="en-US" dirty="0"/>
              <a:t>is an additional need for long-term (all-season) surface energy budget (radiative plus turbulent fluxes) monitoring for the evaluation of </a:t>
            </a:r>
            <a:r>
              <a:rPr lang="en-US" dirty="0" err="1"/>
              <a:t>reanalyses</a:t>
            </a:r>
            <a:r>
              <a:rPr lang="en-US" dirty="0"/>
              <a:t> in the sub-Arctic boreal zone region.</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8</a:t>
            </a:fld>
            <a:endParaRPr lang="en-US"/>
          </a:p>
        </p:txBody>
      </p:sp>
    </p:spTree>
    <p:extLst>
      <p:ext uri="{BB962C8B-B14F-4D97-AF65-F5344CB8AC3E}">
        <p14:creationId xmlns:p14="http://schemas.microsoft.com/office/powerpoint/2010/main" val="1768907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943"/>
            <a:ext cx="10515600" cy="1325563"/>
          </a:xfrm>
        </p:spPr>
        <p:txBody>
          <a:bodyPr>
            <a:normAutofit fontScale="90000"/>
          </a:bodyPr>
          <a:lstStyle/>
          <a:p>
            <a:r>
              <a:rPr lang="en-US" b="1" dirty="0" smtClean="0"/>
              <a:t>Recommendation 5</a:t>
            </a:r>
            <a:r>
              <a:rPr lang="en-US" dirty="0" smtClean="0"/>
              <a:t>: </a:t>
            </a:r>
            <a:r>
              <a:rPr lang="en-US" i="1" dirty="0" smtClean="0"/>
              <a:t>Fund studies to assess key in- situ Arctic observing system components</a:t>
            </a:r>
            <a:r>
              <a:rPr lang="en-US" dirty="0" smtClean="0"/>
              <a:t>.</a:t>
            </a:r>
            <a:endParaRPr lang="en-US" dirty="0"/>
          </a:p>
        </p:txBody>
      </p:sp>
      <p:sp>
        <p:nvSpPr>
          <p:cNvPr id="3" name="Content Placeholder 2"/>
          <p:cNvSpPr>
            <a:spLocks noGrp="1"/>
          </p:cNvSpPr>
          <p:nvPr>
            <p:ph idx="1"/>
          </p:nvPr>
        </p:nvSpPr>
        <p:spPr>
          <a:xfrm>
            <a:off x="838200" y="2616451"/>
            <a:ext cx="10515600" cy="3062571"/>
          </a:xfrm>
        </p:spPr>
        <p:txBody>
          <a:bodyPr/>
          <a:lstStyle/>
          <a:p>
            <a:pPr lvl="0"/>
            <a:r>
              <a:rPr lang="en-US" dirty="0" smtClean="0"/>
              <a:t>Observation </a:t>
            </a:r>
            <a:r>
              <a:rPr lang="en-US" dirty="0"/>
              <a:t>characterization and quality control for automatic weather station and buoy observations would be useful for </a:t>
            </a:r>
            <a:r>
              <a:rPr lang="en-US" dirty="0" err="1"/>
              <a:t>reanalyses</a:t>
            </a:r>
            <a:r>
              <a:rPr lang="en-US" dirty="0"/>
              <a:t>. In particular, buoy data is recognized as a critical observing system for the Arctic, and it is vital that these observations be used correctly in </a:t>
            </a:r>
            <a:r>
              <a:rPr lang="en-US" dirty="0" err="1"/>
              <a:t>reanalyses</a:t>
            </a:r>
            <a:r>
              <a:rPr lang="en-US" dirty="0"/>
              <a:t>.</a:t>
            </a:r>
          </a:p>
          <a:p>
            <a:endParaRPr lang="en-US" dirty="0"/>
          </a:p>
        </p:txBody>
      </p:sp>
      <p:sp>
        <p:nvSpPr>
          <p:cNvPr id="4" name="Slide Number Placeholder 3"/>
          <p:cNvSpPr>
            <a:spLocks noGrp="1"/>
          </p:cNvSpPr>
          <p:nvPr>
            <p:ph type="sldNum" sz="quarter" idx="12"/>
          </p:nvPr>
        </p:nvSpPr>
        <p:spPr/>
        <p:txBody>
          <a:bodyPr/>
          <a:lstStyle/>
          <a:p>
            <a:fld id="{E1246B2C-DEF8-7E4B-A682-F0D08C653574}" type="slidenum">
              <a:rPr lang="en-US" smtClean="0"/>
              <a:t>9</a:t>
            </a:fld>
            <a:endParaRPr lang="en-US"/>
          </a:p>
        </p:txBody>
      </p:sp>
    </p:spTree>
    <p:extLst>
      <p:ext uri="{BB962C8B-B14F-4D97-AF65-F5344CB8AC3E}">
        <p14:creationId xmlns:p14="http://schemas.microsoft.com/office/powerpoint/2010/main" val="1909091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8359</TotalTime>
  <Words>2392</Words>
  <Application>Microsoft Macintosh PowerPoint</Application>
  <PresentationFormat>Widescreen</PresentationFormat>
  <Paragraphs>258</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Calibri Light</vt:lpstr>
      <vt:lpstr>Arial</vt:lpstr>
      <vt:lpstr>Office Theme</vt:lpstr>
      <vt:lpstr>IARPC Reanalysis White Paper  and Overview of a new Global Weather Reanalysis for NCEP GEFS system</vt:lpstr>
      <vt:lpstr>Part 1:  Arctic reanalysis white paper (sponsored by IARPC, Inter-agency Arctic Research Policy Committee).  Draft here; need IARPC login.  authors: Richard Cullather, Tom Hamill, David Bromwich, Xingren Wu, Patrick Taylor </vt:lpstr>
      <vt:lpstr>Why a white paper on Arctic reanalysis?</vt:lpstr>
      <vt:lpstr>Arctic white paper organization</vt:lpstr>
      <vt:lpstr>Recommendation 1: Fund the next generation of reanalyses focused on the entire Arctic.</vt:lpstr>
      <vt:lpstr>Recommendation 2: Fund development of cloud prediction at spatial resolutions used by reanalyses and for mixed phase, liquid water, and ice clouds, as well as the prediction of aerosols and their impacts on cloud formation. </vt:lpstr>
      <vt:lpstr>Recommendation 3: Promotion of joint observation-modeling-reanalysis-forecasting activities. </vt:lpstr>
      <vt:lpstr>Recommendation 4: daily rawinsonde observations for the central Arctic Ocean. </vt:lpstr>
      <vt:lpstr>Recommendation 5: Fund studies to assess key in- situ Arctic observing system components.</vt:lpstr>
      <vt:lpstr>Recommendation 6: Establish a mechanism to identify new and past observations suitable for new Arctic reanalyses. </vt:lpstr>
      <vt:lpstr>Recommendation 7: Facilitate research for improving atmospheric remote sensing techniques over ice and snow. </vt:lpstr>
      <vt:lpstr>Recommendation 8: Promote and facilitate Arctic reanalysis intercomparison and evaluation. </vt:lpstr>
      <vt:lpstr>Recommendation 9: Convene workshop to gather recommendations on what improvements to analysis and forecast systems are most necessary to improve surface analyses, with follow up by funding agencies</vt:lpstr>
      <vt:lpstr>Recommendation 10: Provide basic R&amp;D funding to promote the development of strongly coupled data assimilation methodologies. </vt:lpstr>
      <vt:lpstr>Recommendation 11: Education and outreach to Arctic communities should be supported to provide compelling visualizations of the changing Arctic based on reanalyses. </vt:lpstr>
      <vt:lpstr>Part 2:  A global, modern-era reanalysis for the NCEP GEFS</vt:lpstr>
      <vt:lpstr>Basic information on upcoming reanalysis</vt:lpstr>
      <vt:lpstr>Overall plan</vt:lpstr>
      <vt:lpstr>GANTT-type chart with organizational responsibilities</vt:lpstr>
      <vt:lpstr>Reanalysis sub-task: determining the configuration.</vt:lpstr>
      <vt:lpstr>Tradeoff:  consistency with operations vs. computational expense</vt:lpstr>
      <vt:lpstr>Technical issue:   breaking reanalysis into streams</vt:lpstr>
      <vt:lpstr>Soil moisture in CFSR, and streams</vt:lpstr>
      <vt:lpstr>Technical issue: changing of observation network over time.</vt:lpstr>
      <vt:lpstr>Practical challenge</vt:lpstr>
      <vt:lpstr>Task: build and design “observation database”</vt:lpstr>
      <vt:lpstr>Fit of short-term forecasts to observations can be revealing of DA system characteristics.</vt:lpstr>
      <vt:lpstr>Fit of other quantities (here bias corrections) can be revealing also.</vt:lpstr>
      <vt:lpstr>Fit of observations to longer-lead forecasts can also be revealing.</vt:lpstr>
      <vt:lpstr>Our intent: an observation database (ODB) capability for the GSI. In these file(s) would be:</vt:lpstr>
      <vt:lpstr>PowerPoint Presentation</vt:lpstr>
      <vt:lpstr>Patching the GSI to provide ODB capability while we await the GSI refactor.</vt:lpstr>
      <vt:lpstr>PowerPoint Presentation</vt:lpstr>
      <vt:lpstr>PowerPoint Presentation</vt:lpstr>
      <vt:lpstr>Reanalysis task 3:  prepare input observations</vt:lpstr>
      <vt:lpstr>Reanalysis task 4:  produce the reanalysis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IARPC Reanalysis White Paper  and Overview of Global Weather Reanalysis for NCEP GEFS system</dc:title>
  <dc:creator>Microsoft Office User</dc:creator>
  <cp:lastModifiedBy>Microsoft Office User</cp:lastModifiedBy>
  <cp:revision>15</cp:revision>
  <dcterms:created xsi:type="dcterms:W3CDTF">2016-05-19T22:07:59Z</dcterms:created>
  <dcterms:modified xsi:type="dcterms:W3CDTF">2016-05-26T17:07:55Z</dcterms:modified>
</cp:coreProperties>
</file>