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17" r:id="rId2"/>
    <p:sldMasterId id="2147483729" r:id="rId3"/>
    <p:sldMasterId id="2147483741" r:id="rId4"/>
    <p:sldMasterId id="2147483753" r:id="rId5"/>
    <p:sldMasterId id="2147483765" r:id="rId6"/>
    <p:sldMasterId id="2147483777" r:id="rId7"/>
  </p:sldMasterIdLst>
  <p:notesMasterIdLst>
    <p:notesMasterId r:id="rId38"/>
  </p:notesMasterIdLst>
  <p:handoutMasterIdLst>
    <p:handoutMasterId r:id="rId39"/>
  </p:handoutMasterIdLst>
  <p:sldIdLst>
    <p:sldId id="554" r:id="rId8"/>
    <p:sldId id="664" r:id="rId9"/>
    <p:sldId id="679" r:id="rId10"/>
    <p:sldId id="683" r:id="rId11"/>
    <p:sldId id="688" r:id="rId12"/>
    <p:sldId id="687" r:id="rId13"/>
    <p:sldId id="713" r:id="rId14"/>
    <p:sldId id="685" r:id="rId15"/>
    <p:sldId id="689" r:id="rId16"/>
    <p:sldId id="691" r:id="rId17"/>
    <p:sldId id="692" r:id="rId18"/>
    <p:sldId id="693" r:id="rId19"/>
    <p:sldId id="694" r:id="rId20"/>
    <p:sldId id="695" r:id="rId21"/>
    <p:sldId id="696" r:id="rId22"/>
    <p:sldId id="697" r:id="rId23"/>
    <p:sldId id="699" r:id="rId24"/>
    <p:sldId id="700" r:id="rId25"/>
    <p:sldId id="701" r:id="rId26"/>
    <p:sldId id="702" r:id="rId27"/>
    <p:sldId id="703" r:id="rId28"/>
    <p:sldId id="704" r:id="rId29"/>
    <p:sldId id="705" r:id="rId30"/>
    <p:sldId id="706" r:id="rId31"/>
    <p:sldId id="707" r:id="rId32"/>
    <p:sldId id="712" r:id="rId33"/>
    <p:sldId id="708" r:id="rId34"/>
    <p:sldId id="709" r:id="rId35"/>
    <p:sldId id="710" r:id="rId36"/>
    <p:sldId id="698" r:id="rId37"/>
  </p:sldIdLst>
  <p:sldSz cx="9144000" cy="6858000" type="screen4x3"/>
  <p:notesSz cx="7023100" cy="9269413"/>
  <p:defaultTextStyle>
    <a:defPPr>
      <a:defRPr lang="en-US"/>
    </a:defPPr>
    <a:lvl1pPr algn="l" rtl="0" fontAlgn="base">
      <a:spcBef>
        <a:spcPct val="0"/>
      </a:spcBef>
      <a:spcAft>
        <a:spcPct val="0"/>
      </a:spcAft>
      <a:defRPr sz="3200" b="1" kern="1200">
        <a:solidFill>
          <a:schemeClr val="tx1"/>
        </a:solidFill>
        <a:latin typeface="Times New Roman" pitchFamily="18" charset="0"/>
        <a:ea typeface="+mn-ea"/>
        <a:cs typeface="+mn-cs"/>
      </a:defRPr>
    </a:lvl1pPr>
    <a:lvl2pPr marL="457200" algn="l" rtl="0" fontAlgn="base">
      <a:spcBef>
        <a:spcPct val="0"/>
      </a:spcBef>
      <a:spcAft>
        <a:spcPct val="0"/>
      </a:spcAft>
      <a:defRPr sz="3200" b="1" kern="1200">
        <a:solidFill>
          <a:schemeClr val="tx1"/>
        </a:solidFill>
        <a:latin typeface="Times New Roman" pitchFamily="18" charset="0"/>
        <a:ea typeface="+mn-ea"/>
        <a:cs typeface="+mn-cs"/>
      </a:defRPr>
    </a:lvl2pPr>
    <a:lvl3pPr marL="914400" algn="l" rtl="0" fontAlgn="base">
      <a:spcBef>
        <a:spcPct val="0"/>
      </a:spcBef>
      <a:spcAft>
        <a:spcPct val="0"/>
      </a:spcAft>
      <a:defRPr sz="3200" b="1" kern="1200">
        <a:solidFill>
          <a:schemeClr val="tx1"/>
        </a:solidFill>
        <a:latin typeface="Times New Roman" pitchFamily="18" charset="0"/>
        <a:ea typeface="+mn-ea"/>
        <a:cs typeface="+mn-cs"/>
      </a:defRPr>
    </a:lvl3pPr>
    <a:lvl4pPr marL="1371600" algn="l" rtl="0" fontAlgn="base">
      <a:spcBef>
        <a:spcPct val="0"/>
      </a:spcBef>
      <a:spcAft>
        <a:spcPct val="0"/>
      </a:spcAft>
      <a:defRPr sz="3200" b="1" kern="1200">
        <a:solidFill>
          <a:schemeClr val="tx1"/>
        </a:solidFill>
        <a:latin typeface="Times New Roman" pitchFamily="18" charset="0"/>
        <a:ea typeface="+mn-ea"/>
        <a:cs typeface="+mn-cs"/>
      </a:defRPr>
    </a:lvl4pPr>
    <a:lvl5pPr marL="1828800" algn="l" rtl="0" fontAlgn="base">
      <a:spcBef>
        <a:spcPct val="0"/>
      </a:spcBef>
      <a:spcAft>
        <a:spcPct val="0"/>
      </a:spcAft>
      <a:defRPr sz="3200" b="1" kern="1200">
        <a:solidFill>
          <a:schemeClr val="tx1"/>
        </a:solidFill>
        <a:latin typeface="Times New Roman" pitchFamily="18" charset="0"/>
        <a:ea typeface="+mn-ea"/>
        <a:cs typeface="+mn-cs"/>
      </a:defRPr>
    </a:lvl5pPr>
    <a:lvl6pPr marL="2286000" algn="l" defTabSz="914400" rtl="0" eaLnBrk="1" latinLnBrk="0" hangingPunct="1">
      <a:defRPr sz="3200" b="1" kern="1200">
        <a:solidFill>
          <a:schemeClr val="tx1"/>
        </a:solidFill>
        <a:latin typeface="Times New Roman" pitchFamily="18" charset="0"/>
        <a:ea typeface="+mn-ea"/>
        <a:cs typeface="+mn-cs"/>
      </a:defRPr>
    </a:lvl6pPr>
    <a:lvl7pPr marL="2743200" algn="l" defTabSz="914400" rtl="0" eaLnBrk="1" latinLnBrk="0" hangingPunct="1">
      <a:defRPr sz="3200" b="1" kern="1200">
        <a:solidFill>
          <a:schemeClr val="tx1"/>
        </a:solidFill>
        <a:latin typeface="Times New Roman" pitchFamily="18" charset="0"/>
        <a:ea typeface="+mn-ea"/>
        <a:cs typeface="+mn-cs"/>
      </a:defRPr>
    </a:lvl7pPr>
    <a:lvl8pPr marL="3200400" algn="l" defTabSz="914400" rtl="0" eaLnBrk="1" latinLnBrk="0" hangingPunct="1">
      <a:defRPr sz="3200" b="1" kern="1200">
        <a:solidFill>
          <a:schemeClr val="tx1"/>
        </a:solidFill>
        <a:latin typeface="Times New Roman" pitchFamily="18" charset="0"/>
        <a:ea typeface="+mn-ea"/>
        <a:cs typeface="+mn-cs"/>
      </a:defRPr>
    </a:lvl8pPr>
    <a:lvl9pPr marL="3657600" algn="l" defTabSz="914400" rtl="0" eaLnBrk="1" latinLnBrk="0" hangingPunct="1">
      <a:defRPr sz="3200" b="1"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19">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05BB"/>
    <a:srgbClr val="4F0CF8"/>
    <a:srgbClr val="FFFF00"/>
    <a:srgbClr val="1E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2" autoAdjust="0"/>
    <p:restoredTop sz="96811" autoAdjust="0"/>
  </p:normalViewPr>
  <p:slideViewPr>
    <p:cSldViewPr>
      <p:cViewPr>
        <p:scale>
          <a:sx n="90" d="100"/>
          <a:sy n="90" d="100"/>
        </p:scale>
        <p:origin x="-24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662" y="-78"/>
      </p:cViewPr>
      <p:guideLst>
        <p:guide orient="horz" pos="2919"/>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5" tIns="46548" rIns="93095" bIns="46548" numCol="1" anchor="t" anchorCtr="0" compatLnSpc="1">
            <a:prstTxWarp prst="textNoShape">
              <a:avLst/>
            </a:prstTxWarp>
          </a:bodyPr>
          <a:lstStyle>
            <a:lvl1pPr defTabSz="930275">
              <a:defRPr sz="1200" b="0"/>
            </a:lvl1pPr>
          </a:lstStyle>
          <a:p>
            <a:pPr>
              <a:defRPr/>
            </a:pPr>
            <a:endParaRPr lang="en-US"/>
          </a:p>
        </p:txBody>
      </p:sp>
      <p:sp>
        <p:nvSpPr>
          <p:cNvPr id="23555" name="Rectangle 3"/>
          <p:cNvSpPr>
            <a:spLocks noGrp="1" noChangeArrowheads="1"/>
          </p:cNvSpPr>
          <p:nvPr>
            <p:ph type="dt" sz="quarter" idx="1"/>
          </p:nvPr>
        </p:nvSpPr>
        <p:spPr bwMode="auto">
          <a:xfrm>
            <a:off x="3979863" y="0"/>
            <a:ext cx="30432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5" tIns="46548" rIns="93095" bIns="46548" numCol="1" anchor="t" anchorCtr="0" compatLnSpc="1">
            <a:prstTxWarp prst="textNoShape">
              <a:avLst/>
            </a:prstTxWarp>
          </a:bodyPr>
          <a:lstStyle>
            <a:lvl1pPr algn="r" defTabSz="930275">
              <a:defRPr sz="1200" b="0"/>
            </a:lvl1pPr>
          </a:lstStyle>
          <a:p>
            <a:pPr>
              <a:defRPr/>
            </a:pPr>
            <a:endParaRPr lang="en-US"/>
          </a:p>
        </p:txBody>
      </p:sp>
      <p:sp>
        <p:nvSpPr>
          <p:cNvPr id="23556" name="Rectangle 4"/>
          <p:cNvSpPr>
            <a:spLocks noGrp="1" noChangeArrowheads="1"/>
          </p:cNvSpPr>
          <p:nvPr>
            <p:ph type="ftr" sz="quarter" idx="2"/>
          </p:nvPr>
        </p:nvSpPr>
        <p:spPr bwMode="auto">
          <a:xfrm>
            <a:off x="0" y="88058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5" tIns="46548" rIns="93095" bIns="46548" numCol="1" anchor="b" anchorCtr="0" compatLnSpc="1">
            <a:prstTxWarp prst="textNoShape">
              <a:avLst/>
            </a:prstTxWarp>
          </a:bodyPr>
          <a:lstStyle>
            <a:lvl1pPr defTabSz="930275">
              <a:defRPr sz="1200" b="0"/>
            </a:lvl1pPr>
          </a:lstStyle>
          <a:p>
            <a:pPr>
              <a:defRPr/>
            </a:pPr>
            <a:endParaRPr lang="en-US"/>
          </a:p>
        </p:txBody>
      </p:sp>
      <p:sp>
        <p:nvSpPr>
          <p:cNvPr id="23557" name="Rectangle 5"/>
          <p:cNvSpPr>
            <a:spLocks noGrp="1" noChangeArrowheads="1"/>
          </p:cNvSpPr>
          <p:nvPr>
            <p:ph type="sldNum" sz="quarter" idx="3"/>
          </p:nvPr>
        </p:nvSpPr>
        <p:spPr bwMode="auto">
          <a:xfrm>
            <a:off x="3979863" y="8805863"/>
            <a:ext cx="30432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5" tIns="46548" rIns="93095" bIns="46548" numCol="1" anchor="b" anchorCtr="0" compatLnSpc="1">
            <a:prstTxWarp prst="textNoShape">
              <a:avLst/>
            </a:prstTxWarp>
          </a:bodyPr>
          <a:lstStyle>
            <a:lvl1pPr algn="r" defTabSz="930275">
              <a:defRPr sz="1200" b="0"/>
            </a:lvl1pPr>
          </a:lstStyle>
          <a:p>
            <a:pPr>
              <a:defRPr/>
            </a:pPr>
            <a:fld id="{9ABFCB85-D837-49E1-9143-D8D79CC69702}" type="slidenum">
              <a:rPr lang="en-US"/>
              <a:pPr>
                <a:defRPr/>
              </a:pPr>
              <a:t>‹#›</a:t>
            </a:fld>
            <a:endParaRPr lang="en-US"/>
          </a:p>
        </p:txBody>
      </p:sp>
    </p:spTree>
    <p:extLst>
      <p:ext uri="{BB962C8B-B14F-4D97-AF65-F5344CB8AC3E}">
        <p14:creationId xmlns:p14="http://schemas.microsoft.com/office/powerpoint/2010/main" val="346431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5411" name="Rectangle 3"/>
          <p:cNvSpPr>
            <a:spLocks noGrp="1" noChangeArrowheads="1"/>
          </p:cNvSpPr>
          <p:nvPr>
            <p:ph type="dt"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5413" name="Rectangle 5"/>
          <p:cNvSpPr>
            <a:spLocks noGrp="1" noChangeArrowheads="1"/>
          </p:cNvSpPr>
          <p:nvPr>
            <p:ph type="body" sz="quarter" idx="3"/>
          </p:nvPr>
        </p:nvSpPr>
        <p:spPr bwMode="auto">
          <a:xfrm>
            <a:off x="914400" y="4419600"/>
            <a:ext cx="518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5414" name="Rectangle 6"/>
          <p:cNvSpPr>
            <a:spLocks noGrp="1" noChangeArrowheads="1"/>
          </p:cNvSpPr>
          <p:nvPr>
            <p:ph type="ftr" sz="quarter" idx="4"/>
          </p:nvPr>
        </p:nvSpPr>
        <p:spPr bwMode="auto">
          <a:xfrm>
            <a:off x="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5415" name="Rectangle 7"/>
          <p:cNvSpPr>
            <a:spLocks noGrp="1" noChangeArrowheads="1"/>
          </p:cNvSpPr>
          <p:nvPr>
            <p:ph type="sldNum" sz="quarter" idx="5"/>
          </p:nvPr>
        </p:nvSpPr>
        <p:spPr bwMode="auto">
          <a:xfrm>
            <a:off x="3962400" y="8839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3D1850D-4CEF-4DA6-A11C-3AD08CD8D933}" type="slidenum">
              <a:rPr lang="en-US"/>
              <a:pPr>
                <a:defRPr/>
              </a:pPr>
              <a:t>‹#›</a:t>
            </a:fld>
            <a:endParaRPr lang="en-US"/>
          </a:p>
        </p:txBody>
      </p:sp>
    </p:spTree>
    <p:extLst>
      <p:ext uri="{BB962C8B-B14F-4D97-AF65-F5344CB8AC3E}">
        <p14:creationId xmlns:p14="http://schemas.microsoft.com/office/powerpoint/2010/main" val="4125461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168400" y="685800"/>
            <a:ext cx="4673600" cy="3505200"/>
          </a:xfrm>
          <a:ln/>
        </p:spPr>
      </p:sp>
      <p:sp>
        <p:nvSpPr>
          <p:cNvPr id="76803" name="Notes Placeholder 2"/>
          <p:cNvSpPr>
            <a:spLocks noGrp="1"/>
          </p:cNvSpPr>
          <p:nvPr>
            <p:ph type="body" idx="1"/>
          </p:nvPr>
        </p:nvSpPr>
        <p:spPr>
          <a:noFill/>
        </p:spPr>
        <p:txBody>
          <a:bodyPr/>
          <a:lstStyle/>
          <a:p>
            <a:pPr eaLnBrk="1" hangingPunct="1"/>
            <a:endParaRPr lang="en-US" dirty="0" smtClean="0"/>
          </a:p>
        </p:txBody>
      </p:sp>
      <p:sp>
        <p:nvSpPr>
          <p:cNvPr id="76804" name="Slide Number Placeholder 3"/>
          <p:cNvSpPr>
            <a:spLocks noGrp="1"/>
          </p:cNvSpPr>
          <p:nvPr>
            <p:ph type="sldNum" sz="quarter" idx="5"/>
          </p:nvPr>
        </p:nvSpPr>
        <p:spPr>
          <a:noFill/>
        </p:spPr>
        <p:txBody>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fld id="{19140BD1-0041-4CE6-B381-A633231C5347}" type="slidenum">
              <a:rPr lang="en-US" sz="1200" smtClean="0"/>
              <a:pPr eaLnBrk="1" hangingPunct="1"/>
              <a:t>1</a:t>
            </a:fld>
            <a:endParaRPr lang="en-US" sz="1200" smtClean="0"/>
          </a:p>
        </p:txBody>
      </p:sp>
    </p:spTree>
    <p:extLst>
      <p:ext uri="{BB962C8B-B14F-4D97-AF65-F5344CB8AC3E}">
        <p14:creationId xmlns:p14="http://schemas.microsoft.com/office/powerpoint/2010/main" val="1343766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r>
              <a:rPr lang="en-US" dirty="0" smtClean="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66318F1-1D3F-4D67-95C3-7D47853F9F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83861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92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56397" indent="-290922">
              <a:spcBef>
                <a:spcPct val="30000"/>
              </a:spcBef>
              <a:defRPr sz="1200">
                <a:solidFill>
                  <a:schemeClr val="tx1"/>
                </a:solidFill>
                <a:latin typeface="Calibri" panose="020F0502020204030204" pitchFamily="34" charset="0"/>
                <a:ea typeface="宋体" panose="02010600030101010101" pitchFamily="2" charset="-122"/>
              </a:defRPr>
            </a:lvl2pPr>
            <a:lvl3pPr marL="1163688" indent="-232738">
              <a:spcBef>
                <a:spcPct val="30000"/>
              </a:spcBef>
              <a:defRPr sz="1200">
                <a:solidFill>
                  <a:schemeClr val="tx1"/>
                </a:solidFill>
                <a:latin typeface="Calibri" panose="020F0502020204030204" pitchFamily="34" charset="0"/>
                <a:ea typeface="宋体" panose="02010600030101010101" pitchFamily="2" charset="-122"/>
              </a:defRPr>
            </a:lvl3pPr>
            <a:lvl4pPr marL="1629164" indent="-232738">
              <a:spcBef>
                <a:spcPct val="30000"/>
              </a:spcBef>
              <a:defRPr sz="1200">
                <a:solidFill>
                  <a:schemeClr val="tx1"/>
                </a:solidFill>
                <a:latin typeface="Calibri" panose="020F0502020204030204" pitchFamily="34" charset="0"/>
                <a:ea typeface="宋体" panose="02010600030101010101" pitchFamily="2" charset="-122"/>
              </a:defRPr>
            </a:lvl4pPr>
            <a:lvl5pPr marL="2094639" indent="-232738">
              <a:spcBef>
                <a:spcPct val="30000"/>
              </a:spcBef>
              <a:defRPr sz="1200">
                <a:solidFill>
                  <a:schemeClr val="tx1"/>
                </a:solidFill>
                <a:latin typeface="Calibri" panose="020F0502020204030204" pitchFamily="34" charset="0"/>
                <a:ea typeface="宋体" panose="02010600030101010101" pitchFamily="2" charset="-122"/>
              </a:defRPr>
            </a:lvl5pPr>
            <a:lvl6pPr marL="2560114"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3025590"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91065"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956540"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C2049FC4-4EBA-497D-ABED-B9200E7FEA58}" type="slidenum">
              <a:rPr lang="zh-CN" altLang="en-US" smtClean="0">
                <a:solidFill>
                  <a:prstClr val="black"/>
                </a:solidFill>
              </a:rPr>
              <a:pPr>
                <a:spcBef>
                  <a:spcPct val="0"/>
                </a:spcBef>
              </a:pPr>
              <a:t>18</a:t>
            </a:fld>
            <a:endParaRPr lang="zh-CN" altLang="en-US" smtClean="0">
              <a:solidFill>
                <a:prstClr val="black"/>
              </a:solidFill>
            </a:endParaRPr>
          </a:p>
        </p:txBody>
      </p:sp>
    </p:spTree>
    <p:extLst>
      <p:ext uri="{BB962C8B-B14F-4D97-AF65-F5344CB8AC3E}">
        <p14:creationId xmlns:p14="http://schemas.microsoft.com/office/powerpoint/2010/main" val="423714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56397" indent="-290922">
              <a:defRPr>
                <a:solidFill>
                  <a:schemeClr val="tx1"/>
                </a:solidFill>
                <a:latin typeface="Calibri" panose="020F0502020204030204" pitchFamily="34" charset="0"/>
                <a:ea typeface="宋体" panose="02010600030101010101" pitchFamily="2" charset="-122"/>
              </a:defRPr>
            </a:lvl2pPr>
            <a:lvl3pPr marL="1163688" indent="-232738">
              <a:defRPr>
                <a:solidFill>
                  <a:schemeClr val="tx1"/>
                </a:solidFill>
                <a:latin typeface="Calibri" panose="020F0502020204030204" pitchFamily="34" charset="0"/>
                <a:ea typeface="宋体" panose="02010600030101010101" pitchFamily="2" charset="-122"/>
              </a:defRPr>
            </a:lvl3pPr>
            <a:lvl4pPr marL="1629164" indent="-232738">
              <a:defRPr>
                <a:solidFill>
                  <a:schemeClr val="tx1"/>
                </a:solidFill>
                <a:latin typeface="Calibri" panose="020F0502020204030204" pitchFamily="34" charset="0"/>
                <a:ea typeface="宋体" panose="02010600030101010101" pitchFamily="2" charset="-122"/>
              </a:defRPr>
            </a:lvl4pPr>
            <a:lvl5pPr marL="2094639" indent="-232738">
              <a:defRPr>
                <a:solidFill>
                  <a:schemeClr val="tx1"/>
                </a:solidFill>
                <a:latin typeface="Calibri" panose="020F0502020204030204" pitchFamily="34" charset="0"/>
                <a:ea typeface="宋体" panose="02010600030101010101" pitchFamily="2" charset="-122"/>
              </a:defRPr>
            </a:lvl5pPr>
            <a:lvl6pPr marL="2560114" indent="-2327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25590" indent="-2327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91065" indent="-2327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956540" indent="-2327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A0D2FAC-3262-49C5-B08E-FAA7A04C7399}" type="slidenum">
              <a:rPr lang="zh-CN" altLang="en-US" smtClean="0">
                <a:solidFill>
                  <a:prstClr val="black"/>
                </a:solidFill>
              </a:rPr>
              <a:pPr/>
              <a:t>20</a:t>
            </a:fld>
            <a:endParaRPr lang="zh-CN" altLang="en-US" smtClean="0">
              <a:solidFill>
                <a:prstClr val="black"/>
              </a:solidFill>
            </a:endParaRPr>
          </a:p>
        </p:txBody>
      </p:sp>
    </p:spTree>
    <p:extLst>
      <p:ext uri="{BB962C8B-B14F-4D97-AF65-F5344CB8AC3E}">
        <p14:creationId xmlns:p14="http://schemas.microsoft.com/office/powerpoint/2010/main" val="119907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smtClean="0"/>
              <a:t>Z-R relationship</a:t>
            </a:r>
            <a:endParaRPr lang="zh-CN" altLang="en-US" smtClean="0"/>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56397" indent="-290922">
              <a:spcBef>
                <a:spcPct val="30000"/>
              </a:spcBef>
              <a:defRPr sz="1200">
                <a:solidFill>
                  <a:schemeClr val="tx1"/>
                </a:solidFill>
                <a:latin typeface="Calibri" panose="020F0502020204030204" pitchFamily="34" charset="0"/>
                <a:ea typeface="宋体" panose="02010600030101010101" pitchFamily="2" charset="-122"/>
              </a:defRPr>
            </a:lvl2pPr>
            <a:lvl3pPr marL="1163688" indent="-232738">
              <a:spcBef>
                <a:spcPct val="30000"/>
              </a:spcBef>
              <a:defRPr sz="1200">
                <a:solidFill>
                  <a:schemeClr val="tx1"/>
                </a:solidFill>
                <a:latin typeface="Calibri" panose="020F0502020204030204" pitchFamily="34" charset="0"/>
                <a:ea typeface="宋体" panose="02010600030101010101" pitchFamily="2" charset="-122"/>
              </a:defRPr>
            </a:lvl3pPr>
            <a:lvl4pPr marL="1629164" indent="-232738">
              <a:spcBef>
                <a:spcPct val="30000"/>
              </a:spcBef>
              <a:defRPr sz="1200">
                <a:solidFill>
                  <a:schemeClr val="tx1"/>
                </a:solidFill>
                <a:latin typeface="Calibri" panose="020F0502020204030204" pitchFamily="34" charset="0"/>
                <a:ea typeface="宋体" panose="02010600030101010101" pitchFamily="2" charset="-122"/>
              </a:defRPr>
            </a:lvl4pPr>
            <a:lvl5pPr marL="2094639" indent="-232738">
              <a:spcBef>
                <a:spcPct val="30000"/>
              </a:spcBef>
              <a:defRPr sz="1200">
                <a:solidFill>
                  <a:schemeClr val="tx1"/>
                </a:solidFill>
                <a:latin typeface="Calibri" panose="020F0502020204030204" pitchFamily="34" charset="0"/>
                <a:ea typeface="宋体" panose="02010600030101010101" pitchFamily="2" charset="-122"/>
              </a:defRPr>
            </a:lvl5pPr>
            <a:lvl6pPr marL="2560114"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3025590"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91065"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956540" indent="-232738"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3222080A-6B79-4AFE-8FA9-0DFF72DF5526}" type="slidenum">
              <a:rPr lang="zh-CN" altLang="en-US" smtClean="0">
                <a:solidFill>
                  <a:prstClr val="black"/>
                </a:solidFill>
              </a:rPr>
              <a:pPr>
                <a:spcBef>
                  <a:spcPct val="0"/>
                </a:spcBef>
              </a:pPr>
              <a:t>21</a:t>
            </a:fld>
            <a:endParaRPr lang="zh-CN" altLang="en-US" smtClean="0">
              <a:solidFill>
                <a:prstClr val="black"/>
              </a:solidFill>
            </a:endParaRPr>
          </a:p>
        </p:txBody>
      </p:sp>
    </p:spTree>
    <p:extLst>
      <p:ext uri="{BB962C8B-B14F-4D97-AF65-F5344CB8AC3E}">
        <p14:creationId xmlns:p14="http://schemas.microsoft.com/office/powerpoint/2010/main" val="251622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Although the difference between their yearly precipitation estimates is only 36.75 mm (3.8%) over the CONUS, there are large regional differences between two datasets. Q2 estimates are much larger than GPCP estimates over the central US, up to 600 mm larger in some areas, while in northern and northeastern regions Q2 estimates are less than GPCP estimates as illustrated in Fig. 10c.</a:t>
            </a:r>
            <a:endParaRPr lang="en-US" dirty="0"/>
          </a:p>
        </p:txBody>
      </p:sp>
      <p:sp>
        <p:nvSpPr>
          <p:cNvPr id="4" name="Slide Number Placeholder 3"/>
          <p:cNvSpPr>
            <a:spLocks noGrp="1"/>
          </p:cNvSpPr>
          <p:nvPr>
            <p:ph type="sldNum" sz="quarter" idx="10"/>
          </p:nvPr>
        </p:nvSpPr>
        <p:spPr/>
        <p:txBody>
          <a:bodyPr/>
          <a:lstStyle/>
          <a:p>
            <a:pPr>
              <a:defRPr/>
            </a:pPr>
            <a:fld id="{C3D1850D-4CEF-4DA6-A11C-3AD08CD8D933}" type="slidenum">
              <a:rPr lang="en-US" smtClean="0"/>
              <a:pPr>
                <a:defRPr/>
              </a:pPr>
              <a:t>22</a:t>
            </a:fld>
            <a:endParaRPr lang="en-US"/>
          </a:p>
        </p:txBody>
      </p:sp>
    </p:spTree>
    <p:extLst>
      <p:ext uri="{BB962C8B-B14F-4D97-AF65-F5344CB8AC3E}">
        <p14:creationId xmlns:p14="http://schemas.microsoft.com/office/powerpoint/2010/main" val="229293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750"/>
              </a:spcBef>
              <a:buFont typeface="Arial" charset="0"/>
              <a:buChar char="•"/>
              <a:defRPr/>
            </a:pPr>
            <a:r>
              <a:rPr lang="en-US" altLang="zh-CN" dirty="0" smtClean="0">
                <a:latin typeface="Times" pitchFamily="18" charset="0"/>
                <a:ea typeface="微软雅黑" pitchFamily="34" charset="-122"/>
                <a:cs typeface="Times" pitchFamily="18" charset="0"/>
              </a:rPr>
              <a:t>CFSR and MERRA2 showed similar patterns as GPCP.</a:t>
            </a:r>
            <a:r>
              <a:rPr lang="en-US" altLang="zh-CN" baseline="0" dirty="0" smtClean="0">
                <a:latin typeface="Times" pitchFamily="18" charset="0"/>
                <a:ea typeface="微软雅黑" pitchFamily="34" charset="-122"/>
                <a:cs typeface="Times" pitchFamily="18" charset="0"/>
              </a:rPr>
              <a:t> </a:t>
            </a:r>
            <a:r>
              <a:rPr lang="en-US" altLang="zh-CN" kern="0" dirty="0" smtClean="0">
                <a:solidFill>
                  <a:schemeClr val="accent5">
                    <a:lumMod val="25000"/>
                  </a:schemeClr>
                </a:solidFill>
                <a:latin typeface="Times" pitchFamily="18" charset="0"/>
                <a:ea typeface="微软雅黑" pitchFamily="34" charset="-122"/>
                <a:cs typeface="Times" pitchFamily="18" charset="0"/>
              </a:rPr>
              <a:t>20CR and JRA-55 </a:t>
            </a:r>
            <a:r>
              <a:rPr lang="en-US" altLang="zh-CN" kern="0" dirty="0" err="1" smtClean="0">
                <a:solidFill>
                  <a:schemeClr val="accent5">
                    <a:lumMod val="25000"/>
                  </a:schemeClr>
                </a:solidFill>
                <a:latin typeface="Times" pitchFamily="18" charset="0"/>
                <a:ea typeface="微软雅黑" pitchFamily="34" charset="-122"/>
                <a:cs typeface="Times" pitchFamily="18" charset="0"/>
              </a:rPr>
              <a:t>overpredicted</a:t>
            </a:r>
            <a:r>
              <a:rPr lang="en-US" altLang="zh-CN" kern="0" dirty="0" smtClean="0">
                <a:solidFill>
                  <a:schemeClr val="accent5">
                    <a:lumMod val="25000"/>
                  </a:schemeClr>
                </a:solidFill>
                <a:latin typeface="Times" pitchFamily="18" charset="0"/>
                <a:ea typeface="微软雅黑" pitchFamily="34" charset="-122"/>
                <a:cs typeface="Times" pitchFamily="18" charset="0"/>
              </a:rPr>
              <a:t> while ERA-</a:t>
            </a:r>
            <a:r>
              <a:rPr lang="en-US" altLang="zh-CN" kern="0" dirty="0" err="1" smtClean="0">
                <a:solidFill>
                  <a:schemeClr val="accent5">
                    <a:lumMod val="25000"/>
                  </a:schemeClr>
                </a:solidFill>
                <a:latin typeface="Times" pitchFamily="18" charset="0"/>
                <a:ea typeface="微软雅黑" pitchFamily="34" charset="-122"/>
                <a:cs typeface="Times" pitchFamily="18" charset="0"/>
              </a:rPr>
              <a:t>Int</a:t>
            </a:r>
            <a:r>
              <a:rPr lang="en-US" altLang="zh-CN" kern="0" dirty="0" smtClean="0">
                <a:solidFill>
                  <a:schemeClr val="accent5">
                    <a:lumMod val="25000"/>
                  </a:schemeClr>
                </a:solidFill>
                <a:latin typeface="Times" pitchFamily="18" charset="0"/>
                <a:ea typeface="微软雅黑" pitchFamily="34" charset="-122"/>
                <a:cs typeface="Times" pitchFamily="18" charset="0"/>
              </a:rPr>
              <a:t> </a:t>
            </a:r>
            <a:r>
              <a:rPr lang="en-US" altLang="zh-CN" kern="0" dirty="0" err="1" smtClean="0">
                <a:solidFill>
                  <a:schemeClr val="accent5">
                    <a:lumMod val="25000"/>
                  </a:schemeClr>
                </a:solidFill>
                <a:latin typeface="Times" pitchFamily="18" charset="0"/>
                <a:ea typeface="微软雅黑" pitchFamily="34" charset="-122"/>
                <a:cs typeface="Times" pitchFamily="18" charset="0"/>
              </a:rPr>
              <a:t>underpredicted</a:t>
            </a:r>
            <a:r>
              <a:rPr lang="en-US" altLang="zh-CN" kern="0" dirty="0" smtClean="0">
                <a:solidFill>
                  <a:schemeClr val="accent5">
                    <a:lumMod val="25000"/>
                  </a:schemeClr>
                </a:solidFill>
                <a:latin typeface="Times" pitchFamily="18" charset="0"/>
                <a:ea typeface="微软雅黑" pitchFamily="34" charset="-122"/>
                <a:cs typeface="Times" pitchFamily="18" charset="0"/>
              </a:rPr>
              <a:t> through the entire study period. </a:t>
            </a:r>
          </a:p>
          <a:p>
            <a:pPr marL="171450" indent="-171450">
              <a:lnSpc>
                <a:spcPct val="90000"/>
              </a:lnSpc>
              <a:spcBef>
                <a:spcPts val="750"/>
              </a:spcBef>
              <a:buFont typeface="Arial" charset="0"/>
              <a:buChar char="•"/>
              <a:defRPr/>
            </a:pPr>
            <a:r>
              <a:rPr lang="en-US" altLang="zh-CN" dirty="0" smtClean="0">
                <a:latin typeface="Times" pitchFamily="18" charset="0"/>
                <a:ea typeface="微软雅黑" pitchFamily="34" charset="-122"/>
                <a:cs typeface="Times" pitchFamily="18" charset="0"/>
              </a:rPr>
              <a:t>NCEP/NCAR </a:t>
            </a:r>
            <a:r>
              <a:rPr lang="en-US" altLang="zh-CN" dirty="0" err="1" smtClean="0">
                <a:latin typeface="Times" pitchFamily="18" charset="0"/>
                <a:ea typeface="微软雅黑" pitchFamily="34" charset="-122"/>
                <a:cs typeface="Times" pitchFamily="18" charset="0"/>
              </a:rPr>
              <a:t>underpredicted</a:t>
            </a:r>
            <a:r>
              <a:rPr lang="en-US" altLang="zh-CN" dirty="0" smtClean="0">
                <a:latin typeface="Times" pitchFamily="18" charset="0"/>
                <a:ea typeface="微软雅黑" pitchFamily="34" charset="-122"/>
                <a:cs typeface="Times" pitchFamily="18" charset="0"/>
              </a:rPr>
              <a:t> cold season </a:t>
            </a:r>
            <a:r>
              <a:rPr lang="en-US" altLang="zh-CN" dirty="0" err="1" smtClean="0">
                <a:latin typeface="Times" pitchFamily="18" charset="0"/>
                <a:ea typeface="微软雅黑" pitchFamily="34" charset="-122"/>
                <a:cs typeface="Times" pitchFamily="18" charset="0"/>
              </a:rPr>
              <a:t>precip</a:t>
            </a:r>
            <a:r>
              <a:rPr lang="en-US" altLang="zh-CN" dirty="0" smtClean="0">
                <a:latin typeface="Times" pitchFamily="18" charset="0"/>
                <a:ea typeface="微软雅黑" pitchFamily="34" charset="-122"/>
                <a:cs typeface="Times" pitchFamily="18" charset="0"/>
              </a:rPr>
              <a:t> and </a:t>
            </a:r>
            <a:r>
              <a:rPr lang="en-US" altLang="zh-CN" dirty="0" err="1" smtClean="0">
                <a:latin typeface="Times" pitchFamily="18" charset="0"/>
                <a:ea typeface="微软雅黑" pitchFamily="34" charset="-122"/>
                <a:cs typeface="Times" pitchFamily="18" charset="0"/>
              </a:rPr>
              <a:t>overpredicted</a:t>
            </a:r>
            <a:r>
              <a:rPr lang="en-US" altLang="zh-CN" dirty="0" smtClean="0">
                <a:latin typeface="Times" pitchFamily="18" charset="0"/>
                <a:ea typeface="微软雅黑" pitchFamily="34" charset="-122"/>
                <a:cs typeface="Times" pitchFamily="18" charset="0"/>
              </a:rPr>
              <a:t> warm season </a:t>
            </a:r>
            <a:r>
              <a:rPr lang="en-US" altLang="zh-CN" dirty="0" err="1" smtClean="0">
                <a:latin typeface="Times" pitchFamily="18" charset="0"/>
                <a:ea typeface="微软雅黑" pitchFamily="34" charset="-122"/>
                <a:cs typeface="Times" pitchFamily="18" charset="0"/>
              </a:rPr>
              <a:t>precip</a:t>
            </a:r>
            <a:r>
              <a:rPr lang="en-US" altLang="zh-CN" dirty="0" smtClean="0">
                <a:latin typeface="Times" pitchFamily="18" charset="0"/>
                <a:ea typeface="微软雅黑" pitchFamily="34" charset="-122"/>
                <a:cs typeface="Times" pitchFamily="18" charset="0"/>
              </a:rPr>
              <a:t>.</a:t>
            </a:r>
            <a:r>
              <a:rPr lang="en-US" altLang="zh-CN" baseline="0" dirty="0" smtClean="0">
                <a:latin typeface="Times" pitchFamily="18" charset="0"/>
                <a:ea typeface="微软雅黑" pitchFamily="34" charset="-122"/>
                <a:cs typeface="Times" pitchFamily="18" charset="0"/>
              </a:rPr>
              <a:t> </a:t>
            </a:r>
            <a:r>
              <a:rPr lang="en-US" altLang="zh-CN" dirty="0" smtClean="0">
                <a:latin typeface="Times" pitchFamily="18" charset="0"/>
                <a:ea typeface="微软雅黑" pitchFamily="34" charset="-122"/>
                <a:cs typeface="Times" pitchFamily="18" charset="0"/>
              </a:rPr>
              <a:t>ERA-</a:t>
            </a:r>
            <a:r>
              <a:rPr lang="en-US" altLang="zh-CN" dirty="0" err="1" smtClean="0">
                <a:latin typeface="Times" pitchFamily="18" charset="0"/>
                <a:ea typeface="微软雅黑" pitchFamily="34" charset="-122"/>
                <a:cs typeface="Times" pitchFamily="18" charset="0"/>
              </a:rPr>
              <a:t>Int</a:t>
            </a:r>
            <a:r>
              <a:rPr lang="en-US" altLang="zh-CN" dirty="0" smtClean="0">
                <a:latin typeface="Times" pitchFamily="18" charset="0"/>
                <a:ea typeface="微软雅黑" pitchFamily="34" charset="-122"/>
                <a:cs typeface="Times" pitchFamily="18" charset="0"/>
              </a:rPr>
              <a:t> and MERRA2 have less seasonal variation than GPCP.</a:t>
            </a:r>
          </a:p>
          <a:p>
            <a:pPr marL="171450" indent="-171450">
              <a:lnSpc>
                <a:spcPct val="90000"/>
              </a:lnSpc>
              <a:spcBef>
                <a:spcPts val="750"/>
              </a:spcBef>
              <a:buFont typeface="Arial" charset="0"/>
              <a:buChar char="•"/>
              <a:defRPr/>
            </a:pPr>
            <a:endParaRPr lang="en-US" altLang="zh-CN" kern="0" dirty="0" smtClean="0">
              <a:solidFill>
                <a:schemeClr val="accent5">
                  <a:lumMod val="25000"/>
                </a:schemeClr>
              </a:solidFill>
              <a:latin typeface="Times" pitchFamily="18" charset="0"/>
              <a:ea typeface="微软雅黑" pitchFamily="34" charset="-122"/>
              <a:cs typeface="Times"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3D1850D-4CEF-4DA6-A11C-3AD08CD8D933}" type="slidenum">
              <a:rPr lang="en-US" smtClean="0"/>
              <a:pPr>
                <a:defRPr/>
              </a:pPr>
              <a:t>24</a:t>
            </a:fld>
            <a:endParaRPr lang="en-US"/>
          </a:p>
        </p:txBody>
      </p:sp>
    </p:spTree>
    <p:extLst>
      <p:ext uri="{BB962C8B-B14F-4D97-AF65-F5344CB8AC3E}">
        <p14:creationId xmlns:p14="http://schemas.microsoft.com/office/powerpoint/2010/main" val="384996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auto">
              <a:lnSpc>
                <a:spcPct val="90000"/>
              </a:lnSpc>
              <a:spcBef>
                <a:spcPts val="750"/>
              </a:spcBef>
              <a:spcAft>
                <a:spcPts val="0"/>
              </a:spcAft>
              <a:buFont typeface="Arial" charset="0"/>
              <a:buChar char="•"/>
              <a:defRPr/>
            </a:pPr>
            <a:r>
              <a:rPr lang="en-US" altLang="zh-CN" sz="1200" b="0" dirty="0" err="1" smtClean="0">
                <a:solidFill>
                  <a:prstClr val="black"/>
                </a:solidFill>
                <a:latin typeface="Times" pitchFamily="18" charset="0"/>
                <a:ea typeface="微软雅黑" pitchFamily="34" charset="-122"/>
                <a:cs typeface="Times" pitchFamily="18" charset="0"/>
              </a:rPr>
              <a:t>Underpredict</a:t>
            </a:r>
            <a:r>
              <a:rPr lang="en-US" altLang="zh-CN" sz="1200" b="0" dirty="0" smtClean="0">
                <a:solidFill>
                  <a:prstClr val="black"/>
                </a:solidFill>
                <a:latin typeface="Times" pitchFamily="18" charset="0"/>
                <a:ea typeface="微软雅黑" pitchFamily="34" charset="-122"/>
                <a:cs typeface="Times" pitchFamily="18" charset="0"/>
              </a:rPr>
              <a:t> over Great Lakes regions.</a:t>
            </a:r>
          </a:p>
          <a:p>
            <a:pPr marL="171450" indent="-171450" fontAlgn="auto">
              <a:lnSpc>
                <a:spcPct val="90000"/>
              </a:lnSpc>
              <a:spcBef>
                <a:spcPts val="750"/>
              </a:spcBef>
              <a:spcAft>
                <a:spcPts val="0"/>
              </a:spcAft>
              <a:buFont typeface="Arial" charset="0"/>
              <a:buChar char="•"/>
              <a:defRPr/>
            </a:pPr>
            <a:r>
              <a:rPr lang="en-US" altLang="zh-CN" sz="1200" b="0" dirty="0" smtClean="0">
                <a:solidFill>
                  <a:prstClr val="black"/>
                </a:solidFill>
                <a:latin typeface="Times" pitchFamily="18" charset="0"/>
                <a:ea typeface="微软雅黑" pitchFamily="34" charset="-122"/>
                <a:cs typeface="Times" pitchFamily="18" charset="0"/>
              </a:rPr>
              <a:t>Reanalysis data predicted more precipitation over </a:t>
            </a:r>
            <a:r>
              <a:rPr lang="en-US" altLang="zh-CN" sz="1200" b="0" dirty="0" err="1" smtClean="0">
                <a:solidFill>
                  <a:prstClr val="black"/>
                </a:solidFill>
                <a:latin typeface="Times" pitchFamily="18" charset="0"/>
                <a:ea typeface="微软雅黑" pitchFamily="34" charset="-122"/>
                <a:cs typeface="Times" pitchFamily="18" charset="0"/>
              </a:rPr>
              <a:t>Mtn.W</a:t>
            </a:r>
            <a:r>
              <a:rPr lang="en-US" altLang="zh-CN" sz="1200" b="0" dirty="0" smtClean="0">
                <a:solidFill>
                  <a:prstClr val="black"/>
                </a:solidFill>
                <a:latin typeface="Times" pitchFamily="18" charset="0"/>
                <a:ea typeface="微软雅黑" pitchFamily="34" charset="-122"/>
                <a:cs typeface="Times" pitchFamily="18" charset="0"/>
              </a:rPr>
              <a:t> region (satellite-based GPCP may underestimate over complex terrains). </a:t>
            </a:r>
            <a:endParaRPr lang="en-US" altLang="zh-CN" sz="1200" b="0" u="sng" kern="0" dirty="0" smtClean="0">
              <a:solidFill>
                <a:srgbClr val="8B5D3D">
                  <a:lumMod val="25000"/>
                </a:srgbClr>
              </a:solidFill>
              <a:latin typeface="Times" pitchFamily="18" charset="0"/>
              <a:ea typeface="微软雅黑" pitchFamily="34" charset="-122"/>
              <a:cs typeface="Times"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3D1850D-4CEF-4DA6-A11C-3AD08CD8D933}" type="slidenum">
              <a:rPr lang="en-US" smtClean="0"/>
              <a:pPr>
                <a:defRPr/>
              </a:pPr>
              <a:t>25</a:t>
            </a:fld>
            <a:endParaRPr lang="en-US"/>
          </a:p>
        </p:txBody>
      </p:sp>
    </p:spTree>
    <p:extLst>
      <p:ext uri="{BB962C8B-B14F-4D97-AF65-F5344CB8AC3E}">
        <p14:creationId xmlns:p14="http://schemas.microsoft.com/office/powerpoint/2010/main" val="256767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85800"/>
            <a:ext cx="4673600" cy="35052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Stratospheric ozone from MLS is retrieved at a frequency of 240 GHz</a:t>
            </a:r>
          </a:p>
          <a:p>
            <a:r>
              <a:rPr lang="en-US" sz="1200" kern="1200" dirty="0" smtClean="0">
                <a:solidFill>
                  <a:schemeClr val="tx1"/>
                </a:solidFill>
                <a:effectLst/>
                <a:latin typeface="Times New Roman" pitchFamily="18" charset="0"/>
                <a:ea typeface="+mn-ea"/>
                <a:cs typeface="+mn-cs"/>
              </a:rPr>
              <a:t>The acceptable range of the MLS retrieved temperature is 261 – 0.001 </a:t>
            </a:r>
            <a:r>
              <a:rPr lang="en-US" sz="1200" kern="1200" dirty="0" err="1" smtClean="0">
                <a:solidFill>
                  <a:schemeClr val="tx1"/>
                </a:solidFill>
                <a:effectLst/>
                <a:latin typeface="Times New Roman" pitchFamily="18" charset="0"/>
                <a:ea typeface="+mn-ea"/>
                <a:cs typeface="+mn-cs"/>
              </a:rPr>
              <a:t>hPa</a:t>
            </a:r>
            <a:r>
              <a:rPr lang="en-US" sz="1200" kern="1200" dirty="0" smtClean="0">
                <a:solidFill>
                  <a:schemeClr val="tx1"/>
                </a:solidFill>
                <a:effectLst/>
                <a:latin typeface="Times New Roman" pitchFamily="18" charset="0"/>
                <a:ea typeface="+mn-ea"/>
                <a:cs typeface="+mn-cs"/>
              </a:rPr>
              <a:t> with a bias of ~1 K </a:t>
            </a:r>
          </a:p>
          <a:p>
            <a:r>
              <a:rPr lang="en-US" sz="1200" kern="1200" dirty="0" smtClean="0">
                <a:solidFill>
                  <a:schemeClr val="tx1"/>
                </a:solidFill>
                <a:effectLst/>
                <a:latin typeface="Times New Roman" pitchFamily="18" charset="0"/>
                <a:ea typeface="+mn-ea"/>
                <a:cs typeface="+mn-cs"/>
              </a:rPr>
              <a:t>Biases in the AIRS retrieved ozone are estimated to be less than 5% in the troposphere and stratosphere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For consistency, the temperature and water vapor profiles are interpolated to the ozone levels, as the resolution (standard pressure</a:t>
            </a:r>
            <a:r>
              <a:rPr lang="en-US" sz="1200" kern="1200" baseline="0" dirty="0" smtClean="0">
                <a:solidFill>
                  <a:schemeClr val="tx1"/>
                </a:solidFill>
                <a:effectLst/>
                <a:latin typeface="Times New Roman" pitchFamily="18" charset="0"/>
                <a:ea typeface="+mn-ea"/>
                <a:cs typeface="+mn-cs"/>
              </a:rPr>
              <a:t> levels) </a:t>
            </a:r>
            <a:r>
              <a:rPr lang="en-US" sz="1200" kern="1200" dirty="0" smtClean="0">
                <a:solidFill>
                  <a:schemeClr val="tx1"/>
                </a:solidFill>
                <a:effectLst/>
                <a:latin typeface="Times New Roman" pitchFamily="18" charset="0"/>
                <a:ea typeface="+mn-ea"/>
                <a:cs typeface="+mn-cs"/>
              </a:rPr>
              <a:t>of the AIRS level-3 product is much more coarse than that of the ARM merged sounding.</a:t>
            </a:r>
          </a:p>
          <a:p>
            <a:endParaRPr lang="en-US" dirty="0"/>
          </a:p>
        </p:txBody>
      </p:sp>
      <p:sp>
        <p:nvSpPr>
          <p:cNvPr id="4" name="Slide Number Placeholder 3"/>
          <p:cNvSpPr>
            <a:spLocks noGrp="1"/>
          </p:cNvSpPr>
          <p:nvPr>
            <p:ph type="sldNum" sz="quarter" idx="10"/>
          </p:nvPr>
        </p:nvSpPr>
        <p:spPr/>
        <p:txBody>
          <a:bodyPr/>
          <a:lstStyle/>
          <a:p>
            <a:pPr>
              <a:defRPr/>
            </a:pPr>
            <a:fld id="{C3D1850D-4CEF-4DA6-A11C-3AD08CD8D933}" type="slidenum">
              <a:rPr lang="en-US" smtClean="0"/>
              <a:pPr>
                <a:defRPr/>
              </a:pPr>
              <a:t>5</a:t>
            </a:fld>
            <a:endParaRPr lang="en-US"/>
          </a:p>
        </p:txBody>
      </p:sp>
    </p:spTree>
    <p:extLst>
      <p:ext uri="{BB962C8B-B14F-4D97-AF65-F5344CB8AC3E}">
        <p14:creationId xmlns:p14="http://schemas.microsoft.com/office/powerpoint/2010/main" val="207908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85800"/>
            <a:ext cx="4673600" cy="35052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Even the characteristic low-level temperature inversion of the Arctic is captured in the reanalysis. </a:t>
            </a:r>
            <a:endParaRPr lang="en-US" dirty="0"/>
          </a:p>
        </p:txBody>
      </p:sp>
      <p:sp>
        <p:nvSpPr>
          <p:cNvPr id="4" name="Slide Number Placeholder 3"/>
          <p:cNvSpPr>
            <a:spLocks noGrp="1"/>
          </p:cNvSpPr>
          <p:nvPr>
            <p:ph type="sldNum" sz="quarter" idx="10"/>
          </p:nvPr>
        </p:nvSpPr>
        <p:spPr/>
        <p:txBody>
          <a:bodyPr/>
          <a:lstStyle/>
          <a:p>
            <a:pPr>
              <a:defRPr/>
            </a:pPr>
            <a:fld id="{C3D1850D-4CEF-4DA6-A11C-3AD08CD8D933}" type="slidenum">
              <a:rPr lang="en-US" smtClean="0"/>
              <a:pPr>
                <a:defRPr/>
              </a:pPr>
              <a:t>6</a:t>
            </a:fld>
            <a:endParaRPr lang="en-US"/>
          </a:p>
        </p:txBody>
      </p:sp>
    </p:spTree>
    <p:extLst>
      <p:ext uri="{BB962C8B-B14F-4D97-AF65-F5344CB8AC3E}">
        <p14:creationId xmlns:p14="http://schemas.microsoft.com/office/powerpoint/2010/main" val="123285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AF5BFC-9C54-4163-AA09-5B10A135E13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3139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r>
              <a:rPr lang="en-US" dirty="0" smtClean="0"/>
              <a:t>The largest CFs (&gt;90%) occur in the Atlantic side of the Arctic Ocean where the North Atlantic cyclone track frequently </a:t>
            </a:r>
            <a:r>
              <a:rPr lang="en-US" dirty="0" err="1" smtClean="0"/>
              <a:t>advects</a:t>
            </a:r>
            <a:r>
              <a:rPr lang="en-US" dirty="0" smtClean="0"/>
              <a:t> warm and abundant moisture over there. In contrast, the CFs over Greenland and Ellesmere Island are minimal (&lt;60%) because these regions are dominated by a more stable boundary layer and anti-cyclonic weather systems</a:t>
            </a:r>
            <a:endParaRPr lang="en-US" dirty="0"/>
          </a:p>
        </p:txBody>
      </p:sp>
      <p:sp>
        <p:nvSpPr>
          <p:cNvPr id="4" name="Slide Number Placeholder 3"/>
          <p:cNvSpPr>
            <a:spLocks noGrp="1"/>
          </p:cNvSpPr>
          <p:nvPr>
            <p:ph type="sldNum" sz="quarter" idx="10"/>
          </p:nvPr>
        </p:nvSpPr>
        <p:spPr/>
        <p:txBody>
          <a:bodyPr/>
          <a:lstStyle/>
          <a:p>
            <a:fld id="{466318F1-1D3F-4D67-95C3-7D47853F9FD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48202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66318F1-1D3F-4D67-95C3-7D47853F9FD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1717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66318F1-1D3F-4D67-95C3-7D47853F9FD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98781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66318F1-1D3F-4D67-95C3-7D47853F9FD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7784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695325"/>
            <a:ext cx="4635500" cy="3476625"/>
          </a:xfrm>
        </p:spPr>
      </p:sp>
      <p:sp>
        <p:nvSpPr>
          <p:cNvPr id="3" name="Notes Placeholder 2"/>
          <p:cNvSpPr>
            <a:spLocks noGrp="1"/>
          </p:cNvSpPr>
          <p:nvPr>
            <p:ph type="body" idx="1"/>
          </p:nvPr>
        </p:nvSpPr>
        <p:spPr/>
        <p:txBody>
          <a:bodyPr/>
          <a:lstStyle/>
          <a:p>
            <a:r>
              <a:rPr lang="en-US" dirty="0" smtClean="0"/>
              <a:t>The values in JRA-55 for CFs &gt; 90% are not reliable due to lack of samples</a:t>
            </a:r>
          </a:p>
          <a:p>
            <a:r>
              <a:rPr lang="en-US" dirty="0" smtClean="0"/>
              <a:t>For open ocean, all </a:t>
            </a:r>
            <a:r>
              <a:rPr lang="en-US" dirty="0" err="1" smtClean="0"/>
              <a:t>reanalyses</a:t>
            </a:r>
            <a:r>
              <a:rPr lang="en-US" dirty="0" smtClean="0"/>
              <a:t> have very high correlations between the binned </a:t>
            </a:r>
            <a:r>
              <a:rPr lang="en-US" dirty="0" err="1" smtClean="0"/>
              <a:t>SW_down</a:t>
            </a:r>
            <a:r>
              <a:rPr lang="en-US" dirty="0" smtClean="0"/>
              <a:t> fluxes and CFs, while the differences in various </a:t>
            </a:r>
            <a:r>
              <a:rPr lang="en-US" dirty="0" err="1" smtClean="0"/>
              <a:t>reanalyses</a:t>
            </a:r>
            <a:r>
              <a:rPr lang="en-US" dirty="0" smtClean="0"/>
              <a:t> are larger in permanent sea ice.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66318F1-1D3F-4D67-95C3-7D47853F9FD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3650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91"/>
            <a:ext cx="10179050"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6" name="Arc 4"/>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noProof="0" smtClean="0"/>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en-US" noProof="0" smtClean="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2AD6BE85-D4AA-4AF6-B951-A1A78002C3FC}" type="slidenum">
              <a:rPr lang="en-US"/>
              <a:pPr>
                <a:defRPr/>
              </a:pPr>
              <a:t>‹#›</a:t>
            </a:fld>
            <a:endParaRPr lang="en-US"/>
          </a:p>
        </p:txBody>
      </p:sp>
    </p:spTree>
    <p:extLst>
      <p:ext uri="{BB962C8B-B14F-4D97-AF65-F5344CB8AC3E}">
        <p14:creationId xmlns:p14="http://schemas.microsoft.com/office/powerpoint/2010/main" val="1937603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D1BA23D-B2D2-42B0-9297-4D09D35FD211}" type="slidenum">
              <a:rPr lang="en-US"/>
              <a:pPr>
                <a:defRPr/>
              </a:pPr>
              <a:t>‹#›</a:t>
            </a:fld>
            <a:endParaRPr lang="en-US"/>
          </a:p>
        </p:txBody>
      </p:sp>
    </p:spTree>
    <p:extLst>
      <p:ext uri="{BB962C8B-B14F-4D97-AF65-F5344CB8AC3E}">
        <p14:creationId xmlns:p14="http://schemas.microsoft.com/office/powerpoint/2010/main" val="397499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2DF4B58-A627-48C8-B083-AF0180BB06E0}" type="slidenum">
              <a:rPr lang="en-US"/>
              <a:pPr>
                <a:defRPr/>
              </a:pPr>
              <a:t>‹#›</a:t>
            </a:fld>
            <a:endParaRPr lang="en-US"/>
          </a:p>
        </p:txBody>
      </p:sp>
    </p:spTree>
    <p:extLst>
      <p:ext uri="{BB962C8B-B14F-4D97-AF65-F5344CB8AC3E}">
        <p14:creationId xmlns:p14="http://schemas.microsoft.com/office/powerpoint/2010/main" val="415445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0C29F74-F691-4438-BA3C-594AABBFE3AF}" type="slidenum">
              <a:rPr lang="en-US"/>
              <a:pPr>
                <a:defRPr/>
              </a:pPr>
              <a:t>‹#›</a:t>
            </a:fld>
            <a:endParaRPr lang="en-US"/>
          </a:p>
        </p:txBody>
      </p:sp>
    </p:spTree>
    <p:extLst>
      <p:ext uri="{BB962C8B-B14F-4D97-AF65-F5344CB8AC3E}">
        <p14:creationId xmlns:p14="http://schemas.microsoft.com/office/powerpoint/2010/main" val="3689744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310FE68-5DA9-4C2E-8F93-44E60ECE0C4F}" type="slidenum">
              <a:rPr lang="en-US"/>
              <a:pPr>
                <a:defRPr/>
              </a:pPr>
              <a:t>‹#›</a:t>
            </a:fld>
            <a:endParaRPr lang="en-US"/>
          </a:p>
        </p:txBody>
      </p:sp>
    </p:spTree>
    <p:extLst>
      <p:ext uri="{BB962C8B-B14F-4D97-AF65-F5344CB8AC3E}">
        <p14:creationId xmlns:p14="http://schemas.microsoft.com/office/powerpoint/2010/main" val="1320952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42706DD1-3534-491A-9E7A-6236DAED4E78}" type="slidenum">
              <a:rPr lang="en-US"/>
              <a:pPr>
                <a:defRPr/>
              </a:pPr>
              <a:t>‹#›</a:t>
            </a:fld>
            <a:endParaRPr lang="en-US"/>
          </a:p>
        </p:txBody>
      </p:sp>
    </p:spTree>
    <p:extLst>
      <p:ext uri="{BB962C8B-B14F-4D97-AF65-F5344CB8AC3E}">
        <p14:creationId xmlns:p14="http://schemas.microsoft.com/office/powerpoint/2010/main" val="883742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56CE826-04D6-41D6-A07D-B4635BCD2AFD}" type="slidenum">
              <a:rPr lang="en-US"/>
              <a:pPr>
                <a:defRPr/>
              </a:pPr>
              <a:t>‹#›</a:t>
            </a:fld>
            <a:endParaRPr lang="en-US"/>
          </a:p>
        </p:txBody>
      </p:sp>
    </p:spTree>
    <p:extLst>
      <p:ext uri="{BB962C8B-B14F-4D97-AF65-F5344CB8AC3E}">
        <p14:creationId xmlns:p14="http://schemas.microsoft.com/office/powerpoint/2010/main" val="2314966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A918974-746E-485A-A7C3-12AD79846A98}" type="slidenum">
              <a:rPr lang="en-US"/>
              <a:pPr>
                <a:defRPr/>
              </a:pPr>
              <a:t>‹#›</a:t>
            </a:fld>
            <a:endParaRPr lang="en-US"/>
          </a:p>
        </p:txBody>
      </p:sp>
    </p:spTree>
    <p:extLst>
      <p:ext uri="{BB962C8B-B14F-4D97-AF65-F5344CB8AC3E}">
        <p14:creationId xmlns:p14="http://schemas.microsoft.com/office/powerpoint/2010/main" val="133921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1035050" y="1552591"/>
            <a:ext cx="10179050" cy="5305425"/>
            <a:chOff x="-652" y="978"/>
            <a:chExt cx="6412" cy="3342"/>
          </a:xfrm>
        </p:grpSpPr>
        <p:sp>
          <p:nvSpPr>
            <p:cNvPr id="5" name="Freeform 1027"/>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endParaRPr>
            </a:p>
          </p:txBody>
        </p:sp>
        <p:sp>
          <p:nvSpPr>
            <p:cNvPr id="6" name="Arc 1028"/>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endParaRPr>
            </a:p>
          </p:txBody>
        </p:sp>
      </p:grpSp>
      <p:sp>
        <p:nvSpPr>
          <p:cNvPr id="8197" name="Rectangle 1029"/>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1030"/>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103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103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033"/>
          <p:cNvSpPr>
            <a:spLocks noGrp="1" noChangeArrowheads="1"/>
          </p:cNvSpPr>
          <p:nvPr>
            <p:ph type="sldNum" sz="quarter" idx="12"/>
          </p:nvPr>
        </p:nvSpPr>
        <p:spPr/>
        <p:txBody>
          <a:bodyPr/>
          <a:lstStyle>
            <a:lvl1pPr>
              <a:defRPr/>
            </a:lvl1pPr>
          </a:lstStyle>
          <a:p>
            <a:pPr>
              <a:defRPr/>
            </a:pPr>
            <a:fld id="{70223508-8480-483C-8B8B-369E3F87F7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3691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EEDB8B8-4696-431E-B75E-45F2C2892C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5024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10BD0DA-377D-4397-B76D-34DC7AFDD0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611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B38E7BC-08A4-4DD9-BDFD-86FE1A2F30D1}" type="slidenum">
              <a:rPr lang="en-US"/>
              <a:pPr>
                <a:defRPr/>
              </a:pPr>
              <a:t>‹#›</a:t>
            </a:fld>
            <a:endParaRPr lang="en-US"/>
          </a:p>
        </p:txBody>
      </p:sp>
    </p:spTree>
    <p:extLst>
      <p:ext uri="{BB962C8B-B14F-4D97-AF65-F5344CB8AC3E}">
        <p14:creationId xmlns:p14="http://schemas.microsoft.com/office/powerpoint/2010/main" val="3802913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77544CD-B728-4301-A317-A9EF13240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4490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1430D1ED-D041-48CC-831A-D509D8C14A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670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7FE6416C-15AB-45D3-9015-8644D164C2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6014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B197C3E-7527-4FE1-81E8-E33C1A72F8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495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4FC88F3-22FE-438F-97BE-C2A7DAB3B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2214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7E854DE-E0D2-4385-8AEF-EE4A2C5604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5396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12BBAA7-497F-46F4-B3EB-527DE7037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2667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FC7F7BB-AF84-40A7-986F-4FBACAE10E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2015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95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01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645962B-E4F9-4BC6-82A5-74529BB56394}" type="slidenum">
              <a:rPr lang="en-US"/>
              <a:pPr>
                <a:defRPr/>
              </a:pPr>
              <a:t>‹#›</a:t>
            </a:fld>
            <a:endParaRPr lang="en-US"/>
          </a:p>
        </p:txBody>
      </p:sp>
    </p:spTree>
    <p:extLst>
      <p:ext uri="{BB962C8B-B14F-4D97-AF65-F5344CB8AC3E}">
        <p14:creationId xmlns:p14="http://schemas.microsoft.com/office/powerpoint/2010/main" val="2976266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616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141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83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533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886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852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696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380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62EAB0-BFC8-CD4B-9F83-58F34C8B6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28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224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62AA77C-5C2E-4C98-B8C9-D78971726F51}" type="slidenum">
              <a:rPr lang="en-US"/>
              <a:pPr>
                <a:defRPr/>
              </a:pPr>
              <a:t>‹#›</a:t>
            </a:fld>
            <a:endParaRPr lang="en-US"/>
          </a:p>
        </p:txBody>
      </p:sp>
    </p:spTree>
    <p:extLst>
      <p:ext uri="{BB962C8B-B14F-4D97-AF65-F5344CB8AC3E}">
        <p14:creationId xmlns:p14="http://schemas.microsoft.com/office/powerpoint/2010/main" val="3566148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78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139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618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46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65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312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66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045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282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BCDFD7-BB54-47E9-8870-DEE1025E5D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08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D097D89C-5A36-4BD4-8A9E-5D3B5BC9BEF9}" type="slidenum">
              <a:rPr lang="en-US"/>
              <a:pPr>
                <a:defRPr/>
              </a:pPr>
              <a:t>‹#›</a:t>
            </a:fld>
            <a:endParaRPr lang="en-US"/>
          </a:p>
        </p:txBody>
      </p:sp>
    </p:spTree>
    <p:extLst>
      <p:ext uri="{BB962C8B-B14F-4D97-AF65-F5344CB8AC3E}">
        <p14:creationId xmlns:p14="http://schemas.microsoft.com/office/powerpoint/2010/main" val="708952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35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59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7464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476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78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193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44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469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97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360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4FB265A2-652A-42E5-904B-76A4E144A051}" type="slidenum">
              <a:rPr lang="en-US"/>
              <a:pPr>
                <a:defRPr/>
              </a:pPr>
              <a:t>‹#›</a:t>
            </a:fld>
            <a:endParaRPr lang="en-US"/>
          </a:p>
        </p:txBody>
      </p:sp>
    </p:spTree>
    <p:extLst>
      <p:ext uri="{BB962C8B-B14F-4D97-AF65-F5344CB8AC3E}">
        <p14:creationId xmlns:p14="http://schemas.microsoft.com/office/powerpoint/2010/main" val="3385056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6249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337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610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908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371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90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272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61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561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9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559B19C-0268-47DC-8731-0F0517F59031}" type="slidenum">
              <a:rPr lang="en-US"/>
              <a:pPr>
                <a:defRPr/>
              </a:pPr>
              <a:t>‹#›</a:t>
            </a:fld>
            <a:endParaRPr lang="en-US"/>
          </a:p>
        </p:txBody>
      </p:sp>
    </p:spTree>
    <p:extLst>
      <p:ext uri="{BB962C8B-B14F-4D97-AF65-F5344CB8AC3E}">
        <p14:creationId xmlns:p14="http://schemas.microsoft.com/office/powerpoint/2010/main" val="5939095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136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1FE1E-9569-4323-9E1A-23541EEBE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665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0" name="Rounded Rectangle 29"/>
          <p:cNvSpPr/>
          <p:nvPr/>
        </p:nvSpPr>
        <p:spPr>
          <a:xfrm>
            <a:off x="5407339" y="3961546"/>
            <a:ext cx="3063240" cy="27432"/>
          </a:xfrm>
          <a:prstGeom prst="roundRect">
            <a:avLst>
              <a:gd name="adj" fmla="val 16667"/>
            </a:avLst>
          </a:prstGeom>
          <a:solidFill>
            <a:srgbClr val="FFFFFF">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1" name="Rounded Rectangle 30"/>
          <p:cNvSpPr/>
          <p:nvPr/>
        </p:nvSpPr>
        <p:spPr>
          <a:xfrm>
            <a:off x="7373646" y="4060129"/>
            <a:ext cx="1600200" cy="36576"/>
          </a:xfrm>
          <a:prstGeom prst="roundRect">
            <a:avLst>
              <a:gd name="adj" fmla="val 16667"/>
            </a:avLst>
          </a:prstGeom>
          <a:solidFill>
            <a:srgbClr val="FFFFFF">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8" name="Shape 7"/>
          <p:cNvSpPr>
            <a:spLocks noGrp="1"/>
          </p:cNvSpPr>
          <p:nvPr>
            <p:ph type="ctrTitle"/>
          </p:nvPr>
        </p:nvSpPr>
        <p:spPr>
          <a:xfrm>
            <a:off x="457200" y="2401887"/>
            <a:ext cx="8458200" cy="1470025"/>
          </a:xfrm>
        </p:spPr>
        <p:txBody>
          <a:bodyPr anchor="b"/>
          <a:lstStyle>
            <a:lvl1pPr latinLnBrk="0">
              <a:defRPr lang="zh-CN" sz="4400">
                <a:solidFill>
                  <a:schemeClr val="bg1"/>
                </a:solidFill>
              </a:defRPr>
            </a:lvl1pPr>
          </a:lstStyle>
          <a:p>
            <a:r>
              <a:rPr lang="zh-CN" altLang="en-US" smtClean="0"/>
              <a:t>单击此处编辑母版标题样式</a:t>
            </a:r>
            <a:endParaRPr lang="zh-CN"/>
          </a:p>
        </p:txBody>
      </p:sp>
      <p:sp>
        <p:nvSpPr>
          <p:cNvPr id="9" name="Shape 8"/>
          <p:cNvSpPr>
            <a:spLocks noGrp="1"/>
          </p:cNvSpPr>
          <p:nvPr>
            <p:ph type="subTitle" idx="1"/>
          </p:nvPr>
        </p:nvSpPr>
        <p:spPr>
          <a:xfrm>
            <a:off x="457200" y="3864768"/>
            <a:ext cx="4953000" cy="1752600"/>
          </a:xfrm>
        </p:spPr>
        <p:txBody>
          <a:bodyPr/>
          <a:lstStyle>
            <a:lvl1pPr marL="64008" indent="0" algn="l" latinLnBrk="0">
              <a:buNone/>
              <a:defRPr lang="zh-CN"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单击以编辑母版副标题样式</a:t>
            </a:r>
            <a:endParaRPr lang="zh-CN"/>
          </a:p>
        </p:txBody>
      </p:sp>
      <p:sp>
        <p:nvSpPr>
          <p:cNvPr id="28" name="Shape 27"/>
          <p:cNvSpPr>
            <a:spLocks noGrp="1"/>
          </p:cNvSpPr>
          <p:nvPr>
            <p:ph type="dt" sz="half" idx="10"/>
          </p:nvPr>
        </p:nvSpPr>
        <p:spPr>
          <a:xfrm>
            <a:off x="6583680" y="4206240"/>
            <a:ext cx="960120" cy="457200"/>
          </a:xfrm>
        </p:spPr>
        <p:txBody>
          <a:bodyPr/>
          <a:lstStyle/>
          <a:p>
            <a:endParaRPr altLang="en-US">
              <a:solidFill>
                <a:srgbClr val="438086"/>
              </a:solidFill>
              <a:ea typeface="宋体"/>
            </a:endParaRPr>
          </a:p>
        </p:txBody>
      </p:sp>
      <p:sp>
        <p:nvSpPr>
          <p:cNvPr id="17" name="Shape 16"/>
          <p:cNvSpPr>
            <a:spLocks noGrp="1"/>
          </p:cNvSpPr>
          <p:nvPr>
            <p:ph type="ftr" sz="quarter" idx="11"/>
          </p:nvPr>
        </p:nvSpPr>
        <p:spPr>
          <a:xfrm>
            <a:off x="5257800" y="4205288"/>
            <a:ext cx="1321592" cy="457200"/>
          </a:xfrm>
        </p:spPr>
        <p:txBody>
          <a:bodyPr/>
          <a:lstStyle/>
          <a:p>
            <a:endParaRPr altLang="en-US">
              <a:solidFill>
                <a:srgbClr val="438086"/>
              </a:solidFill>
              <a:ea typeface="宋体"/>
            </a:endParaRPr>
          </a:p>
        </p:txBody>
      </p:sp>
      <p:sp>
        <p:nvSpPr>
          <p:cNvPr id="29" name="Shape 28"/>
          <p:cNvSpPr>
            <a:spLocks noGrp="1"/>
          </p:cNvSpPr>
          <p:nvPr>
            <p:ph type="sldNum" sz="quarter" idx="12"/>
          </p:nvPr>
        </p:nvSpPr>
        <p:spPr>
          <a:xfrm>
            <a:off x="8320088" y="1136"/>
            <a:ext cx="747712" cy="365760"/>
          </a:xfrm>
        </p:spPr>
        <p:txBody>
          <a:bodyPr/>
          <a:lstStyle>
            <a:lvl1pPr algn="r" latinLnBrk="0">
              <a:defRPr lang="zh-CN" sz="1800">
                <a:solidFill>
                  <a:schemeClr val="bg1"/>
                </a:solidFill>
              </a:defRPr>
            </a:lvl1pPr>
          </a:lstStyle>
          <a:p>
            <a:fld id="{A8CE10D6-5CB1-41CD-B815-79BC778FC61A}" type="slidenum">
              <a:rPr lang="en-US" altLang="zh-CN">
                <a:solidFill>
                  <a:prstClr val="white"/>
                </a:solidFill>
              </a:rPr>
              <a:pPr/>
              <a:t>‹#›</a:t>
            </a:fld>
            <a:endParaRPr altLang="en-US">
              <a:solidFill>
                <a:prstClr val="white"/>
              </a:solidFill>
              <a:ea typeface="宋体"/>
            </a:endParaRPr>
          </a:p>
        </p:txBody>
      </p:sp>
    </p:spTree>
    <p:extLst>
      <p:ext uri="{BB962C8B-B14F-4D97-AF65-F5344CB8AC3E}">
        <p14:creationId xmlns:p14="http://schemas.microsoft.com/office/powerpoint/2010/main" val="3198144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Shape 1"/>
          <p:cNvSpPr>
            <a:spLocks noGrp="1"/>
          </p:cNvSpPr>
          <p:nvPr>
            <p:ph type="title"/>
          </p:nvPr>
        </p:nvSpPr>
        <p:spPr/>
        <p:txBody>
          <a:bodyPr/>
          <a:lstStyle/>
          <a:p>
            <a:r>
              <a:rPr lang="zh-CN" altLang="en-US" smtClean="0"/>
              <a:t>单击此处编辑母版标题样式</a:t>
            </a:r>
            <a:endParaRPr lang="zh-CN"/>
          </a:p>
        </p:txBody>
      </p:sp>
      <p:sp>
        <p:nvSpPr>
          <p:cNvPr id="3" name="Shape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Shape 3"/>
          <p:cNvSpPr>
            <a:spLocks noGrp="1"/>
          </p:cNvSpPr>
          <p:nvPr>
            <p:ph type="dt" sz="half" idx="10"/>
          </p:nvPr>
        </p:nvSpPr>
        <p:spPr/>
        <p:txBody>
          <a:bodyPr/>
          <a:lstStyle/>
          <a:p>
            <a:endParaRPr altLang="en-US">
              <a:solidFill>
                <a:srgbClr val="438086"/>
              </a:solidFill>
              <a:ea typeface="宋体"/>
            </a:endParaRPr>
          </a:p>
        </p:txBody>
      </p:sp>
      <p:sp>
        <p:nvSpPr>
          <p:cNvPr id="5" name="Shape 4"/>
          <p:cNvSpPr>
            <a:spLocks noGrp="1"/>
          </p:cNvSpPr>
          <p:nvPr>
            <p:ph type="ftr" sz="quarter" idx="11"/>
          </p:nvPr>
        </p:nvSpPr>
        <p:spPr/>
        <p:txBody>
          <a:bodyPr/>
          <a:lstStyle/>
          <a:p>
            <a:endParaRPr altLang="en-US">
              <a:solidFill>
                <a:srgbClr val="438086"/>
              </a:solidFill>
              <a:ea typeface="宋体"/>
            </a:endParaRPr>
          </a:p>
        </p:txBody>
      </p:sp>
      <p:sp>
        <p:nvSpPr>
          <p:cNvPr id="6" name="Shape 5"/>
          <p:cNvSpPr>
            <a:spLocks noGrp="1"/>
          </p:cNvSpPr>
          <p:nvPr>
            <p:ph type="sldNum" sz="quarter" idx="12"/>
          </p:nvPr>
        </p:nvSpPr>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918625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Shape 1"/>
          <p:cNvSpPr>
            <a:spLocks noGrp="1"/>
          </p:cNvSpPr>
          <p:nvPr>
            <p:ph type="title"/>
          </p:nvPr>
        </p:nvSpPr>
        <p:spPr>
          <a:xfrm>
            <a:off x="722313" y="1981200"/>
            <a:ext cx="7772400" cy="1362075"/>
          </a:xfrm>
        </p:spPr>
        <p:txBody>
          <a:bodyPr anchor="b">
            <a:noAutofit/>
          </a:bodyPr>
          <a:lstStyle>
            <a:lvl1pPr algn="l" latinLnBrk="0">
              <a:buNone/>
              <a:defRPr lang="zh-CN"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zh-CN" altLang="en-US" smtClean="0"/>
              <a:t>单击此处编辑母版标题样式</a:t>
            </a:r>
            <a:endParaRPr lang="zh-CN"/>
          </a:p>
        </p:txBody>
      </p:sp>
      <p:sp>
        <p:nvSpPr>
          <p:cNvPr id="3" name="Shape 2"/>
          <p:cNvSpPr>
            <a:spLocks noGrp="1"/>
          </p:cNvSpPr>
          <p:nvPr>
            <p:ph type="body" idx="1"/>
          </p:nvPr>
        </p:nvSpPr>
        <p:spPr>
          <a:xfrm>
            <a:off x="722313" y="3295648"/>
            <a:ext cx="7772400" cy="1509712"/>
          </a:xfrm>
        </p:spPr>
        <p:txBody>
          <a:bodyPr anchor="t"/>
          <a:lstStyle>
            <a:lvl1pPr marL="320040" latinLnBrk="0">
              <a:buNone/>
              <a:defRPr lang="zh-CN" sz="2100" b="0">
                <a:solidFill>
                  <a:schemeClr val="tx2"/>
                </a:solidFill>
              </a:defRPr>
            </a:lvl1pPr>
            <a:lvl2pPr>
              <a:buNone/>
              <a:defRPr lang="zh-CN" sz="1800">
                <a:solidFill>
                  <a:schemeClr val="tx1">
                    <a:tint val="75000"/>
                  </a:schemeClr>
                </a:solidFill>
              </a:defRPr>
            </a:lvl2pPr>
            <a:lvl3pPr>
              <a:buNone/>
              <a:defRPr lang="zh-CN" sz="1600">
                <a:solidFill>
                  <a:schemeClr val="tx1">
                    <a:tint val="75000"/>
                  </a:schemeClr>
                </a:solidFill>
              </a:defRPr>
            </a:lvl3pPr>
            <a:lvl4pPr>
              <a:buNone/>
              <a:defRPr lang="zh-CN" sz="1400">
                <a:solidFill>
                  <a:schemeClr val="tx1">
                    <a:tint val="75000"/>
                  </a:schemeClr>
                </a:solidFill>
              </a:defRPr>
            </a:lvl4pPr>
            <a:lvl5pPr>
              <a:buNone/>
              <a:defRPr lang="zh-CN" sz="1400">
                <a:solidFill>
                  <a:schemeClr val="tx1">
                    <a:tint val="75000"/>
                  </a:schemeClr>
                </a:solidFill>
              </a:defRPr>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Shape 3"/>
          <p:cNvSpPr>
            <a:spLocks noGrp="1"/>
          </p:cNvSpPr>
          <p:nvPr>
            <p:ph type="dt" sz="half" idx="10"/>
          </p:nvPr>
        </p:nvSpPr>
        <p:spPr/>
        <p:txBody>
          <a:bodyPr/>
          <a:lstStyle/>
          <a:p>
            <a:endParaRPr altLang="en-US">
              <a:solidFill>
                <a:srgbClr val="438086"/>
              </a:solidFill>
              <a:ea typeface="宋体"/>
            </a:endParaRPr>
          </a:p>
        </p:txBody>
      </p:sp>
      <p:sp>
        <p:nvSpPr>
          <p:cNvPr id="5" name="Shape 4"/>
          <p:cNvSpPr>
            <a:spLocks noGrp="1"/>
          </p:cNvSpPr>
          <p:nvPr>
            <p:ph type="ftr" sz="quarter" idx="11"/>
          </p:nvPr>
        </p:nvSpPr>
        <p:spPr/>
        <p:txBody>
          <a:bodyPr/>
          <a:lstStyle/>
          <a:p>
            <a:endParaRPr altLang="en-US">
              <a:solidFill>
                <a:srgbClr val="438086"/>
              </a:solidFill>
              <a:ea typeface="宋体"/>
            </a:endParaRPr>
          </a:p>
        </p:txBody>
      </p:sp>
      <p:sp>
        <p:nvSpPr>
          <p:cNvPr id="6" name="Shape 5"/>
          <p:cNvSpPr>
            <a:spLocks noGrp="1"/>
          </p:cNvSpPr>
          <p:nvPr>
            <p:ph type="sldNum" sz="quarter" idx="12"/>
          </p:nvPr>
        </p:nvSpPr>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3370540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Shape 1"/>
          <p:cNvSpPr>
            <a:spLocks noGrp="1"/>
          </p:cNvSpPr>
          <p:nvPr>
            <p:ph type="title"/>
          </p:nvPr>
        </p:nvSpPr>
        <p:spPr/>
        <p:txBody>
          <a:bodyPr/>
          <a:lstStyle/>
          <a:p>
            <a:r>
              <a:rPr lang="zh-CN" altLang="en-US" smtClean="0"/>
              <a:t>单击此处编辑母版标题样式</a:t>
            </a:r>
            <a:endParaRPr lang="zh-CN"/>
          </a:p>
        </p:txBody>
      </p:sp>
      <p:sp>
        <p:nvSpPr>
          <p:cNvPr id="3" name="Shape 2"/>
          <p:cNvSpPr>
            <a:spLocks noGrp="1"/>
          </p:cNvSpPr>
          <p:nvPr>
            <p:ph sz="half" idx="1"/>
          </p:nvPr>
        </p:nvSpPr>
        <p:spPr>
          <a:xfrm>
            <a:off x="457200" y="2249424"/>
            <a:ext cx="4038600" cy="4525963"/>
          </a:xfrm>
        </p:spPr>
        <p:txBody>
          <a:bodyPr/>
          <a:lstStyle>
            <a:lvl1pPr latinLnBrk="0">
              <a:defRPr lang="zh-CN" sz="2000"/>
            </a:lvl1pPr>
            <a:lvl2pPr>
              <a:defRPr lang="zh-CN" sz="1900"/>
            </a:lvl2pPr>
            <a:lvl3pPr>
              <a:defRPr lang="zh-CN" sz="1800"/>
            </a:lvl3pPr>
            <a:lvl4pPr>
              <a:defRPr lang="zh-CN" sz="1800"/>
            </a:lvl4pPr>
            <a:lvl5pPr>
              <a:defRPr lang="zh-CN" sz="18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Shape 3"/>
          <p:cNvSpPr>
            <a:spLocks noGrp="1"/>
          </p:cNvSpPr>
          <p:nvPr>
            <p:ph sz="half" idx="2"/>
          </p:nvPr>
        </p:nvSpPr>
        <p:spPr>
          <a:xfrm>
            <a:off x="4648200" y="2249424"/>
            <a:ext cx="4038600" cy="4525963"/>
          </a:xfrm>
        </p:spPr>
        <p:txBody>
          <a:bodyPr/>
          <a:lstStyle>
            <a:lvl1pPr latinLnBrk="0">
              <a:defRPr lang="zh-CN" sz="2000"/>
            </a:lvl1pPr>
            <a:lvl2pPr>
              <a:defRPr lang="zh-CN" sz="1900"/>
            </a:lvl2pPr>
            <a:lvl3pPr>
              <a:defRPr lang="zh-CN" sz="1800"/>
            </a:lvl3pPr>
            <a:lvl4pPr>
              <a:defRPr lang="zh-CN" sz="1800"/>
            </a:lvl4pPr>
            <a:lvl5pPr>
              <a:defRPr lang="zh-CN" sz="18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Shape 4"/>
          <p:cNvSpPr>
            <a:spLocks noGrp="1"/>
          </p:cNvSpPr>
          <p:nvPr>
            <p:ph type="dt" sz="half" idx="10"/>
          </p:nvPr>
        </p:nvSpPr>
        <p:spPr/>
        <p:txBody>
          <a:bodyPr/>
          <a:lstStyle/>
          <a:p>
            <a:endParaRPr altLang="en-US">
              <a:solidFill>
                <a:srgbClr val="438086"/>
              </a:solidFill>
              <a:ea typeface="宋体"/>
            </a:endParaRPr>
          </a:p>
        </p:txBody>
      </p:sp>
      <p:sp>
        <p:nvSpPr>
          <p:cNvPr id="6" name="Shape 5"/>
          <p:cNvSpPr>
            <a:spLocks noGrp="1"/>
          </p:cNvSpPr>
          <p:nvPr>
            <p:ph type="ftr" sz="quarter" idx="11"/>
          </p:nvPr>
        </p:nvSpPr>
        <p:spPr/>
        <p:txBody>
          <a:bodyPr/>
          <a:lstStyle/>
          <a:p>
            <a:endParaRPr altLang="en-US">
              <a:solidFill>
                <a:srgbClr val="438086"/>
              </a:solidFill>
              <a:ea typeface="宋体"/>
            </a:endParaRPr>
          </a:p>
        </p:txBody>
      </p:sp>
      <p:sp>
        <p:nvSpPr>
          <p:cNvPr id="7" name="Shape 6"/>
          <p:cNvSpPr>
            <a:spLocks noGrp="1"/>
          </p:cNvSpPr>
          <p:nvPr>
            <p:ph type="sldNum" sz="quarter" idx="12"/>
          </p:nvPr>
        </p:nvSpPr>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805319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比较关系">
    <p:spTree>
      <p:nvGrpSpPr>
        <p:cNvPr id="1" name=""/>
        <p:cNvGrpSpPr/>
        <p:nvPr/>
      </p:nvGrpSpPr>
      <p:grpSpPr>
        <a:xfrm>
          <a:off x="0" y="0"/>
          <a:ext cx="0" cy="0"/>
          <a:chOff x="0" y="0"/>
          <a:chExt cx="0" cy="0"/>
        </a:xfrm>
      </p:grpSpPr>
      <p:sp>
        <p:nvSpPr>
          <p:cNvPr id="10" name="Rectangle 9"/>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1" name="Rectangle 10"/>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2" name="Rectangle 11"/>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3" name="Rectangle 12"/>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4" name="Rectangle 13"/>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8" name="Rounded Rectangle 17"/>
          <p:cNvSpPr/>
          <p:nvPr/>
        </p:nvSpPr>
        <p:spPr>
          <a:xfrm>
            <a:off x="5407339" y="497504"/>
            <a:ext cx="3063240" cy="27432"/>
          </a:xfrm>
          <a:prstGeom prst="roundRect">
            <a:avLst>
              <a:gd name="adj" fmla="val 16667"/>
            </a:avLst>
          </a:prstGeom>
          <a:solidFill>
            <a:srgbClr val="FFFFFF">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19" name="Rounded Rectangle 18"/>
          <p:cNvSpPr/>
          <p:nvPr/>
        </p:nvSpPr>
        <p:spPr>
          <a:xfrm>
            <a:off x="7373646" y="588943"/>
            <a:ext cx="1600200" cy="36576"/>
          </a:xfrm>
          <a:prstGeom prst="roundRect">
            <a:avLst>
              <a:gd name="adj" fmla="val 16667"/>
            </a:avLst>
          </a:prstGeom>
          <a:solidFill>
            <a:srgbClr val="FFFFFF">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0" name="Rectangle 19"/>
          <p:cNvSpPr/>
          <p:nvPr/>
        </p:nvSpPr>
        <p:spPr>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1" name="Rectangle 20"/>
          <p:cNvSpPr/>
          <p:nvPr/>
        </p:nvSpPr>
        <p:spPr>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2" name="Rectangle 21"/>
          <p:cNvSpPr/>
          <p:nvPr/>
        </p:nvSpPr>
        <p:spPr>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3" name="Rectangle 22"/>
          <p:cNvSpPr/>
          <p:nvPr/>
        </p:nvSpPr>
        <p:spPr>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4" name="Rectangle 23"/>
          <p:cNvSpPr/>
          <p:nvPr/>
        </p:nvSpPr>
        <p:spPr>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5" name="Rectangle 24"/>
          <p:cNvSpPr/>
          <p:nvPr/>
        </p:nvSpPr>
        <p:spPr>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 name="Shape 1"/>
          <p:cNvSpPr>
            <a:spLocks noGrp="1"/>
          </p:cNvSpPr>
          <p:nvPr>
            <p:ph type="title"/>
          </p:nvPr>
        </p:nvSpPr>
        <p:spPr>
          <a:xfrm>
            <a:off x="381000" y="1143000"/>
            <a:ext cx="8382000" cy="1069848"/>
          </a:xfrm>
        </p:spPr>
        <p:txBody>
          <a:bodyPr anchor="ctr"/>
          <a:lstStyle>
            <a:lvl1pPr latinLnBrk="0">
              <a:defRPr lang="zh-CN" sz="4000" b="0" cap="none" baseline="0"/>
            </a:lvl1pPr>
          </a:lstStyle>
          <a:p>
            <a:r>
              <a:rPr lang="zh-CN" altLang="en-US" smtClean="0"/>
              <a:t>单击此处编辑母版标题样式</a:t>
            </a:r>
            <a:endParaRPr lang="zh-CN"/>
          </a:p>
        </p:txBody>
      </p:sp>
      <p:sp>
        <p:nvSpPr>
          <p:cNvPr id="3" name="Shape 2"/>
          <p:cNvSpPr>
            <a:spLocks noGrp="1"/>
          </p:cNvSpPr>
          <p:nvPr>
            <p:ph type="body" idx="1"/>
          </p:nvPr>
        </p:nvSpPr>
        <p:spPr>
          <a:xfrm>
            <a:off x="381000" y="2209800"/>
            <a:ext cx="4041648" cy="457200"/>
          </a:xfrm>
          <a:solidFill>
            <a:schemeClr val="accent2">
              <a:satMod val="150000"/>
              <a:alpha val="25000"/>
            </a:schemeClr>
          </a:solidFill>
          <a:ln w="12700">
            <a:solidFill>
              <a:schemeClr val="accent2"/>
            </a:solidFill>
          </a:ln>
        </p:spPr>
        <p:txBody>
          <a:bodyPr anchor="ctr">
            <a:noAutofit/>
          </a:bodyPr>
          <a:lstStyle>
            <a:lvl1pPr marL="45720" indent="0" latinLnBrk="0">
              <a:buNone/>
              <a:defRPr lang="zh-CN" sz="1900" b="1">
                <a:solidFill>
                  <a:schemeClr val="tx1">
                    <a:tint val="95000"/>
                  </a:schemeClr>
                </a:solidFill>
              </a:defRPr>
            </a:lvl1pPr>
            <a:lvl2pPr>
              <a:buNone/>
              <a:defRPr lang="zh-CN" sz="2000" b="1"/>
            </a:lvl2pPr>
            <a:lvl3pPr>
              <a:buNone/>
              <a:defRPr lang="zh-CN" sz="1800" b="1"/>
            </a:lvl3pPr>
            <a:lvl4pPr>
              <a:buNone/>
              <a:defRPr lang="zh-CN" sz="1600" b="1"/>
            </a:lvl4pPr>
            <a:lvl5pPr>
              <a:buNone/>
              <a:defRPr lang="zh-CN" sz="1600" b="1"/>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Shape 3"/>
          <p:cNvSpPr>
            <a:spLocks noGrp="1"/>
          </p:cNvSpPr>
          <p:nvPr>
            <p:ph type="body" sz="half" idx="2"/>
          </p:nvPr>
        </p:nvSpPr>
        <p:spPr>
          <a:xfrm>
            <a:off x="4721225" y="2209800"/>
            <a:ext cx="4041775" cy="457200"/>
          </a:xfrm>
          <a:solidFill>
            <a:schemeClr val="accent2">
              <a:satMod val="150000"/>
              <a:alpha val="25000"/>
            </a:schemeClr>
          </a:solidFill>
          <a:ln w="12700">
            <a:solidFill>
              <a:schemeClr val="accent2"/>
            </a:solidFill>
          </a:ln>
        </p:spPr>
        <p:txBody>
          <a:bodyPr anchor="ctr">
            <a:noAutofit/>
          </a:bodyPr>
          <a:lstStyle>
            <a:lvl1pPr marL="45720" indent="0" latinLnBrk="0">
              <a:buNone/>
              <a:defRPr lang="zh-CN" sz="1900" b="1">
                <a:solidFill>
                  <a:schemeClr val="tx1">
                    <a:tint val="95000"/>
                  </a:schemeClr>
                </a:solidFill>
              </a:defRPr>
            </a:lvl1pPr>
            <a:lvl2pPr>
              <a:buNone/>
              <a:defRPr lang="zh-CN" sz="2000" b="1"/>
            </a:lvl2pPr>
            <a:lvl3pPr>
              <a:buNone/>
              <a:defRPr lang="zh-CN" sz="1800" b="1"/>
            </a:lvl3pPr>
            <a:lvl4pPr>
              <a:buNone/>
              <a:defRPr lang="zh-CN" sz="1600" b="1"/>
            </a:lvl4pPr>
            <a:lvl5pPr>
              <a:buNone/>
              <a:defRPr lang="zh-CN" sz="1600" b="1"/>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Shape 4"/>
          <p:cNvSpPr>
            <a:spLocks noGrp="1"/>
          </p:cNvSpPr>
          <p:nvPr>
            <p:ph sz="quarter" idx="3"/>
          </p:nvPr>
        </p:nvSpPr>
        <p:spPr>
          <a:xfrm>
            <a:off x="381000" y="2673349"/>
            <a:ext cx="4041648" cy="3886200"/>
          </a:xfrm>
        </p:spPr>
        <p:txBody>
          <a:bodyPr/>
          <a:lstStyle>
            <a:lvl1pPr latinLnBrk="0">
              <a:defRPr lang="zh-CN" sz="2000"/>
            </a:lvl1pPr>
            <a:lvl2pPr>
              <a:defRPr lang="zh-CN" sz="2000"/>
            </a:lvl2pPr>
            <a:lvl3pPr>
              <a:defRPr lang="zh-CN" sz="1800"/>
            </a:lvl3pPr>
            <a:lvl4pPr>
              <a:defRPr lang="zh-CN" sz="1600"/>
            </a:lvl4pPr>
            <a:lvl5pPr>
              <a:defRPr lang="zh-CN" sz="16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6" name="Shape 5"/>
          <p:cNvSpPr>
            <a:spLocks noGrp="1"/>
          </p:cNvSpPr>
          <p:nvPr>
            <p:ph sz="quarter" idx="4"/>
          </p:nvPr>
        </p:nvSpPr>
        <p:spPr>
          <a:xfrm>
            <a:off x="4718304" y="2673349"/>
            <a:ext cx="4041775" cy="3886200"/>
          </a:xfrm>
        </p:spPr>
        <p:txBody>
          <a:bodyPr/>
          <a:lstStyle>
            <a:lvl1pPr latinLnBrk="0">
              <a:defRPr lang="zh-CN" sz="2000"/>
            </a:lvl1pPr>
            <a:lvl2pPr>
              <a:defRPr lang="zh-CN" sz="2000"/>
            </a:lvl2pPr>
            <a:lvl3pPr>
              <a:defRPr lang="zh-CN" sz="1800"/>
            </a:lvl3pPr>
            <a:lvl4pPr>
              <a:defRPr lang="zh-CN" sz="1600"/>
            </a:lvl4pPr>
            <a:lvl5pPr>
              <a:defRPr lang="zh-CN" sz="16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26" name="Shape 25"/>
          <p:cNvSpPr>
            <a:spLocks noGrp="1"/>
          </p:cNvSpPr>
          <p:nvPr>
            <p:ph type="dt" sz="half" idx="10"/>
          </p:nvPr>
        </p:nvSpPr>
        <p:spPr/>
        <p:txBody>
          <a:bodyPr rtlCol="0"/>
          <a:lstStyle/>
          <a:p>
            <a:endParaRPr altLang="en-US">
              <a:solidFill>
                <a:srgbClr val="438086"/>
              </a:solidFill>
              <a:ea typeface="宋体"/>
            </a:endParaRPr>
          </a:p>
        </p:txBody>
      </p:sp>
      <p:sp>
        <p:nvSpPr>
          <p:cNvPr id="27" name="Shape 26"/>
          <p:cNvSpPr>
            <a:spLocks noGrp="1"/>
          </p:cNvSpPr>
          <p:nvPr>
            <p:ph type="sldNum" sz="quarter" idx="11"/>
          </p:nvPr>
        </p:nvSpPr>
        <p:spPr/>
        <p:txBody>
          <a:bodyPr rtlCol="0"/>
          <a:lstStyle/>
          <a:p>
            <a:fld id="{A8CE10D6-5CB1-41CD-B815-79BC778FC61A}" type="slidenum">
              <a:rPr lang="en-US" altLang="zh-CN">
                <a:solidFill>
                  <a:prstClr val="white"/>
                </a:solidFill>
              </a:rPr>
              <a:pPr/>
              <a:t>‹#›</a:t>
            </a:fld>
            <a:endParaRPr altLang="en-US">
              <a:ea typeface="宋体"/>
            </a:endParaRPr>
          </a:p>
        </p:txBody>
      </p:sp>
      <p:sp>
        <p:nvSpPr>
          <p:cNvPr id="28" name="Shape 27"/>
          <p:cNvSpPr>
            <a:spLocks noGrp="1"/>
          </p:cNvSpPr>
          <p:nvPr>
            <p:ph type="ftr" sz="quarter" idx="12"/>
          </p:nvPr>
        </p:nvSpPr>
        <p:spPr/>
        <p:txBody>
          <a:bodyPr rtlCol="0"/>
          <a:lstStyle/>
          <a:p>
            <a:endParaRPr altLang="en-US">
              <a:solidFill>
                <a:srgbClr val="438086"/>
              </a:solidFill>
              <a:ea typeface="宋体"/>
            </a:endParaRPr>
          </a:p>
        </p:txBody>
      </p:sp>
    </p:spTree>
    <p:extLst>
      <p:ext uri="{BB962C8B-B14F-4D97-AF65-F5344CB8AC3E}">
        <p14:creationId xmlns:p14="http://schemas.microsoft.com/office/powerpoint/2010/main" val="2168191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Shape 1"/>
          <p:cNvSpPr>
            <a:spLocks noGrp="1"/>
          </p:cNvSpPr>
          <p:nvPr>
            <p:ph type="title"/>
          </p:nvPr>
        </p:nvSpPr>
        <p:spPr>
          <a:xfrm>
            <a:off x="457200" y="1143000"/>
            <a:ext cx="8229600" cy="1069848"/>
          </a:xfrm>
        </p:spPr>
        <p:txBody>
          <a:bodyPr anchor="ctr"/>
          <a:lstStyle>
            <a:lvl1pPr latinLnBrk="0">
              <a:defRPr lang="zh-CN" sz="4000">
                <a:solidFill>
                  <a:schemeClr val="tx2"/>
                </a:solidFill>
              </a:defRPr>
            </a:lvl1pPr>
          </a:lstStyle>
          <a:p>
            <a:r>
              <a:rPr lang="zh-CN" altLang="en-US" smtClean="0"/>
              <a:t>单击此处编辑母版标题样式</a:t>
            </a:r>
            <a:endParaRPr lang="zh-CN"/>
          </a:p>
        </p:txBody>
      </p:sp>
      <p:sp>
        <p:nvSpPr>
          <p:cNvPr id="3" name="Shape 2"/>
          <p:cNvSpPr>
            <a:spLocks noGrp="1"/>
          </p:cNvSpPr>
          <p:nvPr>
            <p:ph type="dt" sz="half" idx="10"/>
          </p:nvPr>
        </p:nvSpPr>
        <p:spPr>
          <a:xfrm>
            <a:off x="6583680" y="612648"/>
            <a:ext cx="957264" cy="457200"/>
          </a:xfrm>
        </p:spPr>
        <p:txBody>
          <a:bodyPr/>
          <a:lstStyle/>
          <a:p>
            <a:endParaRPr altLang="en-US">
              <a:solidFill>
                <a:srgbClr val="438086"/>
              </a:solidFill>
              <a:ea typeface="宋体"/>
            </a:endParaRPr>
          </a:p>
        </p:txBody>
      </p:sp>
      <p:sp>
        <p:nvSpPr>
          <p:cNvPr id="4" name="Shape 3"/>
          <p:cNvSpPr>
            <a:spLocks noGrp="1"/>
          </p:cNvSpPr>
          <p:nvPr>
            <p:ph type="ftr" sz="quarter" idx="11"/>
          </p:nvPr>
        </p:nvSpPr>
        <p:spPr>
          <a:xfrm>
            <a:off x="5257800" y="612648"/>
            <a:ext cx="1325880" cy="457200"/>
          </a:xfrm>
        </p:spPr>
        <p:txBody>
          <a:bodyPr/>
          <a:lstStyle/>
          <a:p>
            <a:endParaRPr altLang="en-US">
              <a:solidFill>
                <a:srgbClr val="438086"/>
              </a:solidFill>
              <a:ea typeface="宋体"/>
            </a:endParaRPr>
          </a:p>
        </p:txBody>
      </p:sp>
      <p:sp>
        <p:nvSpPr>
          <p:cNvPr id="5" name="Shape 4"/>
          <p:cNvSpPr>
            <a:spLocks noGrp="1"/>
          </p:cNvSpPr>
          <p:nvPr>
            <p:ph type="sldNum" sz="quarter" idx="12"/>
          </p:nvPr>
        </p:nvSpPr>
        <p:spPr>
          <a:xfrm>
            <a:off x="8174736" y="2272"/>
            <a:ext cx="762000" cy="365760"/>
          </a:xfrm>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3410311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hape 1"/>
          <p:cNvSpPr>
            <a:spLocks noGrp="1"/>
          </p:cNvSpPr>
          <p:nvPr>
            <p:ph type="dt" sz="half" idx="10"/>
          </p:nvPr>
        </p:nvSpPr>
        <p:spPr/>
        <p:txBody>
          <a:bodyPr/>
          <a:lstStyle/>
          <a:p>
            <a:endParaRPr altLang="en-US">
              <a:solidFill>
                <a:srgbClr val="438086"/>
              </a:solidFill>
              <a:ea typeface="宋体"/>
            </a:endParaRPr>
          </a:p>
        </p:txBody>
      </p:sp>
      <p:sp>
        <p:nvSpPr>
          <p:cNvPr id="3" name="Shape 2"/>
          <p:cNvSpPr>
            <a:spLocks noGrp="1"/>
          </p:cNvSpPr>
          <p:nvPr>
            <p:ph type="ftr" sz="quarter" idx="11"/>
          </p:nvPr>
        </p:nvSpPr>
        <p:spPr/>
        <p:txBody>
          <a:bodyPr/>
          <a:lstStyle/>
          <a:p>
            <a:endParaRPr altLang="en-US">
              <a:solidFill>
                <a:srgbClr val="438086"/>
              </a:solidFill>
              <a:ea typeface="宋体"/>
            </a:endParaRPr>
          </a:p>
        </p:txBody>
      </p:sp>
      <p:sp>
        <p:nvSpPr>
          <p:cNvPr id="4" name="Shape 3"/>
          <p:cNvSpPr>
            <a:spLocks noGrp="1"/>
          </p:cNvSpPr>
          <p:nvPr>
            <p:ph type="sldNum" sz="quarter" idx="12"/>
          </p:nvPr>
        </p:nvSpPr>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1184278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Shape 1"/>
          <p:cNvSpPr>
            <a:spLocks noGrp="1"/>
          </p:cNvSpPr>
          <p:nvPr>
            <p:ph type="title"/>
          </p:nvPr>
        </p:nvSpPr>
        <p:spPr>
          <a:xfrm>
            <a:off x="5353496" y="1066800"/>
            <a:ext cx="3383280" cy="877824"/>
          </a:xfrm>
        </p:spPr>
        <p:txBody>
          <a:bodyPr anchor="b"/>
          <a:lstStyle>
            <a:lvl1pPr algn="l" latinLnBrk="0">
              <a:buNone/>
              <a:defRPr lang="zh-CN" sz="1800" b="1"/>
            </a:lvl1pPr>
          </a:lstStyle>
          <a:p>
            <a:r>
              <a:rPr lang="zh-CN" altLang="en-US" smtClean="0"/>
              <a:t>单击此处编辑母版标题样式</a:t>
            </a:r>
            <a:endParaRPr lang="zh-CN"/>
          </a:p>
        </p:txBody>
      </p:sp>
      <p:sp>
        <p:nvSpPr>
          <p:cNvPr id="3" name="Shape 2"/>
          <p:cNvSpPr>
            <a:spLocks noGrp="1"/>
          </p:cNvSpPr>
          <p:nvPr>
            <p:ph type="body" idx="1"/>
          </p:nvPr>
        </p:nvSpPr>
        <p:spPr>
          <a:xfrm>
            <a:off x="5353496" y="1938337"/>
            <a:ext cx="3383280" cy="4690872"/>
          </a:xfrm>
        </p:spPr>
        <p:txBody>
          <a:bodyPr/>
          <a:lstStyle>
            <a:lvl1pPr marL="9144" indent="0" latinLnBrk="0">
              <a:buNone/>
              <a:defRPr lang="zh-CN" sz="1400"/>
            </a:lvl1pPr>
            <a:lvl2pPr>
              <a:buNone/>
              <a:defRPr lang="zh-CN" sz="1200"/>
            </a:lvl2pPr>
            <a:lvl3pPr>
              <a:buNone/>
              <a:defRPr lang="zh-CN" sz="1000"/>
            </a:lvl3pPr>
            <a:lvl4pPr>
              <a:buNone/>
              <a:defRPr lang="zh-CN" sz="900"/>
            </a:lvl4pPr>
            <a:lvl5pPr>
              <a:buNone/>
              <a:defRPr lang="zh-CN" sz="9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Shape 3"/>
          <p:cNvSpPr>
            <a:spLocks noGrp="1"/>
          </p:cNvSpPr>
          <p:nvPr>
            <p:ph sz="half" idx="2"/>
          </p:nvPr>
        </p:nvSpPr>
        <p:spPr>
          <a:xfrm>
            <a:off x="152400" y="776287"/>
            <a:ext cx="5111750" cy="5852160"/>
          </a:xfrm>
        </p:spPr>
        <p:txBody>
          <a:bodyPr/>
          <a:lstStyle>
            <a:lvl1pPr latinLnBrk="0">
              <a:defRPr lang="zh-CN" sz="3200"/>
            </a:lvl1pPr>
            <a:lvl2pPr>
              <a:defRPr lang="zh-CN" sz="2800"/>
            </a:lvl2pPr>
            <a:lvl3pPr>
              <a:defRPr lang="zh-CN" sz="2400"/>
            </a:lvl3pPr>
            <a:lvl4pPr>
              <a:defRPr lang="zh-CN" sz="2000"/>
            </a:lvl4pPr>
            <a:lvl5pPr>
              <a:defRPr lang="zh-CN" sz="20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Shape 4"/>
          <p:cNvSpPr>
            <a:spLocks noGrp="1"/>
          </p:cNvSpPr>
          <p:nvPr>
            <p:ph type="dt" sz="half" idx="10"/>
          </p:nvPr>
        </p:nvSpPr>
        <p:spPr/>
        <p:txBody>
          <a:bodyPr/>
          <a:lstStyle/>
          <a:p>
            <a:endParaRPr altLang="en-US">
              <a:solidFill>
                <a:srgbClr val="438086"/>
              </a:solidFill>
              <a:ea typeface="宋体"/>
            </a:endParaRPr>
          </a:p>
        </p:txBody>
      </p:sp>
      <p:sp>
        <p:nvSpPr>
          <p:cNvPr id="6" name="Shape 5"/>
          <p:cNvSpPr>
            <a:spLocks noGrp="1"/>
          </p:cNvSpPr>
          <p:nvPr>
            <p:ph type="ftr" sz="quarter" idx="11"/>
          </p:nvPr>
        </p:nvSpPr>
        <p:spPr/>
        <p:txBody>
          <a:bodyPr/>
          <a:lstStyle/>
          <a:p>
            <a:endParaRPr altLang="en-US">
              <a:solidFill>
                <a:srgbClr val="438086"/>
              </a:solidFill>
              <a:ea typeface="宋体"/>
            </a:endParaRPr>
          </a:p>
        </p:txBody>
      </p:sp>
      <p:sp>
        <p:nvSpPr>
          <p:cNvPr id="7" name="Shape 6"/>
          <p:cNvSpPr>
            <a:spLocks noGrp="1"/>
          </p:cNvSpPr>
          <p:nvPr>
            <p:ph type="sldNum" sz="quarter" idx="12"/>
          </p:nvPr>
        </p:nvSpPr>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125352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A91EC6A-4C31-460E-BAA3-D69CDD784BD8}" type="slidenum">
              <a:rPr lang="en-US"/>
              <a:pPr>
                <a:defRPr/>
              </a:pPr>
              <a:t>‹#›</a:t>
            </a:fld>
            <a:endParaRPr lang="en-US"/>
          </a:p>
        </p:txBody>
      </p:sp>
    </p:spTree>
    <p:extLst>
      <p:ext uri="{BB962C8B-B14F-4D97-AF65-F5344CB8AC3E}">
        <p14:creationId xmlns:p14="http://schemas.microsoft.com/office/powerpoint/2010/main" val="186744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Shape 1"/>
          <p:cNvSpPr>
            <a:spLocks noGrp="1"/>
          </p:cNvSpPr>
          <p:nvPr>
            <p:ph type="title"/>
          </p:nvPr>
        </p:nvSpPr>
        <p:spPr>
          <a:xfrm>
            <a:off x="28352" y="769088"/>
            <a:ext cx="594360" cy="4628704"/>
          </a:xfrm>
        </p:spPr>
        <p:txBody>
          <a:bodyPr vert="vert270" anchor="b"/>
          <a:lstStyle>
            <a:lvl1pPr algn="l" latinLnBrk="0">
              <a:buNone/>
              <a:defRPr lang="zh-CN" sz="2000" b="1"/>
            </a:lvl1pPr>
          </a:lstStyle>
          <a:p>
            <a:r>
              <a:rPr lang="zh-CN" altLang="en-US" smtClean="0"/>
              <a:t>单击此处编辑母版标题样式</a:t>
            </a:r>
            <a:endParaRPr lang="zh-CN"/>
          </a:p>
        </p:txBody>
      </p:sp>
      <p:sp>
        <p:nvSpPr>
          <p:cNvPr id="3" name="Shape 2"/>
          <p:cNvSpPr>
            <a:spLocks noGrp="1"/>
          </p:cNvSpPr>
          <p:nvPr>
            <p:ph type="pic" idx="1"/>
          </p:nvPr>
        </p:nvSpPr>
        <p:spPr>
          <a:xfrm>
            <a:off x="574160" y="769088"/>
            <a:ext cx="4572000" cy="4572000"/>
          </a:xfrm>
        </p:spPr>
        <p:txBody>
          <a:bodyPr/>
          <a:lstStyle>
            <a:lvl1pPr latinLnBrk="0">
              <a:buNone/>
              <a:defRPr lang="zh-CN" sz="3200"/>
            </a:lvl1pPr>
          </a:lstStyle>
          <a:p>
            <a:r>
              <a:rPr lang="zh-CN" altLang="en-US" smtClean="0"/>
              <a:t>单击图标添加图片</a:t>
            </a:r>
            <a:endParaRPr lang="zh-CN"/>
          </a:p>
        </p:txBody>
      </p:sp>
      <p:sp>
        <p:nvSpPr>
          <p:cNvPr id="4" name="Shape 3"/>
          <p:cNvSpPr>
            <a:spLocks noGrp="1"/>
          </p:cNvSpPr>
          <p:nvPr>
            <p:ph type="body" sz="half" idx="2"/>
          </p:nvPr>
        </p:nvSpPr>
        <p:spPr>
          <a:xfrm>
            <a:off x="5337120" y="1254640"/>
            <a:ext cx="3200400" cy="4087368"/>
          </a:xfrm>
        </p:spPr>
        <p:txBody>
          <a:bodyPr/>
          <a:lstStyle>
            <a:lvl1pPr marL="0" indent="0" latinLnBrk="0">
              <a:lnSpc>
                <a:spcPct val="100000"/>
              </a:lnSpc>
              <a:spcBef>
                <a:spcPts val="0"/>
              </a:spcBef>
              <a:buFontTx/>
              <a:buNone/>
              <a:defRPr lang="zh-CN" sz="1300"/>
            </a:lvl1pPr>
            <a:lvl2pPr>
              <a:buFontTx/>
              <a:buNone/>
              <a:defRPr lang="zh-CN" sz="1200"/>
            </a:lvl2pPr>
            <a:lvl3pPr>
              <a:buFontTx/>
              <a:buNone/>
              <a:defRPr lang="zh-CN" sz="1000"/>
            </a:lvl3pPr>
            <a:lvl4pPr>
              <a:buFontTx/>
              <a:buNone/>
              <a:defRPr lang="zh-CN" sz="900"/>
            </a:lvl4pPr>
            <a:lvl5pPr>
              <a:buFontTx/>
              <a:buNone/>
              <a:defRPr lang="zh-CN" sz="900"/>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Shape 4"/>
          <p:cNvSpPr>
            <a:spLocks noGrp="1"/>
          </p:cNvSpPr>
          <p:nvPr>
            <p:ph type="dt" sz="half" idx="10"/>
          </p:nvPr>
        </p:nvSpPr>
        <p:spPr/>
        <p:txBody>
          <a:bodyPr/>
          <a:lstStyle/>
          <a:p>
            <a:endParaRPr altLang="en-US">
              <a:solidFill>
                <a:srgbClr val="438086"/>
              </a:solidFill>
              <a:ea typeface="宋体"/>
            </a:endParaRPr>
          </a:p>
        </p:txBody>
      </p:sp>
      <p:sp>
        <p:nvSpPr>
          <p:cNvPr id="6" name="Shape 5"/>
          <p:cNvSpPr>
            <a:spLocks noGrp="1"/>
          </p:cNvSpPr>
          <p:nvPr>
            <p:ph type="ftr" sz="quarter" idx="11"/>
          </p:nvPr>
        </p:nvSpPr>
        <p:spPr/>
        <p:txBody>
          <a:bodyPr/>
          <a:lstStyle/>
          <a:p>
            <a:endParaRPr altLang="en-US">
              <a:solidFill>
                <a:srgbClr val="438086"/>
              </a:solidFill>
              <a:ea typeface="宋体"/>
            </a:endParaRPr>
          </a:p>
        </p:txBody>
      </p:sp>
      <p:sp>
        <p:nvSpPr>
          <p:cNvPr id="7" name="Shape 6"/>
          <p:cNvSpPr>
            <a:spLocks noGrp="1"/>
          </p:cNvSpPr>
          <p:nvPr>
            <p:ph type="sldNum" sz="quarter" idx="12"/>
          </p:nvPr>
        </p:nvSpPr>
        <p:spPr/>
        <p:txBody>
          <a:bodyPr/>
          <a:lstStyle/>
          <a:p>
            <a:fld id="{61C44E05-631C-4892-B577-17C57620ECE9}" type="slidenum">
              <a:rPr lang="en-US" altLang="zh-CN"/>
              <a:pPr/>
              <a:t>‹#›</a:t>
            </a:fld>
            <a:endParaRPr altLang="en-US">
              <a:ea typeface="宋体"/>
            </a:endParaRPr>
          </a:p>
        </p:txBody>
      </p:sp>
    </p:spTree>
    <p:extLst>
      <p:ext uri="{BB962C8B-B14F-4D97-AF65-F5344CB8AC3E}">
        <p14:creationId xmlns:p14="http://schemas.microsoft.com/office/powerpoint/2010/main" val="368451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7DA92E7-A489-4A3E-BF3E-57C53888190A}" type="slidenum">
              <a:rPr lang="en-US"/>
              <a:pPr>
                <a:defRPr/>
              </a:pPr>
              <a:t>‹#›</a:t>
            </a:fld>
            <a:endParaRPr lang="en-US"/>
          </a:p>
        </p:txBody>
      </p:sp>
    </p:spTree>
    <p:extLst>
      <p:ext uri="{BB962C8B-B14F-4D97-AF65-F5344CB8AC3E}">
        <p14:creationId xmlns:p14="http://schemas.microsoft.com/office/powerpoint/2010/main" val="336862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7.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b="0"/>
            </a:lvl1pPr>
          </a:lstStyle>
          <a:p>
            <a:pPr>
              <a:defRPr/>
            </a:pPr>
            <a:endParaRPr lang="en-US"/>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b="0"/>
            </a:lvl1pPr>
          </a:lstStyle>
          <a:p>
            <a:pPr>
              <a:defRPr/>
            </a:pPr>
            <a:endParaRPr lang="en-US"/>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b="0"/>
            </a:lvl1pPr>
          </a:lstStyle>
          <a:p>
            <a:pPr>
              <a:defRPr/>
            </a:pPr>
            <a:fld id="{5F01E363-FD74-4E24-93C1-71BA3BD81A94}"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6"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endParaRPr>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endParaRPr>
            </a:p>
          </p:txBody>
        </p:sp>
      </p:grpSp>
      <p:sp>
        <p:nvSpPr>
          <p:cNvPr id="717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0"/>
            </a:lvl1pPr>
          </a:lstStyle>
          <a:p>
            <a:pPr>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0"/>
            </a:lvl1pPr>
          </a:lstStyle>
          <a:p>
            <a:pPr>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0"/>
            </a:lvl1pPr>
          </a:lstStyle>
          <a:p>
            <a:pPr>
              <a:defRPr/>
            </a:pPr>
            <a:fld id="{5B8C3232-E6E3-4705-B2EF-AB4BE76DC393}"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60221754"/>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862EAB0-BFC8-CD4B-9F83-58F34C8B61FA}"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67187027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0BCDFD7-BB54-47E9-8870-DEE1025E5D2C}" type="slidenum">
              <a:rPr lang="en-US" b="0" smtClean="0">
                <a:solidFill>
                  <a:prstClr val="black">
                    <a:tint val="75000"/>
                  </a:prstClr>
                </a:solidFill>
                <a:latin typeface="Calibri" panose="020F0502020204030204"/>
              </a:rPr>
              <a:pPr fontAlgn="auto">
                <a:spcBef>
                  <a:spcPts val="0"/>
                </a:spcBef>
                <a:spcAft>
                  <a:spcPts val="0"/>
                </a:spcAft>
              </a:pPr>
              <a:t>‹#›</a:t>
            </a:fld>
            <a:endParaRPr lang="en-US" b="0">
              <a:solidFill>
                <a:prstClr val="black">
                  <a:tint val="75000"/>
                </a:prstClr>
              </a:solidFill>
              <a:latin typeface="Calibri" panose="020F0502020204030204"/>
            </a:endParaRPr>
          </a:p>
        </p:txBody>
      </p:sp>
    </p:spTree>
    <p:extLst>
      <p:ext uri="{BB962C8B-B14F-4D97-AF65-F5344CB8AC3E}">
        <p14:creationId xmlns:p14="http://schemas.microsoft.com/office/powerpoint/2010/main" val="84222512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D71FE1E-9569-4323-9E1A-23541EEBEAD4}" type="slidenum">
              <a:rPr lang="en-US" b="0" smtClean="0">
                <a:solidFill>
                  <a:prstClr val="black">
                    <a:tint val="75000"/>
                  </a:prstClr>
                </a:solidFill>
                <a:latin typeface="Calibri" panose="020F0502020204030204"/>
              </a:rPr>
              <a:pPr fontAlgn="auto">
                <a:spcBef>
                  <a:spcPts val="0"/>
                </a:spcBef>
                <a:spcAft>
                  <a:spcPts val="0"/>
                </a:spcAft>
              </a:pPr>
              <a:t>‹#›</a:t>
            </a:fld>
            <a:endParaRPr lang="en-US" b="0">
              <a:solidFill>
                <a:prstClr val="black">
                  <a:tint val="75000"/>
                </a:prstClr>
              </a:solidFill>
              <a:latin typeface="Calibri" panose="020F0502020204030204"/>
            </a:endParaRPr>
          </a:p>
        </p:txBody>
      </p:sp>
    </p:spTree>
    <p:extLst>
      <p:ext uri="{BB962C8B-B14F-4D97-AF65-F5344CB8AC3E}">
        <p14:creationId xmlns:p14="http://schemas.microsoft.com/office/powerpoint/2010/main" val="163756103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D71FE1E-9569-4323-9E1A-23541EEBEAD4}" type="slidenum">
              <a:rPr lang="en-US" b="0" smtClean="0">
                <a:solidFill>
                  <a:prstClr val="black">
                    <a:tint val="75000"/>
                  </a:prstClr>
                </a:solidFill>
                <a:latin typeface="Calibri" panose="020F0502020204030204"/>
              </a:rPr>
              <a:pPr fontAlgn="auto">
                <a:spcBef>
                  <a:spcPts val="0"/>
                </a:spcBef>
                <a:spcAft>
                  <a:spcPts val="0"/>
                </a:spcAft>
              </a:pPr>
              <a:t>‹#›</a:t>
            </a:fld>
            <a:endParaRPr lang="en-US" b="0">
              <a:solidFill>
                <a:prstClr val="black">
                  <a:tint val="75000"/>
                </a:prstClr>
              </a:solidFill>
              <a:latin typeface="Calibri" panose="020F0502020204030204"/>
            </a:endParaRPr>
          </a:p>
        </p:txBody>
      </p:sp>
    </p:spTree>
    <p:extLst>
      <p:ext uri="{BB962C8B-B14F-4D97-AF65-F5344CB8AC3E}">
        <p14:creationId xmlns:p14="http://schemas.microsoft.com/office/powerpoint/2010/main" val="114478291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3" name="Rounded Rectangle 32"/>
          <p:cNvSpPr/>
          <p:nvPr/>
        </p:nvSpPr>
        <p:spPr>
          <a:xfrm>
            <a:off x="5407339" y="497504"/>
            <a:ext cx="3063240" cy="27432"/>
          </a:xfrm>
          <a:prstGeom prst="roundRect">
            <a:avLst>
              <a:gd name="adj" fmla="val 16667"/>
            </a:avLst>
          </a:prstGeom>
          <a:solidFill>
            <a:srgbClr val="FFFFFF">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4" name="Rounded Rectangle 33"/>
          <p:cNvSpPr/>
          <p:nvPr/>
        </p:nvSpPr>
        <p:spPr>
          <a:xfrm>
            <a:off x="7373646" y="588943"/>
            <a:ext cx="1600200" cy="36576"/>
          </a:xfrm>
          <a:prstGeom prst="roundRect">
            <a:avLst>
              <a:gd name="adj" fmla="val 16667"/>
            </a:avLst>
          </a:prstGeom>
          <a:solidFill>
            <a:srgbClr val="FFFFFF">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5" name="Rectangle 34"/>
          <p:cNvSpPr/>
          <p:nvPr/>
        </p:nvSpPr>
        <p:spPr>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6" name="Rectangle 35"/>
          <p:cNvSpPr/>
          <p:nvPr/>
        </p:nvSpPr>
        <p:spPr>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7" name="Rectangle 36"/>
          <p:cNvSpPr/>
          <p:nvPr/>
        </p:nvSpPr>
        <p:spPr>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8" name="Rectangle 37"/>
          <p:cNvSpPr/>
          <p:nvPr/>
        </p:nvSpPr>
        <p:spPr>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39" name="Rectangle 38"/>
          <p:cNvSpPr/>
          <p:nvPr/>
        </p:nvSpPr>
        <p:spPr>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40" name="Rectangle 39"/>
          <p:cNvSpPr/>
          <p:nvPr/>
        </p:nvSpPr>
        <p:spPr>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zh-CN" altLang="en-US" sz="1800" b="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scene3d>
              <a:camera prst="orthographicFront"/>
              <a:lightRig rig="threePt" dir="t"/>
            </a:scene3d>
            <a:sp3d/>
          </a:bodyPr>
          <a:lstStyle/>
          <a:p>
            <a:r>
              <a:rPr lang="zh-CN"/>
              <a:t>单击此处编辑母版标题样式</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a:p>
            <a:pPr lvl="5"/>
            <a:r>
              <a:rPr lang="zh-CN"/>
              <a:t>第六级</a:t>
            </a:r>
          </a:p>
          <a:p>
            <a:pPr lvl="6"/>
            <a:r>
              <a:rPr lang="zh-CN"/>
              <a:t>第七级</a:t>
            </a:r>
          </a:p>
          <a:p>
            <a:pPr lvl="7"/>
            <a:r>
              <a:rPr lang="zh-CN"/>
              <a:t>第八级</a:t>
            </a:r>
          </a:p>
          <a:p>
            <a:pPr lvl="8"/>
            <a:r>
              <a:rPr lang="zh-CN"/>
              <a:t>第九级</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latinLnBrk="0">
              <a:defRPr lang="zh-CN" sz="800">
                <a:solidFill>
                  <a:schemeClr val="accent2"/>
                </a:solidFill>
              </a:defRPr>
            </a:lvl1pPr>
          </a:lstStyle>
          <a:p>
            <a:pPr fontAlgn="auto">
              <a:spcBef>
                <a:spcPts val="0"/>
              </a:spcBef>
              <a:spcAft>
                <a:spcPts val="0"/>
              </a:spcAft>
            </a:pPr>
            <a:endParaRPr altLang="en-US" b="0">
              <a:solidFill>
                <a:srgbClr val="438086"/>
              </a:solidFill>
              <a:latin typeface="Georgia"/>
              <a:ea typeface="宋体"/>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latinLnBrk="0">
              <a:defRPr lang="zh-CN" sz="800">
                <a:solidFill>
                  <a:schemeClr val="accent2"/>
                </a:solidFill>
              </a:defRPr>
            </a:lvl1pPr>
          </a:lstStyle>
          <a:p>
            <a:pPr fontAlgn="auto">
              <a:spcBef>
                <a:spcPts val="0"/>
              </a:spcBef>
              <a:spcAft>
                <a:spcPts val="0"/>
              </a:spcAft>
            </a:pPr>
            <a:endParaRPr altLang="en-US" b="0">
              <a:solidFill>
                <a:srgbClr val="438086"/>
              </a:solidFill>
              <a:latin typeface="Georgia"/>
              <a:ea typeface="宋体"/>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latinLnBrk="0">
              <a:defRPr lang="zh-CN" sz="1800">
                <a:solidFill>
                  <a:srgbClr val="FFFFFF"/>
                </a:solidFill>
              </a:defRPr>
            </a:lvl1pPr>
          </a:lstStyle>
          <a:p>
            <a:pPr fontAlgn="auto">
              <a:spcBef>
                <a:spcPts val="0"/>
              </a:spcBef>
              <a:spcAft>
                <a:spcPts val="0"/>
              </a:spcAft>
            </a:pPr>
            <a:fld id="{A8CE10D6-5CB1-41CD-B815-79BC778FC61A}" type="slidenum">
              <a:rPr lang="en-US" altLang="zh-CN" b="0">
                <a:solidFill>
                  <a:prstClr val="white"/>
                </a:solidFill>
                <a:latin typeface="Georgia"/>
              </a:rPr>
              <a:pPr fontAlgn="auto">
                <a:spcBef>
                  <a:spcPts val="0"/>
                </a:spcBef>
                <a:spcAft>
                  <a:spcPts val="0"/>
                </a:spcAft>
              </a:pPr>
              <a:t>‹#›</a:t>
            </a:fld>
            <a:endParaRPr altLang="en-US" b="0">
              <a:solidFill>
                <a:prstClr val="white"/>
              </a:solidFill>
              <a:latin typeface="Georgia"/>
              <a:ea typeface="宋体"/>
            </a:endParaRPr>
          </a:p>
        </p:txBody>
      </p:sp>
    </p:spTree>
    <p:extLst>
      <p:ext uri="{BB962C8B-B14F-4D97-AF65-F5344CB8AC3E}">
        <p14:creationId xmlns:p14="http://schemas.microsoft.com/office/powerpoint/2010/main" val="415864797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Lst>
  <p:hf hdr="0" ftr="0" dt="0"/>
  <p:txStyles>
    <p:titleStyle>
      <a:lvl1pPr algn="l" rtl="0" eaLnBrk="1" latinLnBrk="0" hangingPunct="1">
        <a:spcBef>
          <a:spcPct val="0"/>
        </a:spcBef>
        <a:buNone/>
        <a:defRPr lang="zh-CN" sz="4000" kern="1200">
          <a:solidFill>
            <a:schemeClr val="tx2"/>
          </a:solidFill>
          <a:effectLst>
            <a:outerShdw blurRad="50800" dist="38100" dir="2700000" algn="tl" rotWithShape="0">
              <a:prstClr val="black">
                <a:alpha val="40000"/>
              </a:prstClr>
            </a:outerShdw>
          </a:effectLst>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lang="zh-CN"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lang="zh-CN"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lang="zh-CN"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lang="zh-CN"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lang="zh-CN"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lang="zh-CN"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lang="zh-CN"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lang="zh-CN"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lang="zh-CN" sz="1400" kern="1200" baseline="0">
          <a:solidFill>
            <a:schemeClr val="accent3"/>
          </a:solidFill>
          <a:latin typeface="+mn-lt"/>
          <a:ea typeface="+mn-ea"/>
          <a:cs typeface="+mn-cs"/>
        </a:defRPr>
      </a:lvl9pPr>
    </p:bodyStyle>
    <p:otherStyle>
      <a:lvl1pPr marL="0" algn="l" rtl="0" eaLnBrk="1" latinLnBrk="0" hangingPunct="1">
        <a:defRPr lang="zh-CN" kern="1200">
          <a:solidFill>
            <a:schemeClr val="tx1"/>
          </a:solidFill>
          <a:latin typeface="+mn-lt"/>
          <a:ea typeface="+mn-ea"/>
          <a:cs typeface="+mn-cs"/>
        </a:defRPr>
      </a:lvl1pPr>
      <a:lvl2pPr marL="457200" algn="l" rtl="0" eaLnBrk="1" hangingPunct="1">
        <a:defRPr lang="zh-CN" kern="1200">
          <a:solidFill>
            <a:schemeClr val="tx1"/>
          </a:solidFill>
          <a:latin typeface="+mn-lt"/>
          <a:ea typeface="+mn-ea"/>
          <a:cs typeface="+mn-cs"/>
        </a:defRPr>
      </a:lvl2pPr>
      <a:lvl3pPr marL="914400" algn="l" rtl="0" eaLnBrk="1" hangingPunct="1">
        <a:defRPr lang="zh-CN" kern="1200">
          <a:solidFill>
            <a:schemeClr val="tx1"/>
          </a:solidFill>
          <a:latin typeface="+mn-lt"/>
          <a:ea typeface="+mn-ea"/>
          <a:cs typeface="+mn-cs"/>
        </a:defRPr>
      </a:lvl3pPr>
      <a:lvl4pPr marL="1371600" algn="l" rtl="0" eaLnBrk="1" hangingPunct="1">
        <a:defRPr lang="zh-CN" kern="1200">
          <a:solidFill>
            <a:schemeClr val="tx1"/>
          </a:solidFill>
          <a:latin typeface="+mn-lt"/>
          <a:ea typeface="+mn-ea"/>
          <a:cs typeface="+mn-cs"/>
        </a:defRPr>
      </a:lvl4pPr>
      <a:lvl5pPr marL="1828800" algn="l" rtl="0" eaLnBrk="1" hangingPunct="1">
        <a:defRPr lang="zh-CN" kern="1200">
          <a:solidFill>
            <a:schemeClr val="tx1"/>
          </a:solidFill>
          <a:latin typeface="+mn-lt"/>
          <a:ea typeface="+mn-ea"/>
          <a:cs typeface="+mn-cs"/>
        </a:defRPr>
      </a:lvl5pPr>
      <a:lvl6pPr marL="2286000" algn="l" rtl="0" eaLnBrk="1" hangingPunct="1">
        <a:defRPr lang="zh-CN" kern="1200">
          <a:solidFill>
            <a:schemeClr val="tx1"/>
          </a:solidFill>
          <a:latin typeface="+mn-lt"/>
          <a:ea typeface="+mn-ea"/>
          <a:cs typeface="+mn-cs"/>
        </a:defRPr>
      </a:lvl6pPr>
      <a:lvl7pPr marL="2743200" algn="l" rtl="0" eaLnBrk="1" hangingPunct="1">
        <a:defRPr lang="zh-CN" kern="1200">
          <a:solidFill>
            <a:schemeClr val="tx1"/>
          </a:solidFill>
          <a:latin typeface="+mn-lt"/>
          <a:ea typeface="+mn-ea"/>
          <a:cs typeface="+mn-cs"/>
        </a:defRPr>
      </a:lvl7pPr>
      <a:lvl8pPr marL="3200400" algn="l" rtl="0" eaLnBrk="1" hangingPunct="1">
        <a:defRPr lang="zh-CN" kern="1200">
          <a:solidFill>
            <a:schemeClr val="tx1"/>
          </a:solidFill>
          <a:latin typeface="+mn-lt"/>
          <a:ea typeface="+mn-ea"/>
          <a:cs typeface="+mn-cs"/>
        </a:defRPr>
      </a:lvl8pPr>
      <a:lvl9pPr marL="3657600" algn="l" rtl="0" eaLnBrk="1" hangingPunct="1">
        <a:defRPr lang="zh-CN"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8.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package" Target="../embeddings/Microsoft_Word_Document1.docx"/></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ltLang="zh-CN" smtClean="0">
              <a:ea typeface="宋体" charset="-122"/>
            </a:endParaRPr>
          </a:p>
        </p:txBody>
      </p:sp>
      <p:pic>
        <p:nvPicPr>
          <p:cNvPr id="4099" name="Content Placeholder 3" descr="generic.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0886"/>
            <a:ext cx="9144000" cy="6858000"/>
          </a:xfrm>
        </p:spPr>
      </p:pic>
      <p:sp>
        <p:nvSpPr>
          <p:cNvPr id="4100" name="Rectangle 4"/>
          <p:cNvSpPr>
            <a:spLocks noChangeArrowheads="1"/>
          </p:cNvSpPr>
          <p:nvPr/>
        </p:nvSpPr>
        <p:spPr bwMode="auto">
          <a:xfrm>
            <a:off x="152400" y="533416"/>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dirty="0">
                <a:solidFill>
                  <a:srgbClr val="0000FF"/>
                </a:solidFill>
                <a:ea typeface="宋体" pitchFamily="2" charset="-122"/>
              </a:rPr>
              <a:t> </a:t>
            </a:r>
            <a:r>
              <a:rPr lang="en-US" altLang="zh-CN" sz="2800" dirty="0" smtClean="0">
                <a:solidFill>
                  <a:srgbClr val="0000FF"/>
                </a:solidFill>
                <a:ea typeface="宋体" pitchFamily="2" charset="-122"/>
              </a:rPr>
              <a:t> </a:t>
            </a:r>
            <a:endParaRPr lang="en-US" altLang="zh-CN" sz="2800" dirty="0">
              <a:solidFill>
                <a:srgbClr val="0000FF"/>
              </a:solidFill>
              <a:ea typeface="宋体" pitchFamily="2" charset="-122"/>
            </a:endParaRPr>
          </a:p>
        </p:txBody>
      </p:sp>
      <p:sp>
        <p:nvSpPr>
          <p:cNvPr id="6" name="Subtitle 2"/>
          <p:cNvSpPr txBox="1">
            <a:spLocks/>
          </p:cNvSpPr>
          <p:nvPr/>
        </p:nvSpPr>
        <p:spPr>
          <a:xfrm>
            <a:off x="304800" y="2209800"/>
            <a:ext cx="8839200" cy="2895600"/>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endParaRPr lang="en-US" sz="2600" b="0" dirty="0">
              <a:latin typeface="+mn-lt"/>
            </a:endParaRPr>
          </a:p>
          <a:p>
            <a:pPr marL="274320" indent="-274320">
              <a:spcBef>
                <a:spcPct val="20000"/>
              </a:spcBef>
              <a:buClr>
                <a:schemeClr val="accent3"/>
              </a:buClr>
              <a:buSzPct val="95000"/>
              <a:defRPr/>
            </a:pPr>
            <a:r>
              <a:rPr lang="en-US" sz="2600" dirty="0">
                <a:latin typeface="+mn-lt"/>
              </a:rPr>
              <a:t> </a:t>
            </a:r>
          </a:p>
        </p:txBody>
      </p:sp>
      <p:sp>
        <p:nvSpPr>
          <p:cNvPr id="4102" name="Slide Number Placeholder 6"/>
          <p:cNvSpPr>
            <a:spLocks noGrp="1"/>
          </p:cNvSpPr>
          <p:nvPr>
            <p:ph type="sldNum" sz="quarter" idx="12"/>
          </p:nvPr>
        </p:nvSpPr>
        <p:spPr>
          <a:noFill/>
        </p:spPr>
        <p:txBody>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fld id="{096E8601-2E8C-4A34-B0A2-4BA47ED9CC39}" type="slidenum">
              <a:rPr lang="en-US" altLang="zh-CN" sz="1400" b="0" smtClean="0">
                <a:ea typeface="宋体" pitchFamily="2" charset="-122"/>
              </a:rPr>
              <a:pPr eaLnBrk="1" hangingPunct="1"/>
              <a:t>1</a:t>
            </a:fld>
            <a:endParaRPr lang="en-US" altLang="zh-CN" sz="1400" b="0" smtClean="0">
              <a:ea typeface="宋体" pitchFamily="2" charset="-122"/>
            </a:endParaRPr>
          </a:p>
        </p:txBody>
      </p:sp>
      <p:sp>
        <p:nvSpPr>
          <p:cNvPr id="9" name="Rectangle 3"/>
          <p:cNvSpPr txBox="1">
            <a:spLocks noChangeArrowheads="1"/>
          </p:cNvSpPr>
          <p:nvPr/>
        </p:nvSpPr>
        <p:spPr bwMode="auto">
          <a:xfrm>
            <a:off x="21773" y="10886"/>
            <a:ext cx="9122229" cy="6847114"/>
          </a:xfrm>
          <a:prstGeom prst="rect">
            <a:avLst/>
          </a:prstGeom>
          <a:noFill/>
          <a:ln w="9525">
            <a:noFill/>
            <a:miter lim="800000"/>
            <a:headEnd/>
            <a:tailEnd/>
          </a:ln>
        </p:spPr>
        <p:txBody>
          <a:bodyPr/>
          <a:lstStyle/>
          <a:p>
            <a:pPr marL="342900" indent="-342900" eaLnBrk="0" hangingPunct="0">
              <a:spcBef>
                <a:spcPct val="20000"/>
              </a:spcBef>
              <a:buClr>
                <a:schemeClr val="accent2"/>
              </a:buClr>
              <a:buSzPct val="80000"/>
              <a:defRPr/>
            </a:pPr>
            <a:r>
              <a:rPr lang="en-US" sz="2800" kern="0" dirty="0" smtClean="0">
                <a:solidFill>
                  <a:schemeClr val="bg1"/>
                </a:solidFill>
                <a:latin typeface="Arial Black" panose="020B0A04020102020204" pitchFamily="34" charset="0"/>
              </a:rPr>
              <a:t>                       </a:t>
            </a:r>
            <a:r>
              <a:rPr lang="en-US" sz="2800" kern="0" dirty="0" smtClean="0">
                <a:solidFill>
                  <a:srgbClr val="FF0000"/>
                </a:solidFill>
                <a:latin typeface="Arial Black" panose="020B0A04020102020204" pitchFamily="34" charset="0"/>
              </a:rPr>
              <a:t> </a:t>
            </a:r>
          </a:p>
          <a:p>
            <a:pPr marL="342900" indent="-342900" eaLnBrk="0" hangingPunct="0">
              <a:spcBef>
                <a:spcPct val="20000"/>
              </a:spcBef>
              <a:buClr>
                <a:schemeClr val="accent2"/>
              </a:buClr>
              <a:buSzPct val="80000"/>
              <a:defRPr/>
            </a:pPr>
            <a:r>
              <a:rPr lang="en-US" sz="2800" dirty="0" smtClean="0">
                <a:solidFill>
                  <a:srgbClr val="FF0000"/>
                </a:solidFill>
                <a:latin typeface="Arial Black" panose="020B0A04020102020204" pitchFamily="34" charset="0"/>
              </a:rPr>
              <a:t>Diagnosing </a:t>
            </a:r>
            <a:r>
              <a:rPr lang="en-US" sz="2800" dirty="0">
                <a:solidFill>
                  <a:srgbClr val="FF0000"/>
                </a:solidFill>
                <a:latin typeface="Arial Black" panose="020B0A04020102020204" pitchFamily="34" charset="0"/>
              </a:rPr>
              <a:t>and quantifying uncertainties </a:t>
            </a:r>
            <a:r>
              <a:rPr lang="en-US" sz="2800" dirty="0" smtClean="0">
                <a:solidFill>
                  <a:srgbClr val="FF0000"/>
                </a:solidFill>
                <a:latin typeface="Arial Black" panose="020B0A04020102020204" pitchFamily="34" charset="0"/>
              </a:rPr>
              <a:t>of</a:t>
            </a:r>
          </a:p>
          <a:p>
            <a:pPr marL="342900" indent="-342900" eaLnBrk="0" hangingPunct="0">
              <a:spcBef>
                <a:spcPct val="20000"/>
              </a:spcBef>
              <a:buClr>
                <a:schemeClr val="accent2"/>
              </a:buClr>
              <a:buSzPct val="80000"/>
              <a:defRPr/>
            </a:pPr>
            <a:r>
              <a:rPr lang="en-US" sz="2800" dirty="0" smtClean="0">
                <a:solidFill>
                  <a:srgbClr val="FF0000"/>
                </a:solidFill>
                <a:latin typeface="Arial Black" panose="020B0A04020102020204" pitchFamily="34" charset="0"/>
              </a:rPr>
              <a:t>the </a:t>
            </a:r>
            <a:r>
              <a:rPr lang="en-US" sz="2800" dirty="0">
                <a:solidFill>
                  <a:srgbClr val="FF0000"/>
                </a:solidFill>
                <a:latin typeface="Arial Black" panose="020B0A04020102020204" pitchFamily="34" charset="0"/>
              </a:rPr>
              <a:t>reanalyzed clouds, precipitation and </a:t>
            </a:r>
            <a:endParaRPr lang="en-US" sz="2800" dirty="0" smtClean="0">
              <a:solidFill>
                <a:srgbClr val="FF0000"/>
              </a:solidFill>
              <a:latin typeface="Arial Black" panose="020B0A04020102020204" pitchFamily="34" charset="0"/>
            </a:endParaRPr>
          </a:p>
          <a:p>
            <a:pPr marL="342900" indent="-342900" eaLnBrk="0" hangingPunct="0">
              <a:spcBef>
                <a:spcPct val="20000"/>
              </a:spcBef>
              <a:buClr>
                <a:schemeClr val="accent2"/>
              </a:buClr>
              <a:buSzPct val="80000"/>
              <a:defRPr/>
            </a:pPr>
            <a:r>
              <a:rPr lang="en-US" sz="2800" dirty="0" smtClean="0">
                <a:solidFill>
                  <a:srgbClr val="FF0000"/>
                </a:solidFill>
                <a:latin typeface="Arial Black" panose="020B0A04020102020204" pitchFamily="34" charset="0"/>
              </a:rPr>
              <a:t>radiation </a:t>
            </a:r>
            <a:r>
              <a:rPr lang="en-US" sz="2800" dirty="0">
                <a:solidFill>
                  <a:srgbClr val="FF0000"/>
                </a:solidFill>
                <a:latin typeface="Arial Black" panose="020B0A04020102020204" pitchFamily="34" charset="0"/>
              </a:rPr>
              <a:t>budgets over the Arctic and SGP </a:t>
            </a:r>
            <a:endParaRPr lang="en-US" sz="2800" dirty="0" smtClean="0">
              <a:solidFill>
                <a:srgbClr val="FF0000"/>
              </a:solidFill>
              <a:latin typeface="Arial Black" panose="020B0A04020102020204" pitchFamily="34" charset="0"/>
            </a:endParaRPr>
          </a:p>
          <a:p>
            <a:pPr marL="342900" indent="-342900" eaLnBrk="0" hangingPunct="0">
              <a:spcBef>
                <a:spcPct val="20000"/>
              </a:spcBef>
              <a:buClr>
                <a:schemeClr val="accent2"/>
              </a:buClr>
              <a:buSzPct val="80000"/>
              <a:defRPr/>
            </a:pPr>
            <a:r>
              <a:rPr lang="en-US" sz="2800" dirty="0" smtClean="0">
                <a:solidFill>
                  <a:srgbClr val="FF0000"/>
                </a:solidFill>
                <a:latin typeface="Arial Black" panose="020B0A04020102020204" pitchFamily="34" charset="0"/>
              </a:rPr>
              <a:t>using </a:t>
            </a:r>
            <a:r>
              <a:rPr lang="en-US" sz="2800" dirty="0">
                <a:solidFill>
                  <a:srgbClr val="FF0000"/>
                </a:solidFill>
                <a:latin typeface="Arial Black" panose="020B0A04020102020204" pitchFamily="34" charset="0"/>
              </a:rPr>
              <a:t>combined </a:t>
            </a:r>
            <a:r>
              <a:rPr lang="en-US" sz="2800" dirty="0" smtClean="0">
                <a:solidFill>
                  <a:srgbClr val="FF0000"/>
                </a:solidFill>
                <a:latin typeface="Arial Black" panose="020B0A04020102020204" pitchFamily="34" charset="0"/>
              </a:rPr>
              <a:t>surface-satellite </a:t>
            </a:r>
            <a:r>
              <a:rPr lang="en-US" sz="2600" dirty="0" smtClean="0">
                <a:solidFill>
                  <a:srgbClr val="FF0000"/>
                </a:solidFill>
                <a:latin typeface="Arial Black" panose="020B0A04020102020204" pitchFamily="34" charset="0"/>
              </a:rPr>
              <a:t>observations</a:t>
            </a:r>
            <a:r>
              <a:rPr lang="en-US" sz="2800" dirty="0" smtClean="0">
                <a:solidFill>
                  <a:srgbClr val="FF0000"/>
                </a:solidFill>
                <a:latin typeface="Arial Black" panose="020B0A04020102020204" pitchFamily="34" charset="0"/>
              </a:rPr>
              <a:t> </a:t>
            </a:r>
          </a:p>
          <a:p>
            <a:pPr marL="342900" indent="-342900" eaLnBrk="0" hangingPunct="0">
              <a:spcBef>
                <a:spcPct val="20000"/>
              </a:spcBef>
              <a:buClr>
                <a:schemeClr val="accent2"/>
              </a:buClr>
              <a:buSzPct val="80000"/>
              <a:defRPr/>
            </a:pPr>
            <a:endParaRPr lang="en-US" sz="2400" dirty="0" smtClean="0">
              <a:solidFill>
                <a:schemeClr val="bg1"/>
              </a:solidFill>
              <a:latin typeface="Arial Black" panose="020B0A04020102020204" pitchFamily="34" charset="0"/>
            </a:endParaRPr>
          </a:p>
          <a:p>
            <a:pPr marL="342900" indent="-342900" eaLnBrk="0" hangingPunct="0">
              <a:spcBef>
                <a:spcPct val="20000"/>
              </a:spcBef>
              <a:buClr>
                <a:schemeClr val="accent2"/>
              </a:buClr>
              <a:buSzPct val="80000"/>
              <a:defRPr/>
            </a:pPr>
            <a:r>
              <a:rPr lang="en-US" sz="2400" dirty="0" smtClean="0">
                <a:solidFill>
                  <a:schemeClr val="bg1"/>
                </a:solidFill>
                <a:latin typeface="Arial Black" panose="020B0A04020102020204" pitchFamily="34" charset="0"/>
              </a:rPr>
              <a:t>PI: </a:t>
            </a:r>
            <a:r>
              <a:rPr lang="en-US" sz="2400" dirty="0" err="1" smtClean="0">
                <a:solidFill>
                  <a:schemeClr val="bg1"/>
                </a:solidFill>
                <a:latin typeface="Arial Black" panose="020B0A04020102020204" pitchFamily="34" charset="0"/>
              </a:rPr>
              <a:t>Xiquan</a:t>
            </a:r>
            <a:r>
              <a:rPr lang="en-US" sz="2400" dirty="0" smtClean="0">
                <a:solidFill>
                  <a:schemeClr val="bg1"/>
                </a:solidFill>
                <a:latin typeface="Arial Black" panose="020B0A04020102020204" pitchFamily="34" charset="0"/>
              </a:rPr>
              <a:t> Dong, Uni. of North Dakota</a:t>
            </a:r>
          </a:p>
          <a:p>
            <a:pPr marL="342900" indent="-342900" eaLnBrk="0" hangingPunct="0">
              <a:spcBef>
                <a:spcPct val="20000"/>
              </a:spcBef>
              <a:buClr>
                <a:schemeClr val="accent2"/>
              </a:buClr>
              <a:buSzPct val="80000"/>
              <a:defRPr/>
            </a:pPr>
            <a:r>
              <a:rPr lang="en-US" sz="2400" dirty="0" smtClean="0">
                <a:solidFill>
                  <a:schemeClr val="bg1"/>
                </a:solidFill>
                <a:latin typeface="Arial Black" panose="020B0A04020102020204" pitchFamily="34" charset="0"/>
              </a:rPr>
              <a:t> </a:t>
            </a:r>
          </a:p>
          <a:p>
            <a:pPr marL="342900" indent="-342900" eaLnBrk="0" hangingPunct="0">
              <a:spcBef>
                <a:spcPct val="20000"/>
              </a:spcBef>
              <a:buClr>
                <a:schemeClr val="accent2"/>
              </a:buClr>
              <a:buSzPct val="80000"/>
              <a:defRPr/>
            </a:pPr>
            <a:endParaRPr lang="en-US" sz="2400" u="sng" dirty="0" smtClean="0">
              <a:solidFill>
                <a:schemeClr val="bg1"/>
              </a:solidFill>
              <a:latin typeface="Arial Black" panose="020B0A04020102020204" pitchFamily="34" charset="0"/>
            </a:endParaRPr>
          </a:p>
          <a:p>
            <a:pPr marL="342900" indent="-342900" eaLnBrk="0" hangingPunct="0">
              <a:spcBef>
                <a:spcPct val="20000"/>
              </a:spcBef>
              <a:buClr>
                <a:schemeClr val="accent2"/>
              </a:buClr>
              <a:buSzPct val="80000"/>
              <a:defRPr/>
            </a:pPr>
            <a:r>
              <a:rPr lang="en-US" sz="2400" u="sng" dirty="0" smtClean="0">
                <a:solidFill>
                  <a:schemeClr val="bg1"/>
                </a:solidFill>
                <a:latin typeface="Arial Black" panose="020B0A04020102020204" pitchFamily="34" charset="0"/>
              </a:rPr>
              <a:t>Three Graduate Students: </a:t>
            </a:r>
          </a:p>
          <a:p>
            <a:pPr marL="342900" indent="-342900" eaLnBrk="0" hangingPunct="0">
              <a:spcBef>
                <a:spcPct val="20000"/>
              </a:spcBef>
              <a:buClr>
                <a:schemeClr val="accent2"/>
              </a:buClr>
              <a:buSzPct val="80000"/>
              <a:defRPr/>
            </a:pPr>
            <a:r>
              <a:rPr lang="en-US" sz="2400" dirty="0" smtClean="0">
                <a:solidFill>
                  <a:schemeClr val="bg1"/>
                </a:solidFill>
                <a:latin typeface="Arial Black" panose="020B0A04020102020204" pitchFamily="34" charset="0"/>
              </a:rPr>
              <a:t>Erica </a:t>
            </a:r>
            <a:r>
              <a:rPr lang="en-US" sz="2400" dirty="0" err="1" smtClean="0">
                <a:solidFill>
                  <a:schemeClr val="bg1"/>
                </a:solidFill>
                <a:latin typeface="Arial Black" panose="020B0A04020102020204" pitchFamily="34" charset="0"/>
              </a:rPr>
              <a:t>Dolinar</a:t>
            </a:r>
            <a:r>
              <a:rPr lang="en-US" sz="2400" dirty="0" smtClean="0">
                <a:solidFill>
                  <a:schemeClr val="bg1"/>
                </a:solidFill>
                <a:latin typeface="Arial Black" panose="020B0A04020102020204" pitchFamily="34" charset="0"/>
              </a:rPr>
              <a:t>, second year’s </a:t>
            </a:r>
            <a:r>
              <a:rPr lang="en-US" sz="2400" dirty="0" err="1" smtClean="0">
                <a:solidFill>
                  <a:schemeClr val="bg1"/>
                </a:solidFill>
                <a:latin typeface="Arial Black" panose="020B0A04020102020204" pitchFamily="34" charset="0"/>
              </a:rPr>
              <a:t>Ph.D</a:t>
            </a:r>
            <a:r>
              <a:rPr lang="en-US" sz="2400" dirty="0" smtClean="0">
                <a:solidFill>
                  <a:schemeClr val="bg1"/>
                </a:solidFill>
                <a:latin typeface="Arial Black" panose="020B0A04020102020204" pitchFamily="34" charset="0"/>
              </a:rPr>
              <a:t> student</a:t>
            </a:r>
          </a:p>
          <a:p>
            <a:pPr marL="342900" indent="-342900" eaLnBrk="0" hangingPunct="0">
              <a:spcBef>
                <a:spcPct val="20000"/>
              </a:spcBef>
              <a:buClr>
                <a:schemeClr val="accent2"/>
              </a:buClr>
              <a:buSzPct val="80000"/>
              <a:defRPr/>
            </a:pPr>
            <a:r>
              <a:rPr lang="en-US" sz="2400" dirty="0" err="1" smtClean="0">
                <a:solidFill>
                  <a:schemeClr val="bg1"/>
                </a:solidFill>
                <a:latin typeface="Arial Black" panose="020B0A04020102020204" pitchFamily="34" charset="0"/>
              </a:rPr>
              <a:t>Yiyi</a:t>
            </a:r>
            <a:r>
              <a:rPr lang="en-US" sz="2400" dirty="0" smtClean="0">
                <a:solidFill>
                  <a:schemeClr val="bg1"/>
                </a:solidFill>
                <a:latin typeface="Arial Black" panose="020B0A04020102020204" pitchFamily="34" charset="0"/>
              </a:rPr>
              <a:t> Huang, second year’s MS student</a:t>
            </a:r>
          </a:p>
          <a:p>
            <a:pPr marL="342900" indent="-342900" eaLnBrk="0" hangingPunct="0">
              <a:spcBef>
                <a:spcPct val="20000"/>
              </a:spcBef>
              <a:buClr>
                <a:schemeClr val="accent2"/>
              </a:buClr>
              <a:buSzPct val="80000"/>
              <a:defRPr/>
            </a:pPr>
            <a:r>
              <a:rPr lang="en-US" sz="2400" dirty="0" err="1" smtClean="0">
                <a:solidFill>
                  <a:schemeClr val="bg1"/>
                </a:solidFill>
                <a:latin typeface="Arial Black" panose="020B0A04020102020204" pitchFamily="34" charset="0"/>
              </a:rPr>
              <a:t>Wenjun</a:t>
            </a:r>
            <a:r>
              <a:rPr lang="en-US" sz="2400" dirty="0" smtClean="0">
                <a:solidFill>
                  <a:schemeClr val="bg1"/>
                </a:solidFill>
                <a:latin typeface="Arial Black" panose="020B0A04020102020204" pitchFamily="34" charset="0"/>
              </a:rPr>
              <a:t> Cui, second </a:t>
            </a:r>
            <a:r>
              <a:rPr lang="en-US" sz="2400" dirty="0">
                <a:solidFill>
                  <a:schemeClr val="bg1"/>
                </a:solidFill>
                <a:latin typeface="Arial Black" panose="020B0A04020102020204" pitchFamily="34" charset="0"/>
              </a:rPr>
              <a:t>year’s MS </a:t>
            </a:r>
            <a:r>
              <a:rPr lang="en-US" sz="2400" dirty="0" smtClean="0">
                <a:solidFill>
                  <a:schemeClr val="bg1"/>
                </a:solidFill>
                <a:latin typeface="Arial Black" panose="020B0A04020102020204" pitchFamily="34" charset="0"/>
              </a:rPr>
              <a:t>student</a:t>
            </a:r>
            <a:endParaRPr lang="en-US" sz="2400" dirty="0">
              <a:solidFill>
                <a:schemeClr val="bg1"/>
              </a:solidFill>
              <a:latin typeface="Arial Black" panose="020B0A04020102020204" pitchFamily="34" charset="0"/>
            </a:endParaRPr>
          </a:p>
          <a:p>
            <a:pPr marL="342900" indent="-342900" eaLnBrk="0" hangingPunct="0">
              <a:spcBef>
                <a:spcPct val="20000"/>
              </a:spcBef>
              <a:buClr>
                <a:schemeClr val="accent2"/>
              </a:buClr>
              <a:buSzPct val="80000"/>
              <a:defRPr/>
            </a:pPr>
            <a:r>
              <a:rPr lang="en-US" sz="2400" dirty="0" smtClean="0">
                <a:solidFill>
                  <a:schemeClr val="bg1"/>
                </a:solidFill>
                <a:latin typeface="Arial Black" panose="020B0A04020102020204" pitchFamily="34" charset="0"/>
              </a:rPr>
              <a:t> </a:t>
            </a:r>
            <a:endParaRPr lang="en-US" sz="2800" kern="0" dirty="0">
              <a:solidFill>
                <a:schemeClr val="bg1"/>
              </a:solidFill>
              <a:latin typeface="Arial Black" panose="020B0A040201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7487" y="2590800"/>
            <a:ext cx="2046514" cy="28651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38200" y="415499"/>
            <a:ext cx="8305800" cy="6337085"/>
          </a:xfrm>
          <a:prstGeom prst="rect">
            <a:avLst/>
          </a:prstGeom>
        </p:spPr>
      </p:pic>
      <p:sp>
        <p:nvSpPr>
          <p:cNvPr id="3" name="TextBox 2"/>
          <p:cNvSpPr txBox="1"/>
          <p:nvPr/>
        </p:nvSpPr>
        <p:spPr>
          <a:xfrm>
            <a:off x="914400" y="13"/>
            <a:ext cx="78486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FF0000"/>
                </a:solidFill>
                <a:latin typeface="Arial Black" panose="020B0A04020102020204" pitchFamily="34" charset="0"/>
                <a:cs typeface="Times New Roman" panose="02020603050405020304" pitchFamily="18" charset="0"/>
              </a:rPr>
              <a:t>Cloud Fraction (CF) in summer (JJA)</a:t>
            </a:r>
            <a:endParaRPr lang="en-US" sz="2800" u="sng" dirty="0" smtClean="0">
              <a:solidFill>
                <a:srgbClr val="FF0000"/>
              </a:solidFill>
              <a:latin typeface="Arial Black" panose="020B0A0402010202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46405031"/>
              </p:ext>
            </p:extLst>
          </p:nvPr>
        </p:nvGraphicFramePr>
        <p:xfrm>
          <a:off x="6324600" y="523233"/>
          <a:ext cx="2704236" cy="3516376"/>
        </p:xfrm>
        <a:graphic>
          <a:graphicData uri="http://schemas.openxmlformats.org/drawingml/2006/table">
            <a:tbl>
              <a:tblPr firstRow="1" bandRow="1">
                <a:tableStyleId>{5C22544A-7EE6-4342-B048-85BDC9FD1C3A}</a:tableStyleId>
              </a:tblPr>
              <a:tblGrid>
                <a:gridCol w="901412"/>
                <a:gridCol w="901412"/>
                <a:gridCol w="901412"/>
              </a:tblGrid>
              <a:tr h="478028">
                <a:tc>
                  <a:txBody>
                    <a:bodyPr/>
                    <a:lstStyle/>
                    <a:p>
                      <a:r>
                        <a:rPr lang="en-US" dirty="0" smtClean="0">
                          <a:latin typeface="Arial Black" panose="020B0A04020102020204" pitchFamily="34" charset="0"/>
                        </a:rPr>
                        <a:t>Reanalysis</a:t>
                      </a:r>
                      <a:endParaRPr lang="en-US" dirty="0">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Bias (%)</a:t>
                      </a:r>
                      <a:endParaRPr lang="en-US" dirty="0">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RMSD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a:t>
                      </a:r>
                    </a:p>
                  </a:txBody>
                  <a:tcPr marL="68580" marR="68580"/>
                </a:tc>
              </a:tr>
              <a:tr h="478028">
                <a:tc>
                  <a:txBody>
                    <a:bodyPr/>
                    <a:lstStyle/>
                    <a:p>
                      <a:r>
                        <a:rPr lang="en-US" dirty="0" smtClean="0">
                          <a:solidFill>
                            <a:schemeClr val="tx1"/>
                          </a:solidFill>
                          <a:latin typeface="Arial Black" panose="020B0A04020102020204" pitchFamily="34" charset="0"/>
                        </a:rPr>
                        <a:t>JRA-55</a:t>
                      </a:r>
                      <a:endParaRPr lang="en-US" dirty="0">
                        <a:solidFill>
                          <a:schemeClr val="tx1"/>
                        </a:solidFill>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-11.1</a:t>
                      </a:r>
                      <a:endParaRPr lang="en-US" dirty="0">
                        <a:solidFill>
                          <a:srgbClr val="4F0CF8"/>
                        </a:solidFill>
                        <a:latin typeface="Arial Black" panose="020B0A04020102020204" pitchFamily="34" charset="0"/>
                      </a:endParaRPr>
                    </a:p>
                  </a:txBody>
                  <a:tcPr marL="68580" marR="68580"/>
                </a:tc>
                <a:tc>
                  <a:txBody>
                    <a:bodyPr/>
                    <a:lstStyle/>
                    <a:p>
                      <a:r>
                        <a:rPr lang="en-US" dirty="0" smtClean="0">
                          <a:solidFill>
                            <a:schemeClr val="tx1"/>
                          </a:solidFill>
                          <a:latin typeface="Arial Black" panose="020B0A04020102020204" pitchFamily="34" charset="0"/>
                        </a:rPr>
                        <a:t>12.40</a:t>
                      </a:r>
                      <a:endParaRPr lang="en-US" dirty="0">
                        <a:solidFill>
                          <a:schemeClr val="tx1"/>
                        </a:solidFill>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20CRv2c</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5.0</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10.06</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CFSR</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5.9</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11.36</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ERA-I</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5.2</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11.56</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MERRA-2</a:t>
                      </a:r>
                      <a:endParaRPr lang="en-US" dirty="0">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-2.7</a:t>
                      </a:r>
                      <a:endParaRPr lang="en-US" dirty="0">
                        <a:solidFill>
                          <a:srgbClr val="4F0CF8"/>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7.05</a:t>
                      </a:r>
                      <a:endParaRPr lang="en-US" dirty="0">
                        <a:latin typeface="Arial Black" panose="020B0A04020102020204" pitchFamily="34" charset="0"/>
                      </a:endParaRPr>
                    </a:p>
                  </a:txBody>
                  <a:tcPr marL="68580" marR="68580"/>
                </a:tc>
              </a:tr>
            </a:tbl>
          </a:graphicData>
        </a:graphic>
      </p:graphicFrame>
      <p:sp>
        <p:nvSpPr>
          <p:cNvPr id="14" name="TextBox 13"/>
          <p:cNvSpPr txBox="1"/>
          <p:nvPr/>
        </p:nvSpPr>
        <p:spPr>
          <a:xfrm>
            <a:off x="6170308" y="4028316"/>
            <a:ext cx="2992742" cy="2862322"/>
          </a:xfrm>
          <a:prstGeom prst="rect">
            <a:avLst/>
          </a:prstGeom>
          <a:solidFill>
            <a:srgbClr val="FFFF00"/>
          </a:solidFill>
        </p:spPr>
        <p:txBody>
          <a:bodyPr wrap="square" rtlCol="0">
            <a:spAutoFit/>
          </a:bodyPr>
          <a:lstStyle/>
          <a:p>
            <a:pPr marL="342900" indent="-342900" fontAlgn="auto">
              <a:spcBef>
                <a:spcPts val="0"/>
              </a:spcBef>
              <a:spcAft>
                <a:spcPts val="0"/>
              </a:spcAft>
              <a:buFont typeface="Arial" panose="020B0604020202020204" pitchFamily="34" charset="0"/>
              <a:buChar char="•"/>
            </a:pPr>
            <a:r>
              <a:rPr lang="en-US" sz="2000" u="sng" dirty="0" smtClean="0">
                <a:solidFill>
                  <a:prstClr val="black"/>
                </a:solidFill>
                <a:latin typeface="Arial Black" panose="020B0A04020102020204" pitchFamily="34" charset="0"/>
                <a:cs typeface="Times New Roman" panose="02020603050405020304" pitchFamily="18" charset="0"/>
              </a:rPr>
              <a:t>JRA-55</a:t>
            </a:r>
            <a:r>
              <a:rPr lang="en-US" sz="2000" dirty="0" smtClean="0">
                <a:solidFill>
                  <a:prstClr val="black"/>
                </a:solidFill>
                <a:latin typeface="Arial Black" panose="020B0A04020102020204" pitchFamily="34" charset="0"/>
                <a:cs typeface="Times New Roman" panose="02020603050405020304" pitchFamily="18" charset="0"/>
              </a:rPr>
              <a:t>, </a:t>
            </a:r>
            <a:r>
              <a:rPr lang="en-US" sz="2000" dirty="0" smtClean="0">
                <a:solidFill>
                  <a:srgbClr val="4F0CF8"/>
                </a:solidFill>
                <a:latin typeface="Arial Black" panose="020B0A04020102020204" pitchFamily="34" charset="0"/>
                <a:cs typeface="Times New Roman" panose="02020603050405020304" pitchFamily="18" charset="0"/>
              </a:rPr>
              <a:t>negative bias </a:t>
            </a:r>
            <a:r>
              <a:rPr lang="en-US" sz="2000" dirty="0" smtClean="0">
                <a:solidFill>
                  <a:prstClr val="black"/>
                </a:solidFill>
                <a:latin typeface="Arial Black" panose="020B0A04020102020204" pitchFamily="34" charset="0"/>
                <a:cs typeface="Times New Roman" panose="02020603050405020304" pitchFamily="18" charset="0"/>
              </a:rPr>
              <a:t>across over entire Arctic</a:t>
            </a:r>
          </a:p>
          <a:p>
            <a:pPr marL="342900" indent="-342900" fontAlgn="auto">
              <a:spcBef>
                <a:spcPts val="0"/>
              </a:spcBef>
              <a:spcAft>
                <a:spcPts val="0"/>
              </a:spcAft>
              <a:buFont typeface="Arial" panose="020B0604020202020204" pitchFamily="34" charset="0"/>
              <a:buChar char="•"/>
            </a:pPr>
            <a:r>
              <a:rPr lang="en-US" sz="2000" u="sng" dirty="0" smtClean="0">
                <a:solidFill>
                  <a:prstClr val="black"/>
                </a:solidFill>
                <a:latin typeface="Arial Black" panose="020B0A04020102020204" pitchFamily="34" charset="0"/>
                <a:cs typeface="Times New Roman" panose="02020603050405020304" pitchFamily="18" charset="0"/>
              </a:rPr>
              <a:t>20CRv2c, CFSR and ERA-I</a:t>
            </a:r>
            <a:r>
              <a:rPr lang="en-US" sz="2000" dirty="0" smtClean="0">
                <a:solidFill>
                  <a:prstClr val="black"/>
                </a:solidFill>
                <a:latin typeface="Arial Black" panose="020B0A04020102020204" pitchFamily="34" charset="0"/>
                <a:cs typeface="Times New Roman" panose="02020603050405020304" pitchFamily="18" charset="0"/>
              </a:rPr>
              <a:t>: </a:t>
            </a:r>
            <a:r>
              <a:rPr lang="en-US" sz="2000" dirty="0" smtClean="0">
                <a:solidFill>
                  <a:srgbClr val="FF0000"/>
                </a:solidFill>
                <a:latin typeface="Arial Black" panose="020B0A04020102020204" pitchFamily="34" charset="0"/>
                <a:cs typeface="Times New Roman" panose="02020603050405020304" pitchFamily="18" charset="0"/>
              </a:rPr>
              <a:t>positive bias </a:t>
            </a:r>
            <a:r>
              <a:rPr lang="en-US" sz="2000" dirty="0" smtClean="0">
                <a:solidFill>
                  <a:prstClr val="black"/>
                </a:solidFill>
                <a:latin typeface="Arial Black" panose="020B0A04020102020204" pitchFamily="34" charset="0"/>
                <a:cs typeface="Times New Roman" panose="02020603050405020304" pitchFamily="18" charset="0"/>
              </a:rPr>
              <a:t>over Arctic ocean</a:t>
            </a:r>
          </a:p>
          <a:p>
            <a:pPr marL="342900" indent="-342900" fontAlgn="auto">
              <a:spcBef>
                <a:spcPts val="0"/>
              </a:spcBef>
              <a:spcAft>
                <a:spcPts val="0"/>
              </a:spcAft>
              <a:buFont typeface="Arial" panose="020B0604020202020204" pitchFamily="34" charset="0"/>
              <a:buChar char="•"/>
            </a:pPr>
            <a:r>
              <a:rPr lang="en-US" sz="2000" u="sng" dirty="0" smtClean="0">
                <a:solidFill>
                  <a:prstClr val="black"/>
                </a:solidFill>
                <a:latin typeface="Arial Black" panose="020B0A04020102020204" pitchFamily="34" charset="0"/>
                <a:cs typeface="Times New Roman" panose="02020603050405020304" pitchFamily="18" charset="0"/>
              </a:rPr>
              <a:t>MERRA2</a:t>
            </a:r>
            <a:r>
              <a:rPr lang="en-US" sz="2000" dirty="0" smtClean="0">
                <a:solidFill>
                  <a:prstClr val="black"/>
                </a:solidFill>
                <a:latin typeface="Arial Black" panose="020B0A04020102020204" pitchFamily="34" charset="0"/>
                <a:cs typeface="Times New Roman" panose="02020603050405020304" pitchFamily="18" charset="0"/>
              </a:rPr>
              <a:t>: good job</a:t>
            </a:r>
            <a:endParaRPr lang="en-US" sz="2000" dirty="0">
              <a:solidFill>
                <a:prstClr val="black"/>
              </a:solidFill>
              <a:latin typeface="Arial Black" panose="020B0A04020102020204" pitchFamily="34" charset="0"/>
              <a:cs typeface="Times New Roman" panose="02020603050405020304" pitchFamily="18" charset="0"/>
            </a:endParaRPr>
          </a:p>
        </p:txBody>
      </p:sp>
      <p:sp>
        <p:nvSpPr>
          <p:cNvPr id="2" name="TextBox 1"/>
          <p:cNvSpPr txBox="1"/>
          <p:nvPr/>
        </p:nvSpPr>
        <p:spPr>
          <a:xfrm>
            <a:off x="1447800" y="415499"/>
            <a:ext cx="1210588" cy="461665"/>
          </a:xfrm>
          <a:prstGeom prst="rect">
            <a:avLst/>
          </a:prstGeom>
          <a:solidFill>
            <a:schemeClr val="bg1"/>
          </a:solidFill>
        </p:spPr>
        <p:txBody>
          <a:bodyPr wrap="none" rtlCol="0">
            <a:spAutoFit/>
          </a:bodyPr>
          <a:lstStyle/>
          <a:p>
            <a:r>
              <a:rPr lang="en-US" sz="2400" dirty="0" smtClean="0">
                <a:latin typeface="Arial Black" panose="020B0A04020102020204" pitchFamily="34" charset="0"/>
              </a:rPr>
              <a:t>76.3%</a:t>
            </a:r>
            <a:endParaRPr lang="en-US" sz="2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00BCDFD7-BB54-47E9-8870-DEE1025E5D2C}"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75647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4"/>
            <a:ext cx="9144000" cy="461665"/>
          </a:xfrm>
          <a:prstGeom prst="rect">
            <a:avLst/>
          </a:prstGeom>
          <a:noFill/>
        </p:spPr>
        <p:txBody>
          <a:bodyPr wrap="square" rtlCol="0">
            <a:spAutoFit/>
          </a:bodyPr>
          <a:lstStyle/>
          <a:p>
            <a:pPr fontAlgn="auto">
              <a:spcBef>
                <a:spcPts val="0"/>
              </a:spcBef>
              <a:spcAft>
                <a:spcPts val="0"/>
              </a:spcAft>
            </a:pPr>
            <a:r>
              <a:rPr lang="en-US" sz="2400" dirty="0" smtClean="0">
                <a:solidFill>
                  <a:srgbClr val="FF0000"/>
                </a:solidFill>
                <a:latin typeface="Arial Black" panose="020B0A04020102020204" pitchFamily="34" charset="0"/>
                <a:cs typeface="Times New Roman" panose="02020603050405020304" pitchFamily="18" charset="0"/>
              </a:rPr>
              <a:t>Reflected SW flux at Top Of Atmosphere (TOA) in JJA</a:t>
            </a:r>
            <a:endParaRPr lang="en-US" sz="2400" u="sng" dirty="0" smtClean="0">
              <a:solidFill>
                <a:srgbClr val="FF0000"/>
              </a:solidFill>
              <a:latin typeface="Arial Black" panose="020B0A04020102020204" pitchFamily="34" charset="0"/>
              <a:cs typeface="Times New Roman" panose="02020603050405020304" pitchFamily="18"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00940" y="461678"/>
            <a:ext cx="7839940" cy="6396321"/>
          </a:xfrm>
          <a:prstGeom prst="rect">
            <a:avLst/>
          </a:prstGeom>
        </p:spPr>
      </p:pic>
      <p:sp>
        <p:nvSpPr>
          <p:cNvPr id="6" name="TextBox 5"/>
          <p:cNvSpPr txBox="1"/>
          <p:nvPr/>
        </p:nvSpPr>
        <p:spPr>
          <a:xfrm>
            <a:off x="1524000" y="380999"/>
            <a:ext cx="2031325" cy="461665"/>
          </a:xfrm>
          <a:prstGeom prst="rect">
            <a:avLst/>
          </a:prstGeom>
          <a:solidFill>
            <a:schemeClr val="bg1"/>
          </a:solidFill>
        </p:spPr>
        <p:txBody>
          <a:bodyPr wrap="none" rtlCol="0">
            <a:spAutoFit/>
          </a:bodyPr>
          <a:lstStyle/>
          <a:p>
            <a:r>
              <a:rPr lang="en-US" sz="2400" dirty="0" smtClean="0">
                <a:latin typeface="Arial Black" panose="020B0A04020102020204" pitchFamily="34" charset="0"/>
              </a:rPr>
              <a:t>211.4 Wm</a:t>
            </a:r>
            <a:r>
              <a:rPr lang="en-US" sz="2400" baseline="30000" dirty="0" smtClean="0">
                <a:latin typeface="Arial Black" panose="020B0A04020102020204" pitchFamily="34" charset="0"/>
              </a:rPr>
              <a:t>-2</a:t>
            </a:r>
            <a:endParaRPr lang="en-US" sz="2400" baseline="30000" dirty="0">
              <a:latin typeface="Arial Black" panose="020B0A04020102020204" pitchFamily="34" charset="0"/>
            </a:endParaRPr>
          </a:p>
        </p:txBody>
      </p:sp>
      <p:sp>
        <p:nvSpPr>
          <p:cNvPr id="4" name="Right Arrow 3"/>
          <p:cNvSpPr/>
          <p:nvPr/>
        </p:nvSpPr>
        <p:spPr>
          <a:xfrm rot="12416876">
            <a:off x="4869626" y="4333939"/>
            <a:ext cx="1487743" cy="246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978513431"/>
              </p:ext>
            </p:extLst>
          </p:nvPr>
        </p:nvGraphicFramePr>
        <p:xfrm>
          <a:off x="6265706" y="633114"/>
          <a:ext cx="2704236" cy="3516376"/>
        </p:xfrm>
        <a:graphic>
          <a:graphicData uri="http://schemas.openxmlformats.org/drawingml/2006/table">
            <a:tbl>
              <a:tblPr firstRow="1" bandRow="1">
                <a:tableStyleId>{5C22544A-7EE6-4342-B048-85BDC9FD1C3A}</a:tableStyleId>
              </a:tblPr>
              <a:tblGrid>
                <a:gridCol w="901412"/>
                <a:gridCol w="901412"/>
                <a:gridCol w="901412"/>
              </a:tblGrid>
              <a:tr h="478028">
                <a:tc>
                  <a:txBody>
                    <a:bodyPr/>
                    <a:lstStyle/>
                    <a:p>
                      <a:r>
                        <a:rPr lang="en-US" dirty="0" smtClean="0">
                          <a:latin typeface="Arial Black" panose="020B0A04020102020204" pitchFamily="34" charset="0"/>
                        </a:rPr>
                        <a:t>Reanalysis</a:t>
                      </a:r>
                      <a:endParaRPr lang="en-US" dirty="0">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Bias </a:t>
                      </a:r>
                      <a:r>
                        <a:rPr lang="en-US" sz="1400" dirty="0" smtClean="0">
                          <a:latin typeface="Arial Black" panose="020B0A04020102020204" pitchFamily="34" charset="0"/>
                        </a:rPr>
                        <a:t>(W/m</a:t>
                      </a:r>
                      <a:r>
                        <a:rPr lang="en-US" sz="1400" baseline="30000" dirty="0" smtClean="0">
                          <a:latin typeface="Arial Black" panose="020B0A04020102020204" pitchFamily="34" charset="0"/>
                        </a:rPr>
                        <a:t>2</a:t>
                      </a:r>
                      <a:r>
                        <a:rPr lang="en-US" sz="1400" dirty="0" smtClean="0">
                          <a:latin typeface="Arial Black" panose="020B0A04020102020204" pitchFamily="34" charset="0"/>
                        </a:rPr>
                        <a:t>)</a:t>
                      </a:r>
                      <a:endParaRPr lang="en-US" sz="1400" dirty="0">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RMSD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(W/m</a:t>
                      </a:r>
                      <a:r>
                        <a:rPr kumimoji="0" lang="en-US" sz="1400" b="1" i="0" u="none" strike="noStrike" kern="1200" cap="none" spc="0" normalizeH="0" baseline="30000" noProof="0" dirty="0" smtClean="0">
                          <a:ln>
                            <a:noFill/>
                          </a:ln>
                          <a:solidFill>
                            <a:prstClr val="white"/>
                          </a:solidFill>
                          <a:effectLst/>
                          <a:uLnTx/>
                          <a:uFillTx/>
                          <a:latin typeface="Arial Black" panose="020B0A04020102020204" pitchFamily="34" charset="0"/>
                          <a:ea typeface="+mn-ea"/>
                          <a:cs typeface="+mn-cs"/>
                        </a:rPr>
                        <a:t>2</a:t>
                      </a:r>
                      <a:r>
                        <a:rPr kumimoji="0" lang="en-US" sz="1400" b="1"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a:t>
                      </a:r>
                    </a:p>
                  </a:txBody>
                  <a:tcPr marL="68580" marR="68580"/>
                </a:tc>
              </a:tr>
              <a:tr h="478028">
                <a:tc>
                  <a:txBody>
                    <a:bodyPr/>
                    <a:lstStyle/>
                    <a:p>
                      <a:r>
                        <a:rPr lang="en-US" dirty="0" smtClean="0">
                          <a:latin typeface="Arial Black" panose="020B0A04020102020204" pitchFamily="34" charset="0"/>
                        </a:rPr>
                        <a:t>JRA-55</a:t>
                      </a:r>
                      <a:endParaRPr lang="en-US" dirty="0">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-9.9</a:t>
                      </a:r>
                      <a:endParaRPr lang="en-US" dirty="0">
                        <a:solidFill>
                          <a:srgbClr val="4F0CF8"/>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23.4</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20CRv2c</a:t>
                      </a:r>
                      <a:endParaRPr lang="en-US" dirty="0">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-12.4</a:t>
                      </a:r>
                      <a:endParaRPr lang="en-US" dirty="0">
                        <a:solidFill>
                          <a:srgbClr val="4F0CF8"/>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24.7</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CFSR</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7.6</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19.7</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ERA-I</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10.4</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21.2</a:t>
                      </a:r>
                      <a:endParaRPr lang="en-US" dirty="0">
                        <a:latin typeface="Arial Black" panose="020B0A04020102020204" pitchFamily="34" charset="0"/>
                      </a:endParaRPr>
                    </a:p>
                  </a:txBody>
                  <a:tcPr marL="68580" marR="68580"/>
                </a:tc>
              </a:tr>
              <a:tr h="478028">
                <a:tc>
                  <a:txBody>
                    <a:bodyPr/>
                    <a:lstStyle/>
                    <a:p>
                      <a:r>
                        <a:rPr lang="en-US" dirty="0" smtClean="0">
                          <a:latin typeface="Arial Black" panose="020B0A04020102020204" pitchFamily="34" charset="0"/>
                        </a:rPr>
                        <a:t>MERRA-2</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14.4</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20.4</a:t>
                      </a:r>
                      <a:endParaRPr lang="en-US" dirty="0">
                        <a:latin typeface="Arial Black" panose="020B0A04020102020204" pitchFamily="34" charset="0"/>
                      </a:endParaRPr>
                    </a:p>
                  </a:txBody>
                  <a:tcPr marL="68580" marR="68580"/>
                </a:tc>
              </a:tr>
            </a:tbl>
          </a:graphicData>
        </a:graphic>
      </p:graphicFrame>
      <p:sp>
        <p:nvSpPr>
          <p:cNvPr id="11" name="TextBox 10"/>
          <p:cNvSpPr txBox="1"/>
          <p:nvPr/>
        </p:nvSpPr>
        <p:spPr>
          <a:xfrm>
            <a:off x="6256181" y="4200525"/>
            <a:ext cx="2887819" cy="2462213"/>
          </a:xfrm>
          <a:prstGeom prst="rect">
            <a:avLst/>
          </a:prstGeom>
          <a:solidFill>
            <a:srgbClr val="FFFF00"/>
          </a:solidFill>
        </p:spPr>
        <p:txBody>
          <a:bodyPr wrap="square" rtlCol="0">
            <a:spAutoFit/>
          </a:bodyPr>
          <a:lstStyle/>
          <a:p>
            <a:pPr fontAlgn="auto">
              <a:spcBef>
                <a:spcPts val="0"/>
              </a:spcBef>
              <a:spcAft>
                <a:spcPts val="0"/>
              </a:spcAft>
            </a:pPr>
            <a:r>
              <a:rPr lang="en-US" sz="2200" dirty="0" smtClean="0">
                <a:solidFill>
                  <a:prstClr val="black"/>
                </a:solidFill>
                <a:latin typeface="Arial Black" panose="020B0A04020102020204" pitchFamily="34" charset="0"/>
                <a:cs typeface="Times New Roman" panose="02020603050405020304" pitchFamily="18" charset="0"/>
              </a:rPr>
              <a:t>All five </a:t>
            </a:r>
            <a:r>
              <a:rPr lang="en-US" sz="2200" dirty="0" err="1" smtClean="0">
                <a:solidFill>
                  <a:prstClr val="black"/>
                </a:solidFill>
                <a:latin typeface="Arial Black" panose="020B0A04020102020204" pitchFamily="34" charset="0"/>
                <a:cs typeface="Times New Roman" panose="02020603050405020304" pitchFamily="18" charset="0"/>
              </a:rPr>
              <a:t>reanalyses</a:t>
            </a:r>
            <a:r>
              <a:rPr lang="en-US" sz="2200" dirty="0" smtClean="0">
                <a:solidFill>
                  <a:prstClr val="black"/>
                </a:solidFill>
                <a:latin typeface="Arial Black" panose="020B0A04020102020204" pitchFamily="34" charset="0"/>
                <a:cs typeface="Times New Roman" panose="02020603050405020304" pitchFamily="18" charset="0"/>
              </a:rPr>
              <a:t> show </a:t>
            </a:r>
            <a:r>
              <a:rPr lang="en-US" sz="2200" dirty="0" smtClean="0">
                <a:solidFill>
                  <a:srgbClr val="FF0000"/>
                </a:solidFill>
                <a:latin typeface="Arial Black" panose="020B0A04020102020204" pitchFamily="34" charset="0"/>
                <a:cs typeface="Times New Roman" panose="02020603050405020304" pitchFamily="18" charset="0"/>
              </a:rPr>
              <a:t>positive biases </a:t>
            </a:r>
            <a:r>
              <a:rPr lang="en-US" sz="2200" dirty="0" smtClean="0">
                <a:solidFill>
                  <a:prstClr val="black"/>
                </a:solidFill>
                <a:latin typeface="Arial Black" panose="020B0A04020102020204" pitchFamily="34" charset="0"/>
                <a:cs typeface="Times New Roman" panose="02020603050405020304" pitchFamily="18" charset="0"/>
              </a:rPr>
              <a:t>along the northern and eastern coasts of Greenland</a:t>
            </a:r>
            <a:endParaRPr lang="en-US" sz="2200" dirty="0">
              <a:solidFill>
                <a:prstClr val="black"/>
              </a:solidFill>
              <a:latin typeface="Arial Black" panose="020B0A040201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00BCDFD7-BB54-47E9-8870-DEE1025E5D2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14473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833" y="13"/>
            <a:ext cx="6932567" cy="461665"/>
          </a:xfrm>
          <a:prstGeom prst="rect">
            <a:avLst/>
          </a:prstGeom>
          <a:noFill/>
        </p:spPr>
        <p:txBody>
          <a:bodyPr wrap="square" rtlCol="0">
            <a:spAutoFit/>
          </a:bodyPr>
          <a:lstStyle/>
          <a:p>
            <a:pPr fontAlgn="auto">
              <a:spcBef>
                <a:spcPts val="0"/>
              </a:spcBef>
              <a:spcAft>
                <a:spcPts val="0"/>
              </a:spcAft>
            </a:pPr>
            <a:r>
              <a:rPr lang="en-US" sz="2400" dirty="0" err="1" smtClean="0">
                <a:solidFill>
                  <a:srgbClr val="FF0000"/>
                </a:solidFill>
                <a:latin typeface="Arial Black" panose="020B0A04020102020204" pitchFamily="34" charset="0"/>
                <a:cs typeface="Times New Roman" panose="02020603050405020304" pitchFamily="18" charset="0"/>
              </a:rPr>
              <a:t>SW_down</a:t>
            </a:r>
            <a:r>
              <a:rPr lang="en-US" sz="2400" dirty="0" smtClean="0">
                <a:solidFill>
                  <a:srgbClr val="FF0000"/>
                </a:solidFill>
                <a:latin typeface="Arial Black" panose="020B0A04020102020204" pitchFamily="34" charset="0"/>
                <a:cs typeface="Times New Roman" panose="02020603050405020304" pitchFamily="18" charset="0"/>
              </a:rPr>
              <a:t> flux at the surface in summer </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85800" y="533400"/>
            <a:ext cx="7848600" cy="6324600"/>
          </a:xfrm>
          <a:prstGeom prst="rect">
            <a:avLst/>
          </a:prstGeom>
        </p:spPr>
      </p:pic>
      <p:sp>
        <p:nvSpPr>
          <p:cNvPr id="8" name="TextBox 7"/>
          <p:cNvSpPr txBox="1"/>
          <p:nvPr/>
        </p:nvSpPr>
        <p:spPr>
          <a:xfrm>
            <a:off x="1371600" y="461677"/>
            <a:ext cx="2031325" cy="461665"/>
          </a:xfrm>
          <a:prstGeom prst="rect">
            <a:avLst/>
          </a:prstGeom>
          <a:solidFill>
            <a:schemeClr val="bg1"/>
          </a:solidFill>
        </p:spPr>
        <p:txBody>
          <a:bodyPr wrap="none" rtlCol="0">
            <a:spAutoFit/>
          </a:bodyPr>
          <a:lstStyle/>
          <a:p>
            <a:r>
              <a:rPr lang="en-US" sz="2400" dirty="0" smtClean="0">
                <a:latin typeface="Arial Black" panose="020B0A04020102020204" pitchFamily="34" charset="0"/>
              </a:rPr>
              <a:t>214.5 Wm</a:t>
            </a:r>
            <a:r>
              <a:rPr lang="en-US" sz="2400" baseline="30000" dirty="0" smtClean="0">
                <a:latin typeface="Arial Black" panose="020B0A04020102020204" pitchFamily="34" charset="0"/>
              </a:rPr>
              <a:t>-2</a:t>
            </a:r>
            <a:endParaRPr lang="en-US" sz="2400" baseline="30000" dirty="0">
              <a:latin typeface="Arial Black" panose="020B0A040201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915007847"/>
              </p:ext>
            </p:extLst>
          </p:nvPr>
        </p:nvGraphicFramePr>
        <p:xfrm>
          <a:off x="6248400" y="449338"/>
          <a:ext cx="2743200" cy="4046464"/>
        </p:xfrm>
        <a:graphic>
          <a:graphicData uri="http://schemas.openxmlformats.org/drawingml/2006/table">
            <a:tbl>
              <a:tblPr firstRow="1" bandRow="1">
                <a:tableStyleId>{5C22544A-7EE6-4342-B048-85BDC9FD1C3A}</a:tableStyleId>
              </a:tblPr>
              <a:tblGrid>
                <a:gridCol w="914400"/>
                <a:gridCol w="914400"/>
                <a:gridCol w="914400"/>
              </a:tblGrid>
              <a:tr h="976096">
                <a:tc>
                  <a:txBody>
                    <a:bodyPr/>
                    <a:lstStyle/>
                    <a:p>
                      <a:r>
                        <a:rPr lang="en-US" dirty="0" smtClean="0">
                          <a:latin typeface="Arial Black" panose="020B0A04020102020204" pitchFamily="34" charset="0"/>
                        </a:rPr>
                        <a:t>Reanalysis</a:t>
                      </a:r>
                      <a:endParaRPr lang="en-US" dirty="0">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Bias </a:t>
                      </a:r>
                      <a:r>
                        <a:rPr lang="en-US" sz="1400" dirty="0" smtClean="0">
                          <a:latin typeface="Arial Black" panose="020B0A04020102020204" pitchFamily="34" charset="0"/>
                        </a:rPr>
                        <a:t>(W/m</a:t>
                      </a:r>
                      <a:r>
                        <a:rPr lang="en-US" sz="1400" baseline="30000" dirty="0" smtClean="0">
                          <a:latin typeface="Arial Black" panose="020B0A04020102020204" pitchFamily="34" charset="0"/>
                        </a:rPr>
                        <a:t>2</a:t>
                      </a:r>
                      <a:r>
                        <a:rPr lang="en-US" sz="1400" dirty="0" smtClean="0">
                          <a:latin typeface="Arial Black" panose="020B0A04020102020204" pitchFamily="34" charset="0"/>
                        </a:rPr>
                        <a:t>)</a:t>
                      </a:r>
                      <a:endParaRPr lang="en-US" sz="1400" dirty="0">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RMSD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(W/m</a:t>
                      </a:r>
                      <a:r>
                        <a:rPr kumimoji="0" lang="en-US" sz="1400" b="1" i="0" u="none" strike="noStrike" kern="1200" cap="none" spc="0" normalizeH="0" baseline="30000" noProof="0" dirty="0" smtClean="0">
                          <a:ln>
                            <a:noFill/>
                          </a:ln>
                          <a:solidFill>
                            <a:prstClr val="white"/>
                          </a:solidFill>
                          <a:effectLst/>
                          <a:uLnTx/>
                          <a:uFillTx/>
                          <a:latin typeface="Arial Black" panose="020B0A04020102020204" pitchFamily="34" charset="0"/>
                          <a:ea typeface="+mn-ea"/>
                          <a:cs typeface="+mn-cs"/>
                        </a:rPr>
                        <a:t>2</a:t>
                      </a:r>
                      <a:r>
                        <a:rPr kumimoji="0" lang="en-US" sz="1400" b="1"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a:t>
                      </a:r>
                    </a:p>
                  </a:txBody>
                  <a:tcPr marL="68580" marR="68580"/>
                </a:tc>
              </a:tr>
              <a:tr h="683268">
                <a:tc>
                  <a:txBody>
                    <a:bodyPr/>
                    <a:lstStyle/>
                    <a:p>
                      <a:r>
                        <a:rPr lang="en-US" dirty="0" smtClean="0">
                          <a:latin typeface="Arial Black" panose="020B0A04020102020204" pitchFamily="34" charset="0"/>
                        </a:rPr>
                        <a:t>JRA-55</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1.2</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18.99</a:t>
                      </a:r>
                      <a:endParaRPr lang="en-US" dirty="0">
                        <a:latin typeface="Arial Black" panose="020B0A04020102020204" pitchFamily="34" charset="0"/>
                      </a:endParaRPr>
                    </a:p>
                  </a:txBody>
                  <a:tcPr marL="68580" marR="68580"/>
                </a:tc>
              </a:tr>
              <a:tr h="683268">
                <a:tc>
                  <a:txBody>
                    <a:bodyPr/>
                    <a:lstStyle/>
                    <a:p>
                      <a:r>
                        <a:rPr lang="en-US" dirty="0" smtClean="0">
                          <a:latin typeface="Arial Black" panose="020B0A04020102020204" pitchFamily="34" charset="0"/>
                        </a:rPr>
                        <a:t>20CRv2c</a:t>
                      </a:r>
                      <a:endParaRPr lang="en-US" dirty="0">
                        <a:latin typeface="Arial Black" panose="020B0A04020102020204" pitchFamily="34" charset="0"/>
                      </a:endParaRPr>
                    </a:p>
                  </a:txBody>
                  <a:tcPr marL="68580" marR="68580"/>
                </a:tc>
                <a:tc>
                  <a:txBody>
                    <a:bodyPr/>
                    <a:lstStyle/>
                    <a:p>
                      <a:r>
                        <a:rPr lang="en-US" dirty="0" smtClean="0">
                          <a:solidFill>
                            <a:srgbClr val="FF0000"/>
                          </a:solidFill>
                          <a:latin typeface="Arial Black" panose="020B0A04020102020204" pitchFamily="34" charset="0"/>
                        </a:rPr>
                        <a:t>11.7</a:t>
                      </a:r>
                      <a:endParaRPr lang="en-US" dirty="0">
                        <a:solidFill>
                          <a:srgbClr val="FF0000"/>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22.93</a:t>
                      </a:r>
                      <a:endParaRPr lang="en-US" dirty="0">
                        <a:latin typeface="Arial Black" panose="020B0A04020102020204" pitchFamily="34" charset="0"/>
                      </a:endParaRPr>
                    </a:p>
                  </a:txBody>
                  <a:tcPr marL="68580" marR="68580"/>
                </a:tc>
              </a:tr>
              <a:tr h="510282">
                <a:tc>
                  <a:txBody>
                    <a:bodyPr/>
                    <a:lstStyle/>
                    <a:p>
                      <a:r>
                        <a:rPr lang="en-US" dirty="0" smtClean="0">
                          <a:latin typeface="Arial Black" panose="020B0A04020102020204" pitchFamily="34" charset="0"/>
                        </a:rPr>
                        <a:t>CFSR</a:t>
                      </a:r>
                      <a:endParaRPr lang="en-US" dirty="0">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-11.8</a:t>
                      </a:r>
                      <a:endParaRPr lang="en-US" dirty="0">
                        <a:solidFill>
                          <a:srgbClr val="4F0CF8"/>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24.12</a:t>
                      </a:r>
                      <a:endParaRPr lang="en-US" dirty="0">
                        <a:latin typeface="Arial Black" panose="020B0A04020102020204" pitchFamily="34" charset="0"/>
                      </a:endParaRPr>
                    </a:p>
                  </a:txBody>
                  <a:tcPr marL="68580" marR="68580"/>
                </a:tc>
              </a:tr>
              <a:tr h="510282">
                <a:tc>
                  <a:txBody>
                    <a:bodyPr/>
                    <a:lstStyle/>
                    <a:p>
                      <a:r>
                        <a:rPr lang="en-US" dirty="0" smtClean="0">
                          <a:latin typeface="Arial Black" panose="020B0A04020102020204" pitchFamily="34" charset="0"/>
                        </a:rPr>
                        <a:t>ERA-I</a:t>
                      </a:r>
                      <a:endParaRPr lang="en-US" dirty="0">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-24.1</a:t>
                      </a:r>
                      <a:endParaRPr lang="en-US" dirty="0">
                        <a:solidFill>
                          <a:srgbClr val="4F0CF8"/>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45.58</a:t>
                      </a:r>
                      <a:endParaRPr lang="en-US" dirty="0">
                        <a:latin typeface="Arial Black" panose="020B0A04020102020204" pitchFamily="34" charset="0"/>
                      </a:endParaRPr>
                    </a:p>
                  </a:txBody>
                  <a:tcPr marL="68580" marR="68580"/>
                </a:tc>
              </a:tr>
              <a:tr h="683268">
                <a:tc>
                  <a:txBody>
                    <a:bodyPr/>
                    <a:lstStyle/>
                    <a:p>
                      <a:r>
                        <a:rPr lang="en-US" dirty="0" smtClean="0">
                          <a:latin typeface="Arial Black" panose="020B0A04020102020204" pitchFamily="34" charset="0"/>
                        </a:rPr>
                        <a:t>MERRA-2</a:t>
                      </a:r>
                      <a:endParaRPr lang="en-US" dirty="0">
                        <a:latin typeface="Arial Black" panose="020B0A04020102020204" pitchFamily="34" charset="0"/>
                      </a:endParaRPr>
                    </a:p>
                  </a:txBody>
                  <a:tcPr marL="68580" marR="68580"/>
                </a:tc>
                <a:tc>
                  <a:txBody>
                    <a:bodyPr/>
                    <a:lstStyle/>
                    <a:p>
                      <a:r>
                        <a:rPr lang="en-US" dirty="0" smtClean="0">
                          <a:solidFill>
                            <a:srgbClr val="4F0CF8"/>
                          </a:solidFill>
                          <a:latin typeface="Arial Black" panose="020B0A04020102020204" pitchFamily="34" charset="0"/>
                        </a:rPr>
                        <a:t>-23.7</a:t>
                      </a:r>
                      <a:endParaRPr lang="en-US" dirty="0">
                        <a:solidFill>
                          <a:srgbClr val="4F0CF8"/>
                        </a:solidFill>
                        <a:latin typeface="Arial Black" panose="020B0A04020102020204" pitchFamily="34" charset="0"/>
                      </a:endParaRPr>
                    </a:p>
                  </a:txBody>
                  <a:tcPr marL="68580" marR="68580"/>
                </a:tc>
                <a:tc>
                  <a:txBody>
                    <a:bodyPr/>
                    <a:lstStyle/>
                    <a:p>
                      <a:r>
                        <a:rPr lang="en-US" dirty="0" smtClean="0">
                          <a:latin typeface="Arial Black" panose="020B0A04020102020204" pitchFamily="34" charset="0"/>
                        </a:rPr>
                        <a:t>35.41</a:t>
                      </a:r>
                      <a:endParaRPr lang="en-US" dirty="0">
                        <a:latin typeface="Arial Black" panose="020B0A04020102020204" pitchFamily="34" charset="0"/>
                      </a:endParaRPr>
                    </a:p>
                  </a:txBody>
                  <a:tcPr marL="68580" marR="68580"/>
                </a:tc>
              </a:tr>
            </a:tbl>
          </a:graphicData>
        </a:graphic>
      </p:graphicFrame>
      <p:sp>
        <p:nvSpPr>
          <p:cNvPr id="10" name="TextBox 9"/>
          <p:cNvSpPr txBox="1"/>
          <p:nvPr/>
        </p:nvSpPr>
        <p:spPr>
          <a:xfrm>
            <a:off x="6096000" y="4495800"/>
            <a:ext cx="3124200" cy="2308324"/>
          </a:xfrm>
          <a:prstGeom prst="rect">
            <a:avLst/>
          </a:prstGeom>
          <a:solidFill>
            <a:srgbClr val="FFFF00"/>
          </a:solidFill>
        </p:spPr>
        <p:txBody>
          <a:bodyPr wrap="square" rtlCol="0">
            <a:spAutoFit/>
          </a:bodyPr>
          <a:lstStyle/>
          <a:p>
            <a:pPr fontAlgn="auto">
              <a:spcBef>
                <a:spcPts val="0"/>
              </a:spcBef>
              <a:spcAft>
                <a:spcPts val="0"/>
              </a:spcAft>
            </a:pPr>
            <a:r>
              <a:rPr lang="en-US" sz="2400" dirty="0" smtClean="0">
                <a:solidFill>
                  <a:srgbClr val="FF0000"/>
                </a:solidFill>
                <a:latin typeface="Arial Black" panose="020B0A04020102020204" pitchFamily="34" charset="0"/>
                <a:cs typeface="Times New Roman" panose="02020603050405020304" pitchFamily="18" charset="0"/>
              </a:rPr>
              <a:t>All have positive biases over Atlantic Ocean, </a:t>
            </a:r>
            <a:r>
              <a:rPr lang="en-US" sz="2400" dirty="0" smtClean="0">
                <a:solidFill>
                  <a:srgbClr val="4F0CF8"/>
                </a:solidFill>
                <a:latin typeface="Arial Black" panose="020B0A04020102020204" pitchFamily="34" charset="0"/>
                <a:cs typeface="Times New Roman" panose="02020603050405020304" pitchFamily="18" charset="0"/>
              </a:rPr>
              <a:t>but negative biases over Arctic Ocean</a:t>
            </a:r>
            <a:endParaRPr lang="en-US" sz="2400" dirty="0">
              <a:solidFill>
                <a:srgbClr val="4F0CF8"/>
              </a:solidFill>
              <a:latin typeface="Arial Black" panose="020B0A040201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00BCDFD7-BB54-47E9-8870-DEE1025E5D2C}"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584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833" y="13"/>
            <a:ext cx="5876165" cy="461665"/>
          </a:xfrm>
          <a:prstGeom prst="rect">
            <a:avLst/>
          </a:prstGeom>
          <a:noFill/>
        </p:spPr>
        <p:txBody>
          <a:bodyPr wrap="square" rtlCol="0">
            <a:spAutoFit/>
          </a:bodyPr>
          <a:lstStyle/>
          <a:p>
            <a:pPr fontAlgn="auto">
              <a:spcBef>
                <a:spcPts val="0"/>
              </a:spcBef>
              <a:spcAft>
                <a:spcPts val="0"/>
              </a:spcAft>
            </a:pPr>
            <a:r>
              <a:rPr lang="en-US" sz="2400" dirty="0">
                <a:solidFill>
                  <a:srgbClr val="FF0000"/>
                </a:solidFill>
                <a:latin typeface="Arial Black" panose="020B0A04020102020204" pitchFamily="34" charset="0"/>
                <a:cs typeface="Times New Roman" panose="02020603050405020304" pitchFamily="18" charset="0"/>
              </a:rPr>
              <a:t>S</a:t>
            </a:r>
            <a:r>
              <a:rPr lang="en-US" sz="2400" dirty="0" smtClean="0">
                <a:solidFill>
                  <a:srgbClr val="FF0000"/>
                </a:solidFill>
                <a:latin typeface="Arial Black" panose="020B0A04020102020204" pitchFamily="34" charset="0"/>
                <a:cs typeface="Times New Roman" panose="02020603050405020304" pitchFamily="18" charset="0"/>
              </a:rPr>
              <a:t>urface SW albedo in summer</a:t>
            </a:r>
            <a:endParaRPr lang="en-US" sz="2400" u="sng" dirty="0" smtClean="0">
              <a:solidFill>
                <a:prstClr val="black"/>
              </a:solidFill>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98" y="415502"/>
            <a:ext cx="8346498" cy="6463145"/>
          </a:xfrm>
          <a:prstGeom prst="rect">
            <a:avLst/>
          </a:prstGeom>
        </p:spPr>
      </p:pic>
      <p:cxnSp>
        <p:nvCxnSpPr>
          <p:cNvPr id="6" name="Straight Arrow Connector 5"/>
          <p:cNvCxnSpPr/>
          <p:nvPr/>
        </p:nvCxnSpPr>
        <p:spPr>
          <a:xfrm>
            <a:off x="7941254" y="2358750"/>
            <a:ext cx="7794" cy="5715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7933460" y="3490043"/>
            <a:ext cx="7794" cy="5715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295379" y="553919"/>
            <a:ext cx="2839096" cy="6186309"/>
          </a:xfrm>
          <a:prstGeom prst="rect">
            <a:avLst/>
          </a:prstGeom>
          <a:solidFill>
            <a:srgbClr val="FFFF00"/>
          </a:solidFill>
        </p:spPr>
        <p:txBody>
          <a:bodyPr wrap="square" rtlCol="0">
            <a:spAutoFit/>
          </a:bodyPr>
          <a:lstStyle/>
          <a:p>
            <a:pPr fontAlgn="auto">
              <a:spcBef>
                <a:spcPts val="0"/>
              </a:spcBef>
              <a:spcAft>
                <a:spcPts val="0"/>
              </a:spcAft>
            </a:pPr>
            <a:r>
              <a:rPr lang="en-US" sz="2200" dirty="0" smtClean="0">
                <a:solidFill>
                  <a:prstClr val="black"/>
                </a:solidFill>
                <a:latin typeface="Arial Black" panose="020B0A04020102020204" pitchFamily="34" charset="0"/>
                <a:cs typeface="Times New Roman" panose="02020603050405020304" pitchFamily="18" charset="0"/>
              </a:rPr>
              <a:t>Along northern and eastern coasts of Greenland:</a:t>
            </a:r>
          </a:p>
          <a:p>
            <a:pPr fontAlgn="auto">
              <a:spcBef>
                <a:spcPts val="0"/>
              </a:spcBef>
              <a:spcAft>
                <a:spcPts val="0"/>
              </a:spcAft>
            </a:pPr>
            <a:r>
              <a:rPr lang="en-US" sz="2200" dirty="0" smtClean="0">
                <a:solidFill>
                  <a:prstClr val="black"/>
                </a:solidFill>
                <a:latin typeface="Arial Black" panose="020B0A04020102020204" pitchFamily="34" charset="0"/>
                <a:cs typeface="Times New Roman" panose="02020603050405020304" pitchFamily="18" charset="0"/>
                <a:sym typeface="Wingdings" panose="05000000000000000000" pitchFamily="2" charset="2"/>
              </a:rPr>
              <a:t></a:t>
            </a:r>
            <a:r>
              <a:rPr lang="en-US" sz="2200" dirty="0" smtClean="0">
                <a:solidFill>
                  <a:prstClr val="black"/>
                </a:solidFill>
                <a:latin typeface="Arial Black" panose="020B0A04020102020204" pitchFamily="34" charset="0"/>
                <a:cs typeface="Times New Roman" panose="02020603050405020304" pitchFamily="18" charset="0"/>
              </a:rPr>
              <a:t>Positive biases in surface albedo, as well as in Surface and TOA </a:t>
            </a:r>
            <a:r>
              <a:rPr lang="en-US" sz="2200" dirty="0" err="1" smtClean="0">
                <a:solidFill>
                  <a:prstClr val="black"/>
                </a:solidFill>
                <a:latin typeface="Arial Black" panose="020B0A04020102020204" pitchFamily="34" charset="0"/>
                <a:cs typeface="Times New Roman" panose="02020603050405020304" pitchFamily="18" charset="0"/>
              </a:rPr>
              <a:t>SW_up</a:t>
            </a:r>
            <a:r>
              <a:rPr lang="en-US" sz="2200" dirty="0" smtClean="0">
                <a:solidFill>
                  <a:prstClr val="black"/>
                </a:solidFill>
                <a:latin typeface="Arial Black" panose="020B0A04020102020204" pitchFamily="34" charset="0"/>
                <a:cs typeface="Times New Roman" panose="02020603050405020304" pitchFamily="18" charset="0"/>
              </a:rPr>
              <a:t> fluxes</a:t>
            </a:r>
          </a:p>
          <a:p>
            <a:pPr fontAlgn="auto">
              <a:spcBef>
                <a:spcPts val="0"/>
              </a:spcBef>
              <a:spcAft>
                <a:spcPts val="0"/>
              </a:spcAft>
            </a:pPr>
            <a:r>
              <a:rPr lang="en-US" sz="2200" dirty="0" smtClean="0">
                <a:solidFill>
                  <a:prstClr val="black"/>
                </a:solidFill>
                <a:latin typeface="Arial Black" panose="020B0A04020102020204" pitchFamily="34" charset="0"/>
                <a:cs typeface="Times New Roman" panose="02020603050405020304" pitchFamily="18" charset="0"/>
              </a:rPr>
              <a:t> </a:t>
            </a:r>
          </a:p>
          <a:p>
            <a:pPr fontAlgn="auto">
              <a:spcBef>
                <a:spcPts val="0"/>
              </a:spcBef>
              <a:spcAft>
                <a:spcPts val="0"/>
              </a:spcAft>
            </a:pPr>
            <a:r>
              <a:rPr lang="en-US" sz="2200" u="sng" dirty="0" smtClean="0">
                <a:solidFill>
                  <a:srgbClr val="4F0CF8"/>
                </a:solidFill>
                <a:latin typeface="Arial Black" panose="020B0A04020102020204" pitchFamily="34" charset="0"/>
                <a:cs typeface="Times New Roman" panose="02020603050405020304" pitchFamily="18" charset="0"/>
              </a:rPr>
              <a:t>Conclusion:</a:t>
            </a:r>
          </a:p>
          <a:p>
            <a:pPr fontAlgn="auto">
              <a:spcBef>
                <a:spcPts val="0"/>
              </a:spcBef>
              <a:spcAft>
                <a:spcPts val="0"/>
              </a:spcAft>
            </a:pPr>
            <a:r>
              <a:rPr lang="en-US" sz="2200" dirty="0" smtClean="0">
                <a:solidFill>
                  <a:srgbClr val="4F0CF8"/>
                </a:solidFill>
                <a:latin typeface="Arial Black" panose="020B0A04020102020204" pitchFamily="34" charset="0"/>
                <a:cs typeface="Times New Roman" panose="02020603050405020304" pitchFamily="18" charset="0"/>
              </a:rPr>
              <a:t>In all </a:t>
            </a:r>
            <a:r>
              <a:rPr lang="en-US" sz="2200" dirty="0" err="1" smtClean="0">
                <a:solidFill>
                  <a:srgbClr val="4F0CF8"/>
                </a:solidFill>
                <a:latin typeface="Arial Black" panose="020B0A04020102020204" pitchFamily="34" charset="0"/>
                <a:cs typeface="Times New Roman" panose="02020603050405020304" pitchFamily="18" charset="0"/>
              </a:rPr>
              <a:t>reanalyses</a:t>
            </a:r>
            <a:r>
              <a:rPr lang="en-US" sz="2200" dirty="0" smtClean="0">
                <a:solidFill>
                  <a:srgbClr val="4F0CF8"/>
                </a:solidFill>
                <a:latin typeface="Arial Black" panose="020B0A04020102020204" pitchFamily="34" charset="0"/>
                <a:cs typeface="Times New Roman" panose="02020603050405020304" pitchFamily="18" charset="0"/>
              </a:rPr>
              <a:t>, they have wrong representation of surface types over coastal Greenland </a:t>
            </a:r>
            <a:endParaRPr lang="en-US" sz="2200" dirty="0">
              <a:solidFill>
                <a:srgbClr val="4F0CF8"/>
              </a:solidFill>
              <a:latin typeface="Arial Black" panose="020B0A0402010202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BCDFD7-BB54-47E9-8870-DEE1025E5D2C}"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4269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5737126" y="3093580"/>
            <a:ext cx="3726227" cy="3420588"/>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34841" y="663606"/>
            <a:ext cx="6367492" cy="6309360"/>
          </a:xfrm>
          <a:prstGeom prst="rect">
            <a:avLst/>
          </a:prstGeom>
        </p:spPr>
      </p:pic>
      <p:sp>
        <p:nvSpPr>
          <p:cNvPr id="4" name="Slide Number Placeholder 3"/>
          <p:cNvSpPr>
            <a:spLocks noGrp="1"/>
          </p:cNvSpPr>
          <p:nvPr>
            <p:ph type="sldNum" sz="quarter" idx="12"/>
          </p:nvPr>
        </p:nvSpPr>
        <p:spPr>
          <a:xfrm>
            <a:off x="7086600" y="6488556"/>
            <a:ext cx="2057400" cy="365125"/>
          </a:xfrm>
        </p:spPr>
        <p:txBody>
          <a:bodyPr/>
          <a:lstStyle/>
          <a:p>
            <a:fld id="{5D71FE1E-9569-4323-9E1A-23541EEBEAD4}" type="slidenum">
              <a:rPr lang="en-US" smtClean="0">
                <a:solidFill>
                  <a:prstClr val="black">
                    <a:tint val="75000"/>
                  </a:prstClr>
                </a:solidFill>
              </a:rPr>
              <a:pPr/>
              <a:t>14</a:t>
            </a:fld>
            <a:endParaRPr lang="en-US" dirty="0">
              <a:solidFill>
                <a:prstClr val="black">
                  <a:tint val="75000"/>
                </a:prstClr>
              </a:solidFill>
            </a:endParaRPr>
          </a:p>
        </p:txBody>
      </p:sp>
      <p:sp>
        <p:nvSpPr>
          <p:cNvPr id="9" name="TextBox 8"/>
          <p:cNvSpPr txBox="1"/>
          <p:nvPr/>
        </p:nvSpPr>
        <p:spPr>
          <a:xfrm>
            <a:off x="6380006" y="3669268"/>
            <a:ext cx="2763999" cy="369332"/>
          </a:xfrm>
          <a:prstGeom prst="rect">
            <a:avLst/>
          </a:prstGeom>
          <a:noFill/>
        </p:spPr>
        <p:txBody>
          <a:bodyPr wrap="square" rtlCol="0">
            <a:spAutoFit/>
          </a:bodyPr>
          <a:lstStyle/>
          <a:p>
            <a:pPr fontAlgn="auto">
              <a:spcBef>
                <a:spcPts val="0"/>
              </a:spcBef>
              <a:spcAft>
                <a:spcPts val="0"/>
              </a:spcAft>
            </a:pPr>
            <a:r>
              <a:rPr lang="en-US" sz="1800" dirty="0">
                <a:solidFill>
                  <a:srgbClr val="FF0000"/>
                </a:solidFill>
                <a:cs typeface="Times New Roman" panose="02020603050405020304" pitchFamily="18" charset="0"/>
              </a:rPr>
              <a:t>Sea ice:80°-90°N, 0 °-360°</a:t>
            </a:r>
          </a:p>
        </p:txBody>
      </p:sp>
      <p:sp>
        <p:nvSpPr>
          <p:cNvPr id="10" name="TextBox 9"/>
          <p:cNvSpPr txBox="1"/>
          <p:nvPr/>
        </p:nvSpPr>
        <p:spPr>
          <a:xfrm>
            <a:off x="5932338" y="6331387"/>
            <a:ext cx="3358137" cy="646331"/>
          </a:xfrm>
          <a:prstGeom prst="rect">
            <a:avLst/>
          </a:prstGeom>
          <a:noFill/>
        </p:spPr>
        <p:txBody>
          <a:bodyPr wrap="square" rtlCol="0">
            <a:spAutoFit/>
          </a:bodyPr>
          <a:lstStyle/>
          <a:p>
            <a:pPr fontAlgn="auto">
              <a:spcBef>
                <a:spcPts val="0"/>
              </a:spcBef>
              <a:spcAft>
                <a:spcPts val="0"/>
              </a:spcAft>
            </a:pPr>
            <a:r>
              <a:rPr lang="en-US" sz="1800" dirty="0">
                <a:solidFill>
                  <a:srgbClr val="4F0CF8"/>
                </a:solidFill>
                <a:cs typeface="Times New Roman" panose="02020603050405020304" pitchFamily="18" charset="0"/>
              </a:rPr>
              <a:t>Open ocean:70°-80°N, 0°-45°E</a:t>
            </a:r>
          </a:p>
          <a:p>
            <a:pPr fontAlgn="auto">
              <a:spcBef>
                <a:spcPts val="0"/>
              </a:spcBef>
              <a:spcAft>
                <a:spcPts val="0"/>
              </a:spcAft>
            </a:pPr>
            <a:r>
              <a:rPr lang="en-US" sz="1800" dirty="0">
                <a:solidFill>
                  <a:srgbClr val="0070C0"/>
                </a:solidFill>
                <a:latin typeface="Calibri" panose="020F0502020204030204"/>
              </a:rPr>
              <a:t> </a:t>
            </a:r>
            <a:endParaRPr lang="en-US" sz="1800" b="0" dirty="0">
              <a:solidFill>
                <a:srgbClr val="0070C0"/>
              </a:solidFill>
              <a:latin typeface="Calibri" panose="020F0502020204030204"/>
            </a:endParaRPr>
          </a:p>
        </p:txBody>
      </p:sp>
      <p:sp>
        <p:nvSpPr>
          <p:cNvPr id="3" name="Oval 2"/>
          <p:cNvSpPr/>
          <p:nvPr/>
        </p:nvSpPr>
        <p:spPr>
          <a:xfrm>
            <a:off x="6950395" y="4038600"/>
            <a:ext cx="1322024" cy="14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13" name="Straight Connector 12"/>
          <p:cNvCxnSpPr/>
          <p:nvPr/>
        </p:nvCxnSpPr>
        <p:spPr>
          <a:xfrm flipH="1">
            <a:off x="7591773" y="5556543"/>
            <a:ext cx="8466" cy="86805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74163" y="5331120"/>
            <a:ext cx="457176" cy="6594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rot="8617571">
            <a:off x="7202231" y="5028487"/>
            <a:ext cx="1801253" cy="1083636"/>
          </a:xfrm>
          <a:prstGeom prst="arc">
            <a:avLst>
              <a:gd name="adj1" fmla="val 15061300"/>
              <a:gd name="adj2" fmla="val 20794798"/>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33" name="TextBox 32"/>
          <p:cNvSpPr txBox="1"/>
          <p:nvPr/>
        </p:nvSpPr>
        <p:spPr>
          <a:xfrm>
            <a:off x="1038212" y="379069"/>
            <a:ext cx="1704987" cy="400110"/>
          </a:xfrm>
          <a:prstGeom prst="rect">
            <a:avLst/>
          </a:prstGeom>
          <a:solidFill>
            <a:srgbClr val="FFFF00"/>
          </a:solidFill>
        </p:spPr>
        <p:txBody>
          <a:bodyPr wrap="square" rtlCol="0">
            <a:spAutoFit/>
          </a:bodyPr>
          <a:lstStyle/>
          <a:p>
            <a:pPr fontAlgn="auto">
              <a:spcBef>
                <a:spcPts val="0"/>
              </a:spcBef>
              <a:spcAft>
                <a:spcPts val="0"/>
              </a:spcAft>
            </a:pPr>
            <a:r>
              <a:rPr lang="en-US" sz="2000" dirty="0">
                <a:solidFill>
                  <a:srgbClr val="0000FF"/>
                </a:solidFill>
                <a:cs typeface="Times New Roman" panose="02020603050405020304" pitchFamily="18" charset="0"/>
              </a:rPr>
              <a:t>Open ocean</a:t>
            </a:r>
          </a:p>
        </p:txBody>
      </p:sp>
      <p:sp>
        <p:nvSpPr>
          <p:cNvPr id="34" name="TextBox 33"/>
          <p:cNvSpPr txBox="1"/>
          <p:nvPr/>
        </p:nvSpPr>
        <p:spPr>
          <a:xfrm>
            <a:off x="4276058" y="392378"/>
            <a:ext cx="1006284" cy="400110"/>
          </a:xfrm>
          <a:prstGeom prst="rect">
            <a:avLst/>
          </a:prstGeom>
          <a:solidFill>
            <a:srgbClr val="FFFF00"/>
          </a:solidFill>
        </p:spPr>
        <p:txBody>
          <a:bodyPr wrap="square" rtlCol="0">
            <a:spAutoFit/>
          </a:bodyPr>
          <a:lstStyle/>
          <a:p>
            <a:pPr fontAlgn="auto">
              <a:spcBef>
                <a:spcPts val="0"/>
              </a:spcBef>
              <a:spcAft>
                <a:spcPts val="0"/>
              </a:spcAft>
            </a:pPr>
            <a:r>
              <a:rPr lang="en-US" sz="2000" dirty="0">
                <a:solidFill>
                  <a:srgbClr val="FF0000"/>
                </a:solidFill>
                <a:cs typeface="Times New Roman" panose="02020603050405020304" pitchFamily="18" charset="0"/>
              </a:rPr>
              <a:t>Sea ice</a:t>
            </a:r>
          </a:p>
        </p:txBody>
      </p:sp>
      <p:sp>
        <p:nvSpPr>
          <p:cNvPr id="35" name="TextBox 34"/>
          <p:cNvSpPr txBox="1"/>
          <p:nvPr/>
        </p:nvSpPr>
        <p:spPr>
          <a:xfrm>
            <a:off x="6002906" y="579124"/>
            <a:ext cx="3216999" cy="2462213"/>
          </a:xfrm>
          <a:prstGeom prst="rect">
            <a:avLst/>
          </a:prstGeom>
          <a:solidFill>
            <a:srgbClr val="FFFF00"/>
          </a:solidFill>
        </p:spPr>
        <p:txBody>
          <a:bodyPr wrap="square" rtlCol="0">
            <a:spAutoFit/>
          </a:bodyPr>
          <a:lstStyle/>
          <a:p>
            <a:pPr fontAlgn="auto">
              <a:spcBef>
                <a:spcPts val="0"/>
              </a:spcBef>
              <a:spcAft>
                <a:spcPts val="0"/>
              </a:spcAft>
            </a:pPr>
            <a:r>
              <a:rPr lang="en-US" sz="2200" dirty="0">
                <a:solidFill>
                  <a:prstClr val="black"/>
                </a:solidFill>
                <a:latin typeface="Arial Black" panose="020B0A04020102020204" pitchFamily="34" charset="0"/>
                <a:cs typeface="Times New Roman" panose="02020603050405020304" pitchFamily="18" charset="0"/>
              </a:rPr>
              <a:t>From CERES data, TOA </a:t>
            </a:r>
            <a:r>
              <a:rPr lang="en-US" sz="2200" dirty="0" err="1">
                <a:solidFill>
                  <a:prstClr val="black"/>
                </a:solidFill>
                <a:latin typeface="Arial Black" panose="020B0A04020102020204" pitchFamily="34" charset="0"/>
                <a:cs typeface="Times New Roman" panose="02020603050405020304" pitchFamily="18" charset="0"/>
              </a:rPr>
              <a:t>SW_up</a:t>
            </a:r>
            <a:r>
              <a:rPr lang="en-US" sz="2200" dirty="0">
                <a:solidFill>
                  <a:prstClr val="black"/>
                </a:solidFill>
                <a:latin typeface="Arial Black" panose="020B0A04020102020204" pitchFamily="34" charset="0"/>
                <a:cs typeface="Times New Roman" panose="02020603050405020304" pitchFamily="18" charset="0"/>
              </a:rPr>
              <a:t> </a:t>
            </a:r>
            <a:r>
              <a:rPr lang="en-US" sz="2200" dirty="0" smtClean="0">
                <a:solidFill>
                  <a:prstClr val="black"/>
                </a:solidFill>
                <a:latin typeface="Arial Black" panose="020B0A04020102020204" pitchFamily="34" charset="0"/>
                <a:cs typeface="Times New Roman" panose="02020603050405020304" pitchFamily="18" charset="0"/>
              </a:rPr>
              <a:t>flux increases </a:t>
            </a:r>
            <a:r>
              <a:rPr lang="en-US" sz="2200" dirty="0">
                <a:solidFill>
                  <a:prstClr val="black"/>
                </a:solidFill>
                <a:latin typeface="Arial Black" panose="020B0A04020102020204" pitchFamily="34" charset="0"/>
                <a:cs typeface="Times New Roman" panose="02020603050405020304" pitchFamily="18" charset="0"/>
              </a:rPr>
              <a:t>with increasing CF over </a:t>
            </a:r>
            <a:r>
              <a:rPr lang="en-US" sz="2200" dirty="0">
                <a:solidFill>
                  <a:srgbClr val="0000FF"/>
                </a:solidFill>
                <a:latin typeface="Arial Black" panose="020B0A04020102020204" pitchFamily="34" charset="0"/>
                <a:cs typeface="Times New Roman" panose="02020603050405020304" pitchFamily="18" charset="0"/>
              </a:rPr>
              <a:t>open ocean</a:t>
            </a:r>
            <a:r>
              <a:rPr lang="en-US" sz="2200" dirty="0">
                <a:solidFill>
                  <a:prstClr val="black"/>
                </a:solidFill>
                <a:latin typeface="Arial Black" panose="020B0A04020102020204" pitchFamily="34" charset="0"/>
                <a:cs typeface="Times New Roman" panose="02020603050405020304" pitchFamily="18" charset="0"/>
              </a:rPr>
              <a:t>, but slightly decreases over </a:t>
            </a:r>
            <a:r>
              <a:rPr lang="en-US" sz="2200" dirty="0">
                <a:solidFill>
                  <a:srgbClr val="FF0000"/>
                </a:solidFill>
                <a:latin typeface="Arial Black" panose="020B0A04020102020204" pitchFamily="34" charset="0"/>
                <a:cs typeface="Times New Roman" panose="02020603050405020304" pitchFamily="18" charset="0"/>
              </a:rPr>
              <a:t>sea ice</a:t>
            </a:r>
            <a:r>
              <a:rPr lang="en-US" sz="2200" dirty="0">
                <a:solidFill>
                  <a:prstClr val="black"/>
                </a:solidFill>
                <a:latin typeface="Arial Black" panose="020B0A04020102020204" pitchFamily="34" charset="0"/>
                <a:cs typeface="Times New Roman" panose="02020603050405020304" pitchFamily="18" charset="0"/>
              </a:rPr>
              <a:t>.  </a:t>
            </a:r>
          </a:p>
        </p:txBody>
      </p:sp>
      <p:sp>
        <p:nvSpPr>
          <p:cNvPr id="16" name="TextBox 15"/>
          <p:cNvSpPr txBox="1"/>
          <p:nvPr/>
        </p:nvSpPr>
        <p:spPr>
          <a:xfrm>
            <a:off x="0" y="-46380"/>
            <a:ext cx="9144000" cy="830997"/>
          </a:xfrm>
          <a:prstGeom prst="rect">
            <a:avLst/>
          </a:prstGeom>
          <a:noFill/>
        </p:spPr>
        <p:txBody>
          <a:bodyPr wrap="square" rtlCol="0">
            <a:spAutoFit/>
          </a:bodyPr>
          <a:lstStyle/>
          <a:p>
            <a:pPr fontAlgn="auto">
              <a:spcBef>
                <a:spcPts val="0"/>
              </a:spcBef>
              <a:spcAft>
                <a:spcPts val="0"/>
              </a:spcAft>
            </a:pPr>
            <a:r>
              <a:rPr lang="en-US" sz="2400" dirty="0" smtClean="0">
                <a:solidFill>
                  <a:prstClr val="black"/>
                </a:solidFill>
                <a:latin typeface="Arial Black" panose="020B0A04020102020204" pitchFamily="34" charset="0"/>
                <a:cs typeface="Times New Roman" panose="02020603050405020304" pitchFamily="18" charset="0"/>
              </a:rPr>
              <a:t>TOA </a:t>
            </a:r>
            <a:r>
              <a:rPr lang="en-US" sz="2400" dirty="0" err="1">
                <a:solidFill>
                  <a:prstClr val="black"/>
                </a:solidFill>
                <a:latin typeface="Arial Black" panose="020B0A04020102020204" pitchFamily="34" charset="0"/>
                <a:cs typeface="Times New Roman" panose="02020603050405020304" pitchFamily="18" charset="0"/>
              </a:rPr>
              <a:t>SW_up</a:t>
            </a:r>
            <a:r>
              <a:rPr lang="en-US" sz="2400" dirty="0">
                <a:solidFill>
                  <a:prstClr val="black"/>
                </a:solidFill>
                <a:latin typeface="Arial Black" panose="020B0A04020102020204" pitchFamily="34" charset="0"/>
                <a:cs typeface="Times New Roman" panose="02020603050405020304" pitchFamily="18" charset="0"/>
              </a:rPr>
              <a:t> </a:t>
            </a:r>
            <a:r>
              <a:rPr lang="en-US" sz="2400" dirty="0" smtClean="0">
                <a:solidFill>
                  <a:prstClr val="black"/>
                </a:solidFill>
                <a:latin typeface="Arial Black" panose="020B0A04020102020204" pitchFamily="34" charset="0"/>
                <a:cs typeface="Times New Roman" panose="02020603050405020304" pitchFamily="18" charset="0"/>
              </a:rPr>
              <a:t>flux vs. CF </a:t>
            </a:r>
            <a:r>
              <a:rPr lang="en-US" sz="2400" dirty="0">
                <a:solidFill>
                  <a:prstClr val="black"/>
                </a:solidFill>
                <a:latin typeface="Arial Black" panose="020B0A04020102020204" pitchFamily="34" charset="0"/>
                <a:cs typeface="Times New Roman" panose="02020603050405020304" pitchFamily="18" charset="0"/>
              </a:rPr>
              <a:t>over </a:t>
            </a:r>
            <a:r>
              <a:rPr lang="en-US" sz="2400" dirty="0">
                <a:solidFill>
                  <a:srgbClr val="0000FF"/>
                </a:solidFill>
                <a:latin typeface="Arial Black" panose="020B0A04020102020204" pitchFamily="34" charset="0"/>
                <a:cs typeface="Times New Roman" panose="02020603050405020304" pitchFamily="18" charset="0"/>
              </a:rPr>
              <a:t>Open Ocean </a:t>
            </a:r>
            <a:r>
              <a:rPr lang="en-US" sz="2400" dirty="0">
                <a:solidFill>
                  <a:prstClr val="black"/>
                </a:solidFill>
                <a:latin typeface="Arial Black" panose="020B0A04020102020204" pitchFamily="34" charset="0"/>
                <a:cs typeface="Times New Roman" panose="02020603050405020304" pitchFamily="18" charset="0"/>
              </a:rPr>
              <a:t>and </a:t>
            </a:r>
            <a:r>
              <a:rPr lang="en-US" sz="2400" dirty="0">
                <a:solidFill>
                  <a:srgbClr val="FF0000"/>
                </a:solidFill>
                <a:latin typeface="Arial Black" panose="020B0A04020102020204" pitchFamily="34" charset="0"/>
                <a:cs typeface="Times New Roman" panose="02020603050405020304" pitchFamily="18" charset="0"/>
              </a:rPr>
              <a:t>Sea ice </a:t>
            </a:r>
            <a:r>
              <a:rPr lang="en-US" sz="2400" dirty="0">
                <a:solidFill>
                  <a:prstClr val="black"/>
                </a:solidFill>
                <a:latin typeface="Arial Black" panose="020B0A04020102020204" pitchFamily="34" charset="0"/>
                <a:cs typeface="Times New Roman" panose="02020603050405020304" pitchFamily="18" charset="0"/>
              </a:rPr>
              <a:t>(JJA)</a:t>
            </a:r>
            <a:endParaRPr lang="en-US" sz="1800" dirty="0">
              <a:solidFill>
                <a:prstClr val="black"/>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342484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5747364" y="3276600"/>
            <a:ext cx="3726227" cy="342496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37160" y="667512"/>
            <a:ext cx="6390593" cy="6309664"/>
          </a:xfrm>
          <a:prstGeom prst="rect">
            <a:avLst/>
          </a:prstGeom>
        </p:spPr>
      </p:pic>
      <p:sp>
        <p:nvSpPr>
          <p:cNvPr id="4" name="Slide Number Placeholder 3"/>
          <p:cNvSpPr>
            <a:spLocks noGrp="1"/>
          </p:cNvSpPr>
          <p:nvPr>
            <p:ph type="sldNum" sz="quarter" idx="12"/>
          </p:nvPr>
        </p:nvSpPr>
        <p:spPr>
          <a:xfrm>
            <a:off x="7086600" y="6488552"/>
            <a:ext cx="2057400" cy="365125"/>
          </a:xfrm>
        </p:spPr>
        <p:txBody>
          <a:bodyPr/>
          <a:lstStyle/>
          <a:p>
            <a:fld id="{5D71FE1E-9569-4323-9E1A-23541EEBEAD4}" type="slidenum">
              <a:rPr lang="en-US" smtClean="0">
                <a:solidFill>
                  <a:prstClr val="black">
                    <a:tint val="75000"/>
                  </a:prstClr>
                </a:solidFill>
              </a:rPr>
              <a:pPr/>
              <a:t>15</a:t>
            </a:fld>
            <a:endParaRPr lang="en-US" dirty="0">
              <a:solidFill>
                <a:prstClr val="black">
                  <a:tint val="75000"/>
                </a:prstClr>
              </a:solidFill>
            </a:endParaRPr>
          </a:p>
        </p:txBody>
      </p:sp>
      <p:sp>
        <p:nvSpPr>
          <p:cNvPr id="9" name="TextBox 8"/>
          <p:cNvSpPr txBox="1"/>
          <p:nvPr/>
        </p:nvSpPr>
        <p:spPr>
          <a:xfrm>
            <a:off x="6276410" y="3798049"/>
            <a:ext cx="2888643" cy="369332"/>
          </a:xfrm>
          <a:prstGeom prst="rect">
            <a:avLst/>
          </a:prstGeom>
          <a:noFill/>
        </p:spPr>
        <p:txBody>
          <a:bodyPr wrap="square" rtlCol="0">
            <a:spAutoFit/>
          </a:bodyPr>
          <a:lstStyle/>
          <a:p>
            <a:pPr fontAlgn="auto">
              <a:spcBef>
                <a:spcPts val="0"/>
              </a:spcBef>
              <a:spcAft>
                <a:spcPts val="0"/>
              </a:spcAft>
            </a:pPr>
            <a:r>
              <a:rPr lang="en-US" sz="1800" dirty="0">
                <a:solidFill>
                  <a:srgbClr val="FF0000"/>
                </a:solidFill>
                <a:cs typeface="Times New Roman" panose="02020603050405020304" pitchFamily="18" charset="0"/>
              </a:rPr>
              <a:t>Sea ice:80°-90°N, 0 °-360°</a:t>
            </a:r>
          </a:p>
        </p:txBody>
      </p:sp>
      <p:sp>
        <p:nvSpPr>
          <p:cNvPr id="10" name="TextBox 9"/>
          <p:cNvSpPr txBox="1"/>
          <p:nvPr/>
        </p:nvSpPr>
        <p:spPr>
          <a:xfrm>
            <a:off x="6019800" y="6379951"/>
            <a:ext cx="3352799" cy="646331"/>
          </a:xfrm>
          <a:prstGeom prst="rect">
            <a:avLst/>
          </a:prstGeom>
          <a:noFill/>
        </p:spPr>
        <p:txBody>
          <a:bodyPr wrap="square" rtlCol="0">
            <a:spAutoFit/>
          </a:bodyPr>
          <a:lstStyle/>
          <a:p>
            <a:pPr fontAlgn="auto">
              <a:spcBef>
                <a:spcPts val="0"/>
              </a:spcBef>
              <a:spcAft>
                <a:spcPts val="0"/>
              </a:spcAft>
            </a:pPr>
            <a:r>
              <a:rPr lang="en-US" sz="1800" dirty="0">
                <a:solidFill>
                  <a:srgbClr val="4F0CF8"/>
                </a:solidFill>
                <a:cs typeface="Times New Roman" panose="02020603050405020304" pitchFamily="18" charset="0"/>
              </a:rPr>
              <a:t>Open ocean:70°-80°N, 0°-45°E</a:t>
            </a:r>
          </a:p>
          <a:p>
            <a:pPr fontAlgn="auto">
              <a:spcBef>
                <a:spcPts val="0"/>
              </a:spcBef>
              <a:spcAft>
                <a:spcPts val="0"/>
              </a:spcAft>
            </a:pPr>
            <a:r>
              <a:rPr lang="en-US" sz="1800" dirty="0">
                <a:solidFill>
                  <a:srgbClr val="0070C0"/>
                </a:solidFill>
                <a:latin typeface="Calibri" panose="020F0502020204030204"/>
              </a:rPr>
              <a:t> </a:t>
            </a:r>
            <a:endParaRPr lang="en-US" sz="1800" b="0" dirty="0">
              <a:solidFill>
                <a:srgbClr val="0070C0"/>
              </a:solidFill>
              <a:latin typeface="Calibri" panose="020F0502020204030204"/>
            </a:endParaRPr>
          </a:p>
        </p:txBody>
      </p:sp>
      <p:sp>
        <p:nvSpPr>
          <p:cNvPr id="3" name="Oval 2"/>
          <p:cNvSpPr/>
          <p:nvPr/>
        </p:nvSpPr>
        <p:spPr>
          <a:xfrm>
            <a:off x="6959181" y="4191000"/>
            <a:ext cx="1278994" cy="1480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13" name="Straight Connector 12"/>
          <p:cNvCxnSpPr/>
          <p:nvPr/>
        </p:nvCxnSpPr>
        <p:spPr>
          <a:xfrm flipH="1">
            <a:off x="7598675" y="5587914"/>
            <a:ext cx="11799" cy="94808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63135" y="5341832"/>
            <a:ext cx="457176" cy="6594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rot="8617571">
            <a:off x="7226606" y="5148357"/>
            <a:ext cx="1801253" cy="1130802"/>
          </a:xfrm>
          <a:prstGeom prst="arc">
            <a:avLst>
              <a:gd name="adj1" fmla="val 15061300"/>
              <a:gd name="adj2" fmla="val 20794798"/>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33" name="TextBox 32"/>
          <p:cNvSpPr txBox="1"/>
          <p:nvPr/>
        </p:nvSpPr>
        <p:spPr>
          <a:xfrm>
            <a:off x="1524000" y="360187"/>
            <a:ext cx="1631442" cy="400110"/>
          </a:xfrm>
          <a:prstGeom prst="rect">
            <a:avLst/>
          </a:prstGeom>
          <a:solidFill>
            <a:srgbClr val="FFFF00"/>
          </a:solidFill>
        </p:spPr>
        <p:txBody>
          <a:bodyPr wrap="square" rtlCol="0">
            <a:spAutoFit/>
          </a:bodyPr>
          <a:lstStyle/>
          <a:p>
            <a:pPr fontAlgn="auto">
              <a:spcBef>
                <a:spcPts val="0"/>
              </a:spcBef>
              <a:spcAft>
                <a:spcPts val="0"/>
              </a:spcAft>
            </a:pPr>
            <a:r>
              <a:rPr lang="en-US" sz="2000" dirty="0">
                <a:solidFill>
                  <a:srgbClr val="0000FF"/>
                </a:solidFill>
                <a:cs typeface="Times New Roman" panose="02020603050405020304" pitchFamily="18" charset="0"/>
              </a:rPr>
              <a:t>Open ocean</a:t>
            </a:r>
          </a:p>
        </p:txBody>
      </p:sp>
      <p:sp>
        <p:nvSpPr>
          <p:cNvPr id="34" name="TextBox 33"/>
          <p:cNvSpPr txBox="1"/>
          <p:nvPr/>
        </p:nvSpPr>
        <p:spPr>
          <a:xfrm>
            <a:off x="4279395" y="393192"/>
            <a:ext cx="1018511" cy="400110"/>
          </a:xfrm>
          <a:prstGeom prst="rect">
            <a:avLst/>
          </a:prstGeom>
          <a:solidFill>
            <a:srgbClr val="FFFF00"/>
          </a:solidFill>
        </p:spPr>
        <p:txBody>
          <a:bodyPr wrap="square" rtlCol="0">
            <a:spAutoFit/>
          </a:bodyPr>
          <a:lstStyle/>
          <a:p>
            <a:pPr fontAlgn="auto">
              <a:spcBef>
                <a:spcPts val="0"/>
              </a:spcBef>
              <a:spcAft>
                <a:spcPts val="0"/>
              </a:spcAft>
            </a:pPr>
            <a:r>
              <a:rPr lang="en-US" sz="2000" dirty="0">
                <a:solidFill>
                  <a:srgbClr val="FF0000"/>
                </a:solidFill>
                <a:cs typeface="Times New Roman" panose="02020603050405020304" pitchFamily="18" charset="0"/>
              </a:rPr>
              <a:t>Sea ice</a:t>
            </a:r>
          </a:p>
        </p:txBody>
      </p:sp>
      <p:sp>
        <p:nvSpPr>
          <p:cNvPr id="35" name="TextBox 34"/>
          <p:cNvSpPr txBox="1"/>
          <p:nvPr/>
        </p:nvSpPr>
        <p:spPr>
          <a:xfrm>
            <a:off x="6148346" y="610591"/>
            <a:ext cx="2900658" cy="2585323"/>
          </a:xfrm>
          <a:prstGeom prst="rect">
            <a:avLst/>
          </a:prstGeom>
          <a:solidFill>
            <a:srgbClr val="FFFF00"/>
          </a:solidFill>
        </p:spPr>
        <p:txBody>
          <a:bodyPr wrap="square" rtlCol="0">
            <a:spAutoFit/>
          </a:bodyPr>
          <a:lstStyle/>
          <a:p>
            <a:pPr fontAlgn="auto">
              <a:spcBef>
                <a:spcPts val="0"/>
              </a:spcBef>
              <a:spcAft>
                <a:spcPts val="0"/>
              </a:spcAft>
            </a:pPr>
            <a:r>
              <a:rPr lang="en-US" sz="1800" dirty="0">
                <a:solidFill>
                  <a:prstClr val="black"/>
                </a:solidFill>
                <a:latin typeface="Arial Black" panose="020B0A04020102020204" pitchFamily="34" charset="0"/>
                <a:sym typeface="Wingdings" panose="05000000000000000000" pitchFamily="2" charset="2"/>
              </a:rPr>
              <a:t></a:t>
            </a:r>
            <a:r>
              <a:rPr lang="en-US" sz="1800" dirty="0" err="1">
                <a:solidFill>
                  <a:prstClr val="black"/>
                </a:solidFill>
                <a:latin typeface="Arial Black" panose="020B0A04020102020204" pitchFamily="34" charset="0"/>
                <a:cs typeface="Times New Roman" panose="02020603050405020304" pitchFamily="18" charset="0"/>
              </a:rPr>
              <a:t>SW_down</a:t>
            </a:r>
            <a:r>
              <a:rPr lang="en-US" sz="1800" dirty="0">
                <a:solidFill>
                  <a:prstClr val="black"/>
                </a:solidFill>
                <a:latin typeface="Arial Black" panose="020B0A04020102020204" pitchFamily="34" charset="0"/>
                <a:cs typeface="Times New Roman" panose="02020603050405020304" pitchFamily="18" charset="0"/>
              </a:rPr>
              <a:t> fluxes </a:t>
            </a:r>
            <a:r>
              <a:rPr lang="en-US" sz="1800" dirty="0" smtClean="0">
                <a:solidFill>
                  <a:prstClr val="black"/>
                </a:solidFill>
                <a:latin typeface="Arial Black" panose="020B0A04020102020204" pitchFamily="34" charset="0"/>
                <a:cs typeface="Times New Roman" panose="02020603050405020304" pitchFamily="18" charset="0"/>
              </a:rPr>
              <a:t>decrease with </a:t>
            </a:r>
            <a:r>
              <a:rPr lang="en-US" sz="1800" dirty="0">
                <a:solidFill>
                  <a:prstClr val="black"/>
                </a:solidFill>
                <a:latin typeface="Arial Black" panose="020B0A04020102020204" pitchFamily="34" charset="0"/>
                <a:cs typeface="Times New Roman" panose="02020603050405020304" pitchFamily="18" charset="0"/>
              </a:rPr>
              <a:t>increasing CFs over </a:t>
            </a:r>
            <a:r>
              <a:rPr lang="en-US" sz="1800" dirty="0" smtClean="0">
                <a:solidFill>
                  <a:prstClr val="black"/>
                </a:solidFill>
                <a:latin typeface="Arial Black" panose="020B0A04020102020204" pitchFamily="34" charset="0"/>
                <a:cs typeface="Times New Roman" panose="02020603050405020304" pitchFamily="18" charset="0"/>
              </a:rPr>
              <a:t>both </a:t>
            </a:r>
            <a:r>
              <a:rPr lang="en-US" sz="1800" dirty="0">
                <a:solidFill>
                  <a:srgbClr val="0000FF"/>
                </a:solidFill>
                <a:latin typeface="Arial Black" panose="020B0A04020102020204" pitchFamily="34" charset="0"/>
                <a:cs typeface="Times New Roman" panose="02020603050405020304" pitchFamily="18" charset="0"/>
              </a:rPr>
              <a:t>open ocean </a:t>
            </a:r>
            <a:r>
              <a:rPr lang="en-US" sz="1800" dirty="0">
                <a:solidFill>
                  <a:prstClr val="black"/>
                </a:solidFill>
                <a:latin typeface="Arial Black" panose="020B0A04020102020204" pitchFamily="34" charset="0"/>
                <a:cs typeface="Times New Roman" panose="02020603050405020304" pitchFamily="18" charset="0"/>
              </a:rPr>
              <a:t>and </a:t>
            </a:r>
            <a:r>
              <a:rPr lang="en-US" sz="1800" dirty="0">
                <a:solidFill>
                  <a:srgbClr val="FF0000"/>
                </a:solidFill>
                <a:latin typeface="Arial Black" panose="020B0A04020102020204" pitchFamily="34" charset="0"/>
                <a:cs typeface="Times New Roman" panose="02020603050405020304" pitchFamily="18" charset="0"/>
              </a:rPr>
              <a:t>sea ice</a:t>
            </a:r>
            <a:r>
              <a:rPr lang="en-US" sz="1800" dirty="0">
                <a:solidFill>
                  <a:prstClr val="black"/>
                </a:solidFill>
                <a:latin typeface="Arial Black" panose="020B0A04020102020204" pitchFamily="34" charset="0"/>
                <a:cs typeface="Times New Roman" panose="02020603050405020304" pitchFamily="18" charset="0"/>
              </a:rPr>
              <a:t> (high </a:t>
            </a:r>
            <a:r>
              <a:rPr lang="en-US" altLang="zh-CN" sz="1800" dirty="0" smtClean="0">
                <a:solidFill>
                  <a:prstClr val="black"/>
                </a:solidFill>
                <a:latin typeface="Arial Black" panose="020B0A04020102020204" pitchFamily="34" charset="0"/>
                <a:cs typeface="Times New Roman" panose="02020603050405020304" pitchFamily="18" charset="0"/>
              </a:rPr>
              <a:t>albedo</a:t>
            </a:r>
            <a:r>
              <a:rPr lang="en-US" sz="1800" dirty="0" smtClean="0">
                <a:solidFill>
                  <a:prstClr val="black"/>
                </a:solidFill>
                <a:latin typeface="Arial Black" panose="020B0A04020102020204" pitchFamily="34" charset="0"/>
                <a:cs typeface="Times New Roman" panose="02020603050405020304" pitchFamily="18" charset="0"/>
              </a:rPr>
              <a:t>, multiple reflections</a:t>
            </a:r>
            <a:r>
              <a:rPr lang="en-US" sz="1800" dirty="0">
                <a:solidFill>
                  <a:prstClr val="black"/>
                </a:solidFill>
                <a:latin typeface="Arial Black" panose="020B0A04020102020204" pitchFamily="34" charset="0"/>
                <a:cs typeface="Times New Roman" panose="02020603050405020304" pitchFamily="18" charset="0"/>
              </a:rPr>
              <a:t>)</a:t>
            </a:r>
          </a:p>
          <a:p>
            <a:pPr fontAlgn="auto">
              <a:spcBef>
                <a:spcPts val="0"/>
              </a:spcBef>
              <a:spcAft>
                <a:spcPts val="0"/>
              </a:spcAft>
            </a:pPr>
            <a:r>
              <a:rPr lang="en-US" sz="1800" dirty="0">
                <a:solidFill>
                  <a:prstClr val="black"/>
                </a:solidFill>
                <a:latin typeface="Arial Black" panose="020B0A04020102020204" pitchFamily="34" charset="0"/>
                <a:cs typeface="Times New Roman" panose="02020603050405020304" pitchFamily="18" charset="0"/>
                <a:sym typeface="Wingdings" panose="05000000000000000000" pitchFamily="2" charset="2"/>
              </a:rPr>
              <a:t></a:t>
            </a:r>
            <a:r>
              <a:rPr lang="en-US" sz="1800" dirty="0">
                <a:solidFill>
                  <a:prstClr val="black"/>
                </a:solidFill>
                <a:latin typeface="Arial Black" panose="020B0A04020102020204" pitchFamily="34" charset="0"/>
                <a:cs typeface="Times New Roman" panose="02020603050405020304" pitchFamily="18" charset="0"/>
              </a:rPr>
              <a:t>Most of reanalyzed results capture these </a:t>
            </a:r>
            <a:r>
              <a:rPr lang="en-US" sz="1800" dirty="0" smtClean="0">
                <a:solidFill>
                  <a:prstClr val="black"/>
                </a:solidFill>
                <a:latin typeface="Arial Black" panose="020B0A04020102020204" pitchFamily="34" charset="0"/>
                <a:cs typeface="Times New Roman" panose="02020603050405020304" pitchFamily="18" charset="0"/>
              </a:rPr>
              <a:t>decreasing trends.  </a:t>
            </a:r>
            <a:endParaRPr lang="en-US" sz="1800" dirty="0">
              <a:solidFill>
                <a:prstClr val="black"/>
              </a:solidFill>
              <a:latin typeface="Arial Black" panose="020B0A04020102020204" pitchFamily="34" charset="0"/>
              <a:cs typeface="Times New Roman" panose="02020603050405020304" pitchFamily="18" charset="0"/>
            </a:endParaRPr>
          </a:p>
        </p:txBody>
      </p:sp>
      <p:sp>
        <p:nvSpPr>
          <p:cNvPr id="16" name="TextBox 15"/>
          <p:cNvSpPr txBox="1"/>
          <p:nvPr/>
        </p:nvSpPr>
        <p:spPr>
          <a:xfrm>
            <a:off x="4" y="-9144"/>
            <a:ext cx="9154391" cy="769441"/>
          </a:xfrm>
          <a:prstGeom prst="rect">
            <a:avLst/>
          </a:prstGeom>
          <a:noFill/>
        </p:spPr>
        <p:txBody>
          <a:bodyPr wrap="square" rtlCol="0">
            <a:spAutoFit/>
          </a:bodyPr>
          <a:lstStyle/>
          <a:p>
            <a:pPr fontAlgn="auto">
              <a:spcBef>
                <a:spcPts val="0"/>
              </a:spcBef>
              <a:spcAft>
                <a:spcPts val="0"/>
              </a:spcAft>
            </a:pPr>
            <a:r>
              <a:rPr lang="en-US" sz="2200" dirty="0">
                <a:solidFill>
                  <a:prstClr val="black"/>
                </a:solidFill>
                <a:latin typeface="Arial Black" panose="020B0A04020102020204" pitchFamily="34" charset="0"/>
                <a:cs typeface="Times New Roman" panose="02020603050405020304" pitchFamily="18" charset="0"/>
              </a:rPr>
              <a:t>S</a:t>
            </a:r>
            <a:r>
              <a:rPr lang="en-US" sz="2200" dirty="0" smtClean="0">
                <a:solidFill>
                  <a:prstClr val="black"/>
                </a:solidFill>
                <a:latin typeface="Arial Black" panose="020B0A04020102020204" pitchFamily="34" charset="0"/>
                <a:cs typeface="Times New Roman" panose="02020603050405020304" pitchFamily="18" charset="0"/>
              </a:rPr>
              <a:t>urface </a:t>
            </a:r>
            <a:r>
              <a:rPr lang="en-US" sz="2200" dirty="0" err="1">
                <a:solidFill>
                  <a:prstClr val="black"/>
                </a:solidFill>
                <a:latin typeface="Arial Black" panose="020B0A04020102020204" pitchFamily="34" charset="0"/>
                <a:cs typeface="Times New Roman" panose="02020603050405020304" pitchFamily="18" charset="0"/>
              </a:rPr>
              <a:t>SW_down</a:t>
            </a:r>
            <a:r>
              <a:rPr lang="en-US" sz="2200" dirty="0">
                <a:solidFill>
                  <a:prstClr val="black"/>
                </a:solidFill>
                <a:latin typeface="Arial Black" panose="020B0A04020102020204" pitchFamily="34" charset="0"/>
                <a:cs typeface="Times New Roman" panose="02020603050405020304" pitchFamily="18" charset="0"/>
              </a:rPr>
              <a:t> </a:t>
            </a:r>
            <a:r>
              <a:rPr lang="en-US" sz="2200" dirty="0" smtClean="0">
                <a:solidFill>
                  <a:prstClr val="black"/>
                </a:solidFill>
                <a:latin typeface="Arial Black" panose="020B0A04020102020204" pitchFamily="34" charset="0"/>
                <a:cs typeface="Times New Roman" panose="02020603050405020304" pitchFamily="18" charset="0"/>
              </a:rPr>
              <a:t>flux vs. CF </a:t>
            </a:r>
            <a:r>
              <a:rPr lang="en-US" sz="2200" dirty="0">
                <a:solidFill>
                  <a:prstClr val="black"/>
                </a:solidFill>
                <a:latin typeface="Arial Black" panose="020B0A04020102020204" pitchFamily="34" charset="0"/>
                <a:cs typeface="Times New Roman" panose="02020603050405020304" pitchFamily="18" charset="0"/>
              </a:rPr>
              <a:t>over  </a:t>
            </a:r>
            <a:r>
              <a:rPr lang="en-US" sz="2200" dirty="0">
                <a:solidFill>
                  <a:srgbClr val="0000FF"/>
                </a:solidFill>
                <a:latin typeface="Arial Black" panose="020B0A04020102020204" pitchFamily="34" charset="0"/>
                <a:cs typeface="Times New Roman" panose="02020603050405020304" pitchFamily="18" charset="0"/>
              </a:rPr>
              <a:t>Open Ocean </a:t>
            </a:r>
            <a:r>
              <a:rPr lang="en-US" sz="2200" dirty="0">
                <a:solidFill>
                  <a:prstClr val="black"/>
                </a:solidFill>
                <a:latin typeface="Arial Black" panose="020B0A04020102020204" pitchFamily="34" charset="0"/>
                <a:cs typeface="Times New Roman" panose="02020603050405020304" pitchFamily="18" charset="0"/>
              </a:rPr>
              <a:t>and </a:t>
            </a:r>
            <a:r>
              <a:rPr lang="en-US" sz="2200" dirty="0">
                <a:solidFill>
                  <a:srgbClr val="FF0000"/>
                </a:solidFill>
                <a:latin typeface="Arial Black" panose="020B0A04020102020204" pitchFamily="34" charset="0"/>
                <a:cs typeface="Times New Roman" panose="02020603050405020304" pitchFamily="18" charset="0"/>
              </a:rPr>
              <a:t>Sea ice </a:t>
            </a:r>
            <a:r>
              <a:rPr lang="en-US" sz="2200" dirty="0">
                <a:solidFill>
                  <a:prstClr val="black"/>
                </a:solidFill>
                <a:latin typeface="Arial Black" panose="020B0A04020102020204" pitchFamily="34" charset="0"/>
                <a:cs typeface="Times New Roman" panose="02020603050405020304" pitchFamily="18" charset="0"/>
              </a:rPr>
              <a:t>(JJA) </a:t>
            </a:r>
          </a:p>
        </p:txBody>
      </p:sp>
    </p:spTree>
    <p:extLst>
      <p:ext uri="{BB962C8B-B14F-4D97-AF65-F5344CB8AC3E}">
        <p14:creationId xmlns:p14="http://schemas.microsoft.com/office/powerpoint/2010/main" val="402981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41" y="167559"/>
            <a:ext cx="7886700" cy="1325563"/>
          </a:xfrm>
        </p:spPr>
        <p:txBody>
          <a:bodyPr/>
          <a:lstStyle/>
          <a:p>
            <a:r>
              <a:rPr lang="en-US" b="1" u="sng" dirty="0" smtClean="0">
                <a:solidFill>
                  <a:srgbClr val="FF0000"/>
                </a:solidFill>
                <a:latin typeface="Times New Roman" panose="02020603050405020304" pitchFamily="18" charset="0"/>
                <a:cs typeface="Times New Roman" panose="02020603050405020304" pitchFamily="18" charset="0"/>
              </a:rPr>
              <a:t>Taking home message</a:t>
            </a:r>
            <a:endParaRPr lang="en-US" b="1"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81845" y="1493115"/>
            <a:ext cx="8962159" cy="4351338"/>
          </a:xfrm>
        </p:spPr>
        <p:txBody>
          <a:bodyPr>
            <a:normAutofit fontScale="92500" lnSpcReduction="20000"/>
          </a:bodyPr>
          <a:lstStyle/>
          <a:p>
            <a:r>
              <a:rPr lang="en-US" dirty="0" smtClean="0">
                <a:latin typeface="Arial Black" panose="020B0A04020102020204" pitchFamily="34" charset="0"/>
              </a:rPr>
              <a:t>All 5 </a:t>
            </a:r>
            <a:r>
              <a:rPr lang="en-US" dirty="0" err="1" smtClean="0">
                <a:latin typeface="Arial Black" panose="020B0A04020102020204" pitchFamily="34" charset="0"/>
              </a:rPr>
              <a:t>reanalyses</a:t>
            </a:r>
            <a:r>
              <a:rPr lang="en-US" dirty="0" smtClean="0">
                <a:latin typeface="Arial Black" panose="020B0A04020102020204" pitchFamily="34" charset="0"/>
              </a:rPr>
              <a:t> can simulate similar distribution of observed cloud fractions over Arctic region during summer, with best in MERRA2 and worst in JRA-55</a:t>
            </a:r>
          </a:p>
          <a:p>
            <a:pPr marL="0" indent="0">
              <a:buNone/>
            </a:pPr>
            <a:endParaRPr lang="en-US" dirty="0" smtClean="0">
              <a:latin typeface="Arial Black" panose="020B0A04020102020204" pitchFamily="34" charset="0"/>
            </a:endParaRPr>
          </a:p>
          <a:p>
            <a:r>
              <a:rPr lang="en-US" dirty="0" smtClean="0">
                <a:latin typeface="Arial Black" panose="020B0A04020102020204" pitchFamily="34" charset="0"/>
              </a:rPr>
              <a:t>All 5 </a:t>
            </a:r>
            <a:r>
              <a:rPr lang="en-US" dirty="0" err="1" smtClean="0">
                <a:latin typeface="Arial Black" panose="020B0A04020102020204" pitchFamily="34" charset="0"/>
              </a:rPr>
              <a:t>reanalyses</a:t>
            </a:r>
            <a:r>
              <a:rPr lang="en-US" dirty="0" smtClean="0">
                <a:latin typeface="Arial Black" panose="020B0A04020102020204" pitchFamily="34" charset="0"/>
              </a:rPr>
              <a:t> had wrong </a:t>
            </a:r>
            <a:r>
              <a:rPr lang="en-US" dirty="0">
                <a:latin typeface="Arial Black" panose="020B0A04020102020204" pitchFamily="34" charset="0"/>
              </a:rPr>
              <a:t>representation of surface types over </a:t>
            </a:r>
            <a:r>
              <a:rPr lang="en-US" dirty="0" smtClean="0">
                <a:latin typeface="Arial Black" panose="020B0A04020102020204" pitchFamily="34" charset="0"/>
              </a:rPr>
              <a:t>northern and eastern Greenland during summer time. </a:t>
            </a:r>
          </a:p>
          <a:p>
            <a:pPr marL="0" indent="0">
              <a:buNone/>
            </a:pPr>
            <a:endParaRPr lang="en-US" dirty="0" smtClean="0">
              <a:latin typeface="Arial Black" panose="020B0A04020102020204" pitchFamily="34" charset="0"/>
            </a:endParaRPr>
          </a:p>
          <a:p>
            <a:r>
              <a:rPr lang="en-US" dirty="0" err="1" smtClean="0">
                <a:latin typeface="Arial Black" panose="020B0A04020102020204" pitchFamily="34" charset="0"/>
              </a:rPr>
              <a:t>Reanalyses</a:t>
            </a:r>
            <a:r>
              <a:rPr lang="en-US" dirty="0" smtClean="0">
                <a:latin typeface="Arial Black" panose="020B0A04020102020204" pitchFamily="34" charset="0"/>
              </a:rPr>
              <a:t> can capture the relationship between SW fluxes and CF over </a:t>
            </a:r>
            <a:r>
              <a:rPr lang="en-US" dirty="0" smtClean="0">
                <a:solidFill>
                  <a:srgbClr val="4F0CF8"/>
                </a:solidFill>
                <a:latin typeface="Arial Black" panose="020B0A04020102020204" pitchFamily="34" charset="0"/>
              </a:rPr>
              <a:t>open Ocean</a:t>
            </a:r>
            <a:r>
              <a:rPr lang="en-US" dirty="0" smtClean="0">
                <a:latin typeface="Arial Black" panose="020B0A04020102020204" pitchFamily="34" charset="0"/>
              </a:rPr>
              <a:t>, but have difficulties over </a:t>
            </a:r>
            <a:r>
              <a:rPr lang="en-US" dirty="0" smtClean="0">
                <a:solidFill>
                  <a:srgbClr val="FF0000"/>
                </a:solidFill>
                <a:latin typeface="Arial Black" panose="020B0A04020102020204" pitchFamily="34" charset="0"/>
              </a:rPr>
              <a:t>Sea ice</a:t>
            </a:r>
            <a:r>
              <a:rPr lang="en-US" dirty="0" smtClean="0">
                <a:latin typeface="Arial Black" panose="020B0A04020102020204" pitchFamily="34" charset="0"/>
              </a:rPr>
              <a:t>, particular at TOA. </a:t>
            </a:r>
          </a:p>
          <a:p>
            <a:pPr marL="0" indent="0">
              <a:buNone/>
            </a:pPr>
            <a:endParaRPr lang="en-US" dirty="0" smtClean="0">
              <a:latin typeface="Arial Black" panose="020B0A04020102020204" pitchFamily="34" charset="0"/>
            </a:endParaRPr>
          </a:p>
          <a:p>
            <a:pPr marL="0" indent="0">
              <a:buNone/>
            </a:pPr>
            <a:endParaRPr lang="en-US" dirty="0" smtClean="0"/>
          </a:p>
          <a:p>
            <a:endParaRPr lang="en-US" dirty="0" smtClean="0"/>
          </a:p>
          <a:p>
            <a:endParaRPr lang="en-US" dirty="0"/>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5D71FE1E-9569-4323-9E1A-23541EEBEAD4}"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112827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25" y="-1143000"/>
            <a:ext cx="8991600" cy="5715000"/>
          </a:xfrm>
        </p:spPr>
        <p:txBody>
          <a:bodyPr/>
          <a:lstStyle/>
          <a:p>
            <a:endParaRPr lang="en-US" sz="3200" dirty="0" smtClean="0">
              <a:solidFill>
                <a:srgbClr val="FFC000"/>
              </a:solidFill>
              <a:latin typeface="Arial Black" panose="020B0A04020102020204" pitchFamily="34" charset="0"/>
            </a:endParaRPr>
          </a:p>
          <a:p>
            <a:r>
              <a:rPr lang="en-US" sz="3200" dirty="0" smtClean="0">
                <a:solidFill>
                  <a:srgbClr val="FFC000"/>
                </a:solidFill>
                <a:latin typeface="Arial Black" panose="020B0A04020102020204" pitchFamily="34" charset="0"/>
              </a:rPr>
              <a:t>                          Part III: </a:t>
            </a:r>
          </a:p>
          <a:p>
            <a:r>
              <a:rPr lang="en-US" altLang="zh-CN" sz="3200" dirty="0">
                <a:solidFill>
                  <a:srgbClr val="FFC000"/>
                </a:solidFill>
                <a:latin typeface="Arial Black" panose="020B0A04020102020204" pitchFamily="34" charset="0"/>
                <a:ea typeface="微软雅黑" pitchFamily="34" charset="-122"/>
                <a:cs typeface="Times" pitchFamily="18" charset="0"/>
              </a:rPr>
              <a:t>Comparison </a:t>
            </a:r>
            <a:r>
              <a:rPr lang="zh-CN" altLang="en-US" sz="3200" dirty="0">
                <a:solidFill>
                  <a:srgbClr val="FFC000"/>
                </a:solidFill>
                <a:latin typeface="Arial Black" panose="020B0A04020102020204" pitchFamily="34" charset="0"/>
                <a:ea typeface="微软雅黑" pitchFamily="34" charset="-122"/>
                <a:cs typeface="Times" pitchFamily="18" charset="0"/>
              </a:rPr>
              <a:t>of </a:t>
            </a:r>
            <a:r>
              <a:rPr lang="en-US" altLang="zh-CN" sz="3200" dirty="0">
                <a:solidFill>
                  <a:srgbClr val="FFC000"/>
                </a:solidFill>
                <a:latin typeface="Arial Black" panose="020B0A04020102020204" pitchFamily="34" charset="0"/>
                <a:ea typeface="微软雅黑" pitchFamily="34" charset="-122"/>
                <a:cs typeface="Times" pitchFamily="18" charset="0"/>
              </a:rPr>
              <a:t>the </a:t>
            </a:r>
            <a:r>
              <a:rPr lang="zh-CN" altLang="en-US" sz="3200" dirty="0">
                <a:solidFill>
                  <a:srgbClr val="FFC000"/>
                </a:solidFill>
                <a:latin typeface="Arial Black" panose="020B0A04020102020204" pitchFamily="34" charset="0"/>
                <a:ea typeface="微软雅黑" pitchFamily="34" charset="-122"/>
                <a:cs typeface="Times" pitchFamily="18" charset="0"/>
              </a:rPr>
              <a:t>GPCP </a:t>
            </a:r>
            <a:r>
              <a:rPr lang="en-US" altLang="zh-CN" sz="3200" dirty="0">
                <a:solidFill>
                  <a:srgbClr val="FFC000"/>
                </a:solidFill>
                <a:latin typeface="Arial Black" panose="020B0A04020102020204" pitchFamily="34" charset="0"/>
                <a:ea typeface="微软雅黑" pitchFamily="34" charset="-122"/>
                <a:cs typeface="Times" pitchFamily="18" charset="0"/>
              </a:rPr>
              <a:t>1DD Precipitation Product and NEXRAD Q2 Precipitation Estimates over the CONUS</a:t>
            </a:r>
            <a:r>
              <a:rPr lang="zh-CN" altLang="en-US" sz="3200" dirty="0">
                <a:solidFill>
                  <a:srgbClr val="FFC000"/>
                </a:solidFill>
                <a:latin typeface="Arial Black" panose="020B0A04020102020204" pitchFamily="34" charset="0"/>
                <a:ea typeface="微软雅黑" pitchFamily="34" charset="-122"/>
                <a:cs typeface="Times" pitchFamily="18" charset="0"/>
              </a:rPr>
              <a:t> </a:t>
            </a:r>
          </a:p>
          <a:p>
            <a:endParaRPr lang="en-US" sz="3200" dirty="0" smtClean="0">
              <a:solidFill>
                <a:srgbClr val="FFC000"/>
              </a:solidFill>
              <a:latin typeface="Arial Black" panose="020B0A04020102020204" pitchFamily="34" charset="0"/>
            </a:endParaRPr>
          </a:p>
          <a:p>
            <a:endParaRPr lang="en-US" sz="3200" dirty="0">
              <a:solidFill>
                <a:srgbClr val="FFC000"/>
              </a:solidFill>
              <a:latin typeface="Arial Black" panose="020B0A04020102020204" pitchFamily="34" charset="0"/>
            </a:endParaRPr>
          </a:p>
          <a:p>
            <a:r>
              <a:rPr lang="en-US" sz="3200" dirty="0" smtClean="0">
                <a:solidFill>
                  <a:srgbClr val="FFC000"/>
                </a:solidFill>
                <a:latin typeface="Arial Black" panose="020B0A04020102020204" pitchFamily="34" charset="0"/>
              </a:rPr>
              <a:t> </a:t>
            </a:r>
            <a:endParaRPr lang="en-US" sz="3200" dirty="0">
              <a:solidFill>
                <a:srgbClr val="FFC000"/>
              </a:solidFill>
            </a:endParaRPr>
          </a:p>
        </p:txBody>
      </p:sp>
      <p:sp>
        <p:nvSpPr>
          <p:cNvPr id="4" name="Slide Number Placeholder 3"/>
          <p:cNvSpPr>
            <a:spLocks noGrp="1"/>
          </p:cNvSpPr>
          <p:nvPr>
            <p:ph type="sldNum" sz="quarter" idx="12"/>
          </p:nvPr>
        </p:nvSpPr>
        <p:spPr/>
        <p:txBody>
          <a:bodyPr/>
          <a:lstStyle/>
          <a:p>
            <a:pPr>
              <a:defRPr/>
            </a:pPr>
            <a:fld id="{4645962B-E4F9-4BC6-82A5-74529BB56394}" type="slidenum">
              <a:rPr lang="en-US" smtClean="0">
                <a:solidFill>
                  <a:srgbClr val="FFFFFF"/>
                </a:solidFill>
              </a:rPr>
              <a:pPr>
                <a:defRPr/>
              </a:pPr>
              <a:t>17</a:t>
            </a:fld>
            <a:endParaRPr lang="en-US">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4564" y="2286000"/>
            <a:ext cx="3638550" cy="4851400"/>
          </a:xfrm>
          <a:prstGeom prst="rect">
            <a:avLst/>
          </a:prstGeom>
        </p:spPr>
      </p:pic>
    </p:spTree>
    <p:extLst>
      <p:ext uri="{BB962C8B-B14F-4D97-AF65-F5344CB8AC3E}">
        <p14:creationId xmlns:p14="http://schemas.microsoft.com/office/powerpoint/2010/main" val="608906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304800" y="571679"/>
            <a:ext cx="7947423" cy="923330"/>
          </a:xfrm>
          <a:prstGeom prst="rect">
            <a:avLst/>
          </a:prstGeom>
          <a:noFill/>
          <a:ln w="9525">
            <a:noFill/>
            <a:miter lim="800000"/>
            <a:headEnd/>
            <a:tailEnd/>
          </a:ln>
        </p:spPr>
        <p:txBody>
          <a:bodyPr wrap="square">
            <a:spAutoFit/>
          </a:bodyPr>
          <a:lstStyle/>
          <a:p>
            <a:pPr fontAlgn="auto">
              <a:spcBef>
                <a:spcPts val="0"/>
              </a:spcBef>
              <a:spcAft>
                <a:spcPts val="0"/>
              </a:spcAft>
              <a:defRPr/>
            </a:pPr>
            <a:r>
              <a:rPr lang="en-US" altLang="zh-CN" sz="2400" dirty="0" smtClean="0">
                <a:solidFill>
                  <a:srgbClr val="8B5D3D">
                    <a:lumMod val="25000"/>
                  </a:srgbClr>
                </a:solidFill>
                <a:latin typeface="Times" pitchFamily="18" charset="0"/>
                <a:ea typeface="微软雅黑" pitchFamily="34" charset="-122"/>
                <a:cs typeface="Times" pitchFamily="18" charset="0"/>
              </a:rPr>
              <a:t> </a:t>
            </a:r>
            <a:endParaRPr lang="zh-CN" altLang="en-US" sz="2400" dirty="0">
              <a:solidFill>
                <a:srgbClr val="8B5D3D">
                  <a:lumMod val="25000"/>
                </a:srgbClr>
              </a:solidFill>
              <a:latin typeface="Times" pitchFamily="18" charset="0"/>
              <a:ea typeface="微软雅黑" pitchFamily="34" charset="-122"/>
              <a:cs typeface="Times" pitchFamily="18" charset="0"/>
            </a:endParaRPr>
          </a:p>
          <a:p>
            <a:pPr fontAlgn="auto">
              <a:spcBef>
                <a:spcPts val="0"/>
              </a:spcBef>
              <a:spcAft>
                <a:spcPts val="0"/>
              </a:spcAft>
              <a:buFont typeface="Arial" pitchFamily="34" charset="0"/>
              <a:buNone/>
              <a:defRPr/>
            </a:pPr>
            <a:r>
              <a:rPr lang="en-US" altLang="zh-CN" sz="3000" b="0" dirty="0" smtClean="0">
                <a:solidFill>
                  <a:srgbClr val="8B5D3D">
                    <a:lumMod val="25000"/>
                  </a:srgbClr>
                </a:solidFill>
                <a:latin typeface="Times" pitchFamily="18" charset="0"/>
                <a:ea typeface="微软雅黑" pitchFamily="34" charset="-122"/>
                <a:cs typeface="Times" pitchFamily="18" charset="0"/>
              </a:rPr>
              <a:t> </a:t>
            </a:r>
            <a:endParaRPr lang="en-US" altLang="zh-CN" sz="3000" b="0" dirty="0">
              <a:solidFill>
                <a:srgbClr val="8B5D3D">
                  <a:lumMod val="25000"/>
                </a:srgbClr>
              </a:solidFill>
              <a:latin typeface="Times" pitchFamily="18" charset="0"/>
              <a:ea typeface="微软雅黑" pitchFamily="34" charset="-122"/>
              <a:cs typeface="Times" pitchFamily="18" charset="0"/>
            </a:endParaRPr>
          </a:p>
        </p:txBody>
      </p:sp>
      <p:cxnSp>
        <p:nvCxnSpPr>
          <p:cNvPr id="8194" name="直接连接符 16"/>
          <p:cNvCxnSpPr>
            <a:cxnSpLocks noChangeShapeType="1"/>
          </p:cNvCxnSpPr>
          <p:nvPr/>
        </p:nvCxnSpPr>
        <p:spPr bwMode="auto">
          <a:xfrm flipV="1">
            <a:off x="402432" y="1371600"/>
            <a:ext cx="7446168" cy="2382"/>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8195" name="文本框 18"/>
          <p:cNvSpPr txBox="1">
            <a:spLocks noChangeArrowheads="1"/>
          </p:cNvSpPr>
          <p:nvPr/>
        </p:nvSpPr>
        <p:spPr bwMode="auto">
          <a:xfrm>
            <a:off x="3429000" y="802511"/>
            <a:ext cx="2190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b="0" dirty="0" smtClean="0">
                <a:solidFill>
                  <a:srgbClr val="C00000"/>
                </a:solidFill>
                <a:latin typeface="Arial Black" panose="020B0A04020102020204" pitchFamily="34" charset="0"/>
                <a:ea typeface="微软雅黑" panose="020B0503020204020204" pitchFamily="34" charset="-122"/>
                <a:cs typeface="Times" panose="02020603050405020304" pitchFamily="18" charset="0"/>
              </a:rPr>
              <a:t>Datasets</a:t>
            </a:r>
            <a:endParaRPr lang="en-US" altLang="zh-CN" b="0" dirty="0">
              <a:solidFill>
                <a:srgbClr val="C00000"/>
              </a:solidFill>
              <a:latin typeface="Arial Black" panose="020B0A04020102020204" pitchFamily="34" charset="0"/>
              <a:ea typeface="微软雅黑" panose="020B0503020204020204" pitchFamily="34" charset="-122"/>
              <a:cs typeface="Times" panose="02020603050405020304" pitchFamily="18" charset="0"/>
            </a:endParaRPr>
          </a:p>
        </p:txBody>
      </p:sp>
      <p:pic>
        <p:nvPicPr>
          <p:cNvPr id="8196"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86200"/>
            <a:ext cx="8686800" cy="27348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bwMode="auto">
          <a:xfrm>
            <a:off x="762000" y="4495800"/>
            <a:ext cx="914400" cy="1714457"/>
          </a:xfrm>
          <a:prstGeom prst="rect">
            <a:avLst/>
          </a:prstGeom>
          <a:solidFill>
            <a:schemeClr val="bg2">
              <a:lumMod val="25000"/>
              <a:alpha val="54000"/>
            </a:schemeClr>
          </a:solid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buFont typeface="Arial" pitchFamily="34" charset="0"/>
              <a:buNone/>
              <a:defRPr/>
            </a:pPr>
            <a:endParaRPr lang="zh-CN" altLang="en-US" sz="1350" b="0">
              <a:solidFill>
                <a:srgbClr val="8B5D3D">
                  <a:lumMod val="25000"/>
                </a:srgbClr>
              </a:solidFill>
              <a:latin typeface="Times" pitchFamily="18" charset="0"/>
              <a:cs typeface="Times" pitchFamily="18" charset="0"/>
            </a:endParaRPr>
          </a:p>
        </p:txBody>
      </p:sp>
      <p:sp>
        <p:nvSpPr>
          <p:cNvPr id="12" name="内容占位符 2"/>
          <p:cNvSpPr txBox="1">
            <a:spLocks/>
          </p:cNvSpPr>
          <p:nvPr/>
        </p:nvSpPr>
        <p:spPr>
          <a:xfrm>
            <a:off x="251514" y="1373982"/>
            <a:ext cx="8545722" cy="1019129"/>
          </a:xfrm>
          <a:prstGeom prst="rect">
            <a:avLst/>
          </a:prstGeom>
        </p:spPr>
        <p:txBody>
          <a:bodyPr/>
          <a:lstStyle/>
          <a:p>
            <a:pPr marL="171450" indent="-171450" fontAlgn="auto">
              <a:lnSpc>
                <a:spcPct val="90000"/>
              </a:lnSpc>
              <a:spcBef>
                <a:spcPts val="750"/>
              </a:spcBef>
              <a:spcAft>
                <a:spcPts val="0"/>
              </a:spcAft>
              <a:buFont typeface="Arial" charset="0"/>
              <a:buChar char="•"/>
              <a:defRPr/>
            </a:pPr>
            <a:r>
              <a:rPr lang="en-US" altLang="zh-CN" sz="1950" b="0" dirty="0" smtClean="0">
                <a:solidFill>
                  <a:srgbClr val="8B5D3D">
                    <a:lumMod val="25000"/>
                  </a:srgbClr>
                </a:solidFill>
                <a:latin typeface="Arial Black" panose="020B0A04020102020204" pitchFamily="34" charset="0"/>
                <a:ea typeface="微软雅黑" pitchFamily="34" charset="-122"/>
                <a:cs typeface="Times" pitchFamily="18" charset="0"/>
              </a:rPr>
              <a:t>Satellite-based </a:t>
            </a:r>
            <a:r>
              <a:rPr lang="en-US" altLang="zh-CN" sz="1950" b="0" u="sng" dirty="0" smtClean="0">
                <a:solidFill>
                  <a:srgbClr val="8B5D3D">
                    <a:lumMod val="25000"/>
                  </a:srgbClr>
                </a:solidFill>
                <a:latin typeface="Arial Black" panose="020B0A04020102020204" pitchFamily="34" charset="0"/>
                <a:ea typeface="微软雅黑" pitchFamily="34" charset="-122"/>
                <a:cs typeface="Times" pitchFamily="18" charset="0"/>
              </a:rPr>
              <a:t>GPCP 1DD (Version 1.2)</a:t>
            </a:r>
            <a:r>
              <a:rPr lang="en-US" altLang="zh-CN" sz="1950" b="0" dirty="0" smtClean="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2000" b="0" dirty="0">
                <a:solidFill>
                  <a:prstClr val="black"/>
                </a:solidFill>
                <a:latin typeface="Arial Black" panose="020B0A04020102020204" pitchFamily="34" charset="0"/>
                <a:ea typeface="微软雅黑" pitchFamily="34" charset="-122"/>
                <a:cs typeface="Times" pitchFamily="18" charset="0"/>
              </a:rPr>
              <a:t>Global coverage, </a:t>
            </a:r>
            <a:endParaRPr lang="en-US" altLang="zh-CN" sz="2000" b="0" dirty="0" smtClean="0">
              <a:solidFill>
                <a:prstClr val="black"/>
              </a:solidFill>
              <a:latin typeface="Arial Black" panose="020B0A04020102020204" pitchFamily="34" charset="0"/>
              <a:ea typeface="微软雅黑" pitchFamily="34" charset="-122"/>
              <a:cs typeface="Times" pitchFamily="18" charset="0"/>
            </a:endParaRPr>
          </a:p>
          <a:p>
            <a:pPr fontAlgn="auto">
              <a:lnSpc>
                <a:spcPct val="90000"/>
              </a:lnSpc>
              <a:spcBef>
                <a:spcPts val="750"/>
              </a:spcBef>
              <a:spcAft>
                <a:spcPts val="0"/>
              </a:spcAft>
              <a:defRPr/>
            </a:pPr>
            <a:r>
              <a:rPr lang="en-US" altLang="zh-CN" sz="2000" b="0" dirty="0">
                <a:solidFill>
                  <a:prstClr val="black"/>
                </a:solidFill>
                <a:latin typeface="Arial Black" panose="020B0A04020102020204" pitchFamily="34" charset="0"/>
                <a:ea typeface="微软雅黑" pitchFamily="34" charset="-122"/>
                <a:cs typeface="Times" pitchFamily="18" charset="0"/>
              </a:rPr>
              <a:t> </a:t>
            </a:r>
            <a:r>
              <a:rPr lang="en-US" altLang="zh-CN" sz="2000" b="0" dirty="0" smtClean="0">
                <a:solidFill>
                  <a:prstClr val="black"/>
                </a:solidFill>
                <a:latin typeface="Arial Black" panose="020B0A04020102020204" pitchFamily="34" charset="0"/>
                <a:ea typeface="微软雅黑" pitchFamily="34" charset="-122"/>
                <a:cs typeface="Times" pitchFamily="18" charset="0"/>
              </a:rPr>
              <a:t>  1 </a:t>
            </a:r>
            <a:r>
              <a:rPr lang="en-US" altLang="zh-CN" sz="2000" b="0" dirty="0">
                <a:solidFill>
                  <a:prstClr val="black"/>
                </a:solidFill>
                <a:latin typeface="Arial Black" panose="020B0A04020102020204" pitchFamily="34" charset="0"/>
                <a:ea typeface="微软雅黑" pitchFamily="34" charset="-122"/>
                <a:cs typeface="Times" pitchFamily="18" charset="0"/>
              </a:rPr>
              <a:t>°× 1°, Daily</a:t>
            </a:r>
            <a:endParaRPr lang="en-US" altLang="zh-CN" sz="1950" b="0" u="sng" dirty="0">
              <a:solidFill>
                <a:prstClr val="black"/>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950" b="0" dirty="0" smtClean="0">
                <a:solidFill>
                  <a:srgbClr val="8B5D3D">
                    <a:lumMod val="25000"/>
                  </a:srgbClr>
                </a:solidFill>
                <a:latin typeface="Arial Black" panose="020B0A04020102020204" pitchFamily="34" charset="0"/>
                <a:ea typeface="微软雅黑" pitchFamily="34" charset="-122"/>
                <a:cs typeface="Times" pitchFamily="18" charset="0"/>
              </a:rPr>
              <a:t>Radar-based </a:t>
            </a:r>
            <a:r>
              <a:rPr lang="en-US" altLang="zh-CN" sz="1950" b="0" u="sng" dirty="0" smtClean="0">
                <a:solidFill>
                  <a:srgbClr val="8B5D3D">
                    <a:lumMod val="25000"/>
                  </a:srgbClr>
                </a:solidFill>
                <a:latin typeface="Arial Black" panose="020B0A04020102020204" pitchFamily="34" charset="0"/>
                <a:ea typeface="微软雅黑" pitchFamily="34" charset="-122"/>
                <a:cs typeface="Times" pitchFamily="18" charset="0"/>
              </a:rPr>
              <a:t>NMQ Q2 (radar only)</a:t>
            </a:r>
            <a:r>
              <a:rPr lang="en-US" altLang="zh-CN" sz="1950" b="0" dirty="0" smtClean="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2000" b="0" dirty="0">
                <a:solidFill>
                  <a:prstClr val="black"/>
                </a:solidFill>
                <a:latin typeface="Arial Black" panose="020B0A04020102020204" pitchFamily="34" charset="0"/>
                <a:ea typeface="微软雅黑" pitchFamily="34" charset="-122"/>
                <a:cs typeface="Times" pitchFamily="18" charset="0"/>
              </a:rPr>
              <a:t>Cover CONUS, </a:t>
            </a:r>
            <a:endParaRPr lang="en-US" altLang="zh-CN" sz="2000" b="0" dirty="0" smtClean="0">
              <a:solidFill>
                <a:prstClr val="black"/>
              </a:solidFill>
              <a:latin typeface="Arial Black" panose="020B0A04020102020204" pitchFamily="34" charset="0"/>
              <a:ea typeface="微软雅黑" pitchFamily="34" charset="-122"/>
              <a:cs typeface="Times" pitchFamily="18" charset="0"/>
            </a:endParaRPr>
          </a:p>
          <a:p>
            <a:pPr fontAlgn="auto">
              <a:lnSpc>
                <a:spcPct val="90000"/>
              </a:lnSpc>
              <a:spcBef>
                <a:spcPts val="750"/>
              </a:spcBef>
              <a:spcAft>
                <a:spcPts val="0"/>
              </a:spcAft>
              <a:defRPr/>
            </a:pPr>
            <a:r>
              <a:rPr lang="en-US" altLang="zh-CN" sz="2000" b="0" dirty="0">
                <a:solidFill>
                  <a:prstClr val="black"/>
                </a:solidFill>
                <a:latin typeface="Arial Black" panose="020B0A04020102020204" pitchFamily="34" charset="0"/>
                <a:ea typeface="微软雅黑" pitchFamily="34" charset="-122"/>
                <a:cs typeface="Times" pitchFamily="18" charset="0"/>
              </a:rPr>
              <a:t> </a:t>
            </a:r>
            <a:r>
              <a:rPr lang="en-US" altLang="zh-CN" sz="2000" b="0" dirty="0" smtClean="0">
                <a:solidFill>
                  <a:prstClr val="black"/>
                </a:solidFill>
                <a:latin typeface="Arial Black" panose="020B0A04020102020204" pitchFamily="34" charset="0"/>
                <a:ea typeface="微软雅黑" pitchFamily="34" charset="-122"/>
                <a:cs typeface="Times" pitchFamily="18" charset="0"/>
              </a:rPr>
              <a:t>  1 km </a:t>
            </a:r>
            <a:r>
              <a:rPr lang="en-US" altLang="zh-CN" sz="2000" b="0" dirty="0">
                <a:solidFill>
                  <a:prstClr val="black"/>
                </a:solidFill>
                <a:latin typeface="Arial Black" panose="020B0A04020102020204" pitchFamily="34" charset="0"/>
                <a:ea typeface="微软雅黑" pitchFamily="34" charset="-122"/>
                <a:cs typeface="Times" pitchFamily="18" charset="0"/>
              </a:rPr>
              <a:t>× 1km, </a:t>
            </a:r>
            <a:r>
              <a:rPr lang="en-US" altLang="zh-CN" sz="2000" b="0" dirty="0" smtClean="0">
                <a:solidFill>
                  <a:prstClr val="black"/>
                </a:solidFill>
                <a:latin typeface="Arial Black" panose="020B0A04020102020204" pitchFamily="34" charset="0"/>
                <a:ea typeface="微软雅黑" pitchFamily="34" charset="-122"/>
                <a:cs typeface="Times" pitchFamily="18" charset="0"/>
              </a:rPr>
              <a:t>5-min </a:t>
            </a:r>
            <a:endParaRPr lang="en-US" altLang="zh-CN" sz="1950" b="0" u="sng" dirty="0">
              <a:solidFill>
                <a:prstClr val="black"/>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p:txBody>
      </p:sp>
      <p:sp>
        <p:nvSpPr>
          <p:cNvPr id="13" name="文本框 18"/>
          <p:cNvSpPr txBox="1">
            <a:spLocks noChangeArrowheads="1"/>
          </p:cNvSpPr>
          <p:nvPr/>
        </p:nvSpPr>
        <p:spPr bwMode="auto">
          <a:xfrm>
            <a:off x="222939" y="2984152"/>
            <a:ext cx="4781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2400" b="0" i="1" dirty="0" smtClean="0">
                <a:solidFill>
                  <a:srgbClr val="C00000"/>
                </a:solidFill>
                <a:latin typeface="Arial Black" panose="020B0A04020102020204" pitchFamily="34" charset="0"/>
                <a:ea typeface="微软雅黑" panose="020B0503020204020204" pitchFamily="34" charset="-122"/>
                <a:cs typeface="Times" panose="02020603050405020304" pitchFamily="18" charset="0"/>
              </a:rPr>
              <a:t>Study Period: </a:t>
            </a:r>
            <a:r>
              <a:rPr lang="en-US" altLang="zh-CN" sz="2400" b="0" i="1" dirty="0" smtClean="0">
                <a:latin typeface="Arial Black" panose="020B0A04020102020204" pitchFamily="34" charset="0"/>
                <a:ea typeface="微软雅黑" panose="020B0503020204020204" pitchFamily="34" charset="-122"/>
                <a:cs typeface="Times" panose="02020603050405020304" pitchFamily="18" charset="0"/>
              </a:rPr>
              <a:t> </a:t>
            </a:r>
            <a:r>
              <a:rPr lang="en-US" altLang="zh-CN" sz="2400" b="0" dirty="0" smtClean="0">
                <a:latin typeface="Arial Black" panose="020B0A04020102020204" pitchFamily="34" charset="0"/>
                <a:ea typeface="微软雅黑" panose="020B0503020204020204" pitchFamily="34" charset="-122"/>
                <a:cs typeface="Times" panose="02020603050405020304" pitchFamily="18" charset="0"/>
              </a:rPr>
              <a:t>2010-2012</a:t>
            </a:r>
            <a:endParaRPr lang="en-US" altLang="zh-CN" sz="2400" b="0" dirty="0">
              <a:solidFill>
                <a:srgbClr val="C00000"/>
              </a:solidFill>
              <a:latin typeface="Arial Black" panose="020B0A04020102020204" pitchFamily="34" charset="0"/>
              <a:ea typeface="微软雅黑" panose="020B0503020204020204" pitchFamily="34" charset="-122"/>
              <a:cs typeface="Times" panose="02020603050405020304" pitchFamily="18" charset="0"/>
            </a:endParaRPr>
          </a:p>
        </p:txBody>
      </p:sp>
      <p:sp>
        <p:nvSpPr>
          <p:cNvPr id="16" name="文本框 18"/>
          <p:cNvSpPr txBox="1">
            <a:spLocks noChangeArrowheads="1"/>
          </p:cNvSpPr>
          <p:nvPr/>
        </p:nvSpPr>
        <p:spPr bwMode="auto">
          <a:xfrm>
            <a:off x="152400" y="3505200"/>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2400" b="0" i="1" dirty="0" smtClean="0">
                <a:solidFill>
                  <a:srgbClr val="C00000"/>
                </a:solidFill>
                <a:latin typeface="Arial Black" panose="020B0A04020102020204" pitchFamily="34" charset="0"/>
                <a:ea typeface="微软雅黑" panose="020B0503020204020204" pitchFamily="34" charset="-122"/>
                <a:cs typeface="Times" panose="02020603050405020304" pitchFamily="18" charset="0"/>
              </a:rPr>
              <a:t>Study Region: </a:t>
            </a:r>
            <a:r>
              <a:rPr lang="en-US" altLang="zh-CN" sz="2400" b="0" dirty="0" smtClean="0">
                <a:latin typeface="Arial Black" panose="020B0A04020102020204" pitchFamily="34" charset="0"/>
                <a:ea typeface="微软雅黑" panose="020B0503020204020204" pitchFamily="34" charset="-122"/>
                <a:cs typeface="Times" panose="02020603050405020304" pitchFamily="18" charset="0"/>
              </a:rPr>
              <a:t>CONUS except for Mountain regions</a:t>
            </a:r>
            <a:endParaRPr lang="en-US" altLang="zh-CN" sz="2400" b="0" dirty="0">
              <a:latin typeface="Arial Black" panose="020B0A04020102020204" pitchFamily="34" charset="0"/>
              <a:ea typeface="微软雅黑" panose="020B0503020204020204" pitchFamily="34" charset="-122"/>
              <a:cs typeface="Times" panose="02020603050405020304" pitchFamily="18" charset="0"/>
            </a:endParaRPr>
          </a:p>
        </p:txBody>
      </p:sp>
      <p:sp>
        <p:nvSpPr>
          <p:cNvPr id="5" name="文本框 4"/>
          <p:cNvSpPr txBox="1"/>
          <p:nvPr/>
        </p:nvSpPr>
        <p:spPr>
          <a:xfrm>
            <a:off x="8534400" y="6400800"/>
            <a:ext cx="4572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17</a:t>
            </a:r>
            <a:endParaRPr lang="en-US" sz="1800" b="0" dirty="0">
              <a:solidFill>
                <a:prstClr val="black"/>
              </a:solidFill>
              <a:latin typeface="Georgia"/>
            </a:endParaRPr>
          </a:p>
        </p:txBody>
      </p:sp>
      <p:sp>
        <p:nvSpPr>
          <p:cNvPr id="3" name="Slide Number Placeholder 2"/>
          <p:cNvSpPr>
            <a:spLocks noGrp="1"/>
          </p:cNvSpPr>
          <p:nvPr>
            <p:ph type="sldNum" sz="quarter" idx="12"/>
          </p:nvPr>
        </p:nvSpPr>
        <p:spPr/>
        <p:txBody>
          <a:bodyPr/>
          <a:lstStyle/>
          <a:p>
            <a:fld id="{61C44E05-631C-4892-B577-17C57620ECE9}" type="slidenum">
              <a:rPr lang="en-US" altLang="zh-CN" smtClean="0"/>
              <a:pPr/>
              <a:t>18</a:t>
            </a:fld>
            <a:endParaRPr lang="en-US" altLang="en-US">
              <a:ea typeface="宋体"/>
            </a:endParaRPr>
          </a:p>
        </p:txBody>
      </p:sp>
    </p:spTree>
    <p:extLst>
      <p:ext uri="{BB962C8B-B14F-4D97-AF65-F5344CB8AC3E}">
        <p14:creationId xmlns:p14="http://schemas.microsoft.com/office/powerpoint/2010/main" val="4150848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6248400"/>
            <a:ext cx="6968729" cy="3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5638800"/>
            <a:ext cx="6740129" cy="35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862" y="1094176"/>
            <a:ext cx="8654738" cy="51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矩形 1"/>
          <p:cNvSpPr>
            <a:spLocks noChangeArrowheads="1"/>
          </p:cNvSpPr>
          <p:nvPr/>
        </p:nvSpPr>
        <p:spPr bwMode="auto">
          <a:xfrm>
            <a:off x="82433" y="466725"/>
            <a:ext cx="8846974" cy="461665"/>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400" dirty="0" smtClean="0">
                <a:solidFill>
                  <a:srgbClr val="FF0000"/>
                </a:solidFill>
                <a:latin typeface="Arial Black" panose="020B0A04020102020204" pitchFamily="34" charset="0"/>
                <a:ea typeface="微软雅黑" pitchFamily="34" charset="-122"/>
                <a:cs typeface="Times" pitchFamily="18" charset="0"/>
              </a:rPr>
              <a:t>GPCP vs. NEXRAD Q2 daily precipitation estimates </a:t>
            </a:r>
            <a:endParaRPr lang="en-US" altLang="zh-CN" sz="2400" b="0" dirty="0">
              <a:solidFill>
                <a:srgbClr val="FF0000"/>
              </a:solidFill>
              <a:latin typeface="Arial Black" panose="020B0A04020102020204" pitchFamily="34" charset="0"/>
              <a:ea typeface="微软雅黑" pitchFamily="34" charset="-122"/>
              <a:cs typeface="Times" pitchFamily="18" charset="0"/>
            </a:endParaRPr>
          </a:p>
        </p:txBody>
      </p:sp>
      <p:cxnSp>
        <p:nvCxnSpPr>
          <p:cNvPr id="10245" name="直接连接符 16"/>
          <p:cNvCxnSpPr>
            <a:cxnSpLocks noChangeShapeType="1"/>
          </p:cNvCxnSpPr>
          <p:nvPr/>
        </p:nvCxnSpPr>
        <p:spPr bwMode="auto">
          <a:xfrm>
            <a:off x="401240" y="914400"/>
            <a:ext cx="820936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8" name="内容占位符 2"/>
          <p:cNvSpPr txBox="1">
            <a:spLocks/>
          </p:cNvSpPr>
          <p:nvPr/>
        </p:nvSpPr>
        <p:spPr>
          <a:xfrm>
            <a:off x="1818084" y="6515100"/>
            <a:ext cx="6944916" cy="419100"/>
          </a:xfrm>
          <a:prstGeom prst="rect">
            <a:avLst/>
          </a:prstGeom>
        </p:spPr>
        <p:txBody>
          <a:bodyPr/>
          <a:lstStyle/>
          <a:p>
            <a:pPr marL="171450" indent="-171450" fontAlgn="auto">
              <a:lnSpc>
                <a:spcPct val="90000"/>
              </a:lnSpc>
              <a:spcBef>
                <a:spcPts val="750"/>
              </a:spcBef>
              <a:spcAft>
                <a:spcPts val="0"/>
              </a:spcAft>
              <a:defRPr/>
            </a:pPr>
            <a:r>
              <a:rPr lang="en-US" altLang="zh-CN" sz="1500" b="0" dirty="0">
                <a:solidFill>
                  <a:srgbClr val="C00000"/>
                </a:solidFill>
                <a:latin typeface="Times" pitchFamily="18" charset="0"/>
                <a:ea typeface="微软雅黑" pitchFamily="34" charset="-122"/>
                <a:cs typeface="Times" pitchFamily="18" charset="0"/>
              </a:rPr>
              <a:t>   </a:t>
            </a:r>
            <a:r>
              <a:rPr lang="en-US" altLang="zh-CN" sz="1500" dirty="0">
                <a:solidFill>
                  <a:srgbClr val="C00000"/>
                </a:solidFill>
                <a:latin typeface="Times" pitchFamily="18" charset="0"/>
                <a:ea typeface="微软雅黑" pitchFamily="34" charset="-122"/>
                <a:cs typeface="Times" pitchFamily="18" charset="0"/>
              </a:rPr>
              <a:t>RDP (relative difference percentage) = (GPCP-Q2)/Q2 × 100%</a:t>
            </a:r>
            <a:endParaRPr lang="en-US" altLang="zh-CN" sz="1500" kern="0" dirty="0">
              <a:solidFill>
                <a:srgbClr val="C00000"/>
              </a:solidFill>
              <a:latin typeface="Times" pitchFamily="18" charset="0"/>
              <a:ea typeface="微软雅黑" pitchFamily="34" charset="-122"/>
              <a:cs typeface="Times" pitchFamily="18" charset="0"/>
            </a:endParaRPr>
          </a:p>
        </p:txBody>
      </p:sp>
      <p:sp>
        <p:nvSpPr>
          <p:cNvPr id="10248" name="TextBox 9"/>
          <p:cNvSpPr txBox="1">
            <a:spLocks noChangeArrowheads="1"/>
          </p:cNvSpPr>
          <p:nvPr/>
        </p:nvSpPr>
        <p:spPr bwMode="auto">
          <a:xfrm>
            <a:off x="2127646" y="2514600"/>
            <a:ext cx="62725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350" b="0" dirty="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-6.6%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4.5%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22.2%</a:t>
            </a:r>
            <a:endParaRPr lang="zh-CN" altLang="en-US" sz="1350" dirty="0">
              <a:solidFill>
                <a:srgbClr val="C00000"/>
              </a:solidFill>
              <a:latin typeface="Times" panose="02020603050405020304" pitchFamily="18" charset="0"/>
              <a:cs typeface="Times" panose="02020603050405020304" pitchFamily="18" charset="0"/>
            </a:endParaRPr>
          </a:p>
        </p:txBody>
      </p:sp>
      <p:sp>
        <p:nvSpPr>
          <p:cNvPr id="10249" name="TextBox 10"/>
          <p:cNvSpPr txBox="1">
            <a:spLocks noChangeArrowheads="1"/>
          </p:cNvSpPr>
          <p:nvPr/>
        </p:nvSpPr>
        <p:spPr bwMode="auto">
          <a:xfrm>
            <a:off x="2171855" y="5029200"/>
            <a:ext cx="61841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350" dirty="0">
                <a:solidFill>
                  <a:srgbClr val="C00000"/>
                </a:solidFill>
                <a:latin typeface="Times" panose="02020603050405020304" pitchFamily="18" charset="0"/>
                <a:cs typeface="Times" panose="02020603050405020304" pitchFamily="18" charset="0"/>
              </a:rPr>
              <a:t>-17.8%                                       </a:t>
            </a:r>
            <a:r>
              <a:rPr lang="en-US" altLang="zh-CN" sz="1350" dirty="0" smtClean="0">
                <a:solidFill>
                  <a:srgbClr val="C00000"/>
                </a:solidFill>
                <a:latin typeface="Times" panose="02020603050405020304" pitchFamily="18" charset="0"/>
                <a:cs typeface="Times" panose="02020603050405020304" pitchFamily="18" charset="0"/>
              </a:rPr>
              <a:t>-            7.5</a:t>
            </a:r>
            <a:r>
              <a:rPr lang="en-US" altLang="zh-CN" sz="1350" dirty="0">
                <a:solidFill>
                  <a:srgbClr val="C00000"/>
                </a:solidFill>
                <a:latin typeface="Times" panose="02020603050405020304" pitchFamily="18" charset="0"/>
                <a:cs typeface="Times" panose="02020603050405020304" pitchFamily="18" charset="0"/>
              </a:rPr>
              <a:t>%                                     </a:t>
            </a:r>
            <a:r>
              <a:rPr lang="en-US" altLang="zh-CN" sz="1350" dirty="0" smtClean="0">
                <a:solidFill>
                  <a:srgbClr val="C00000"/>
                </a:solidFill>
                <a:latin typeface="Times" panose="02020603050405020304" pitchFamily="18" charset="0"/>
                <a:cs typeface="Times" panose="02020603050405020304" pitchFamily="18" charset="0"/>
              </a:rPr>
              <a:t>               1.1</a:t>
            </a:r>
            <a:r>
              <a:rPr lang="en-US" altLang="zh-CN" sz="1350" dirty="0">
                <a:solidFill>
                  <a:srgbClr val="C00000"/>
                </a:solidFill>
                <a:latin typeface="Times" panose="02020603050405020304" pitchFamily="18" charset="0"/>
                <a:cs typeface="Times" panose="02020603050405020304" pitchFamily="18" charset="0"/>
              </a:rPr>
              <a:t>%</a:t>
            </a:r>
            <a:endParaRPr lang="zh-CN" altLang="en-US" sz="1350" dirty="0">
              <a:solidFill>
                <a:srgbClr val="C00000"/>
              </a:solidFill>
              <a:latin typeface="Times" panose="02020603050405020304" pitchFamily="18" charset="0"/>
              <a:cs typeface="Times" panose="02020603050405020304" pitchFamily="18" charset="0"/>
            </a:endParaRPr>
          </a:p>
        </p:txBody>
      </p:sp>
      <p:sp>
        <p:nvSpPr>
          <p:cNvPr id="13" name="文本框 12"/>
          <p:cNvSpPr txBox="1"/>
          <p:nvPr/>
        </p:nvSpPr>
        <p:spPr>
          <a:xfrm>
            <a:off x="8400171" y="6400800"/>
            <a:ext cx="591429"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18</a:t>
            </a:r>
            <a:endParaRPr lang="en-US" sz="1800" b="0" dirty="0">
              <a:solidFill>
                <a:prstClr val="black"/>
              </a:solidFill>
              <a:latin typeface="Georgia"/>
            </a:endParaRPr>
          </a:p>
        </p:txBody>
      </p:sp>
      <p:sp>
        <p:nvSpPr>
          <p:cNvPr id="14" name="TextBox 13"/>
          <p:cNvSpPr txBox="1"/>
          <p:nvPr/>
        </p:nvSpPr>
        <p:spPr>
          <a:xfrm>
            <a:off x="70840" y="2971800"/>
            <a:ext cx="9044583" cy="1046440"/>
          </a:xfrm>
          <a:prstGeom prst="rect">
            <a:avLst/>
          </a:prstGeom>
          <a:solidFill>
            <a:srgbClr val="FFFF00"/>
          </a:solidFill>
        </p:spPr>
        <p:txBody>
          <a:bodyPr wrap="square">
            <a:spAutoFit/>
          </a:bodyPr>
          <a:lstStyle/>
          <a:p>
            <a:pPr fontAlgn="auto">
              <a:spcBef>
                <a:spcPts val="0"/>
              </a:spcBef>
              <a:spcAft>
                <a:spcPts val="0"/>
              </a:spcAft>
              <a:buFont typeface="Arial" pitchFamily="34" charset="0"/>
              <a:buNone/>
              <a:defRPr/>
            </a:pPr>
            <a:r>
              <a:rPr lang="en-US" altLang="zh-CN" sz="2000" dirty="0" smtClean="0">
                <a:solidFill>
                  <a:srgbClr val="4F0CF8"/>
                </a:solidFill>
                <a:latin typeface="Arial Black" panose="020B0A04020102020204" pitchFamily="34" charset="0"/>
                <a:cs typeface="Times" pitchFamily="18" charset="0"/>
                <a:sym typeface="Wingdings" panose="05000000000000000000" pitchFamily="2" charset="2"/>
              </a:rPr>
              <a:t></a:t>
            </a:r>
            <a:r>
              <a:rPr lang="en-US" altLang="zh-CN" sz="2000" dirty="0" smtClean="0">
                <a:solidFill>
                  <a:srgbClr val="4F0CF8"/>
                </a:solidFill>
                <a:latin typeface="Arial Black" panose="020B0A04020102020204" pitchFamily="34" charset="0"/>
                <a:cs typeface="Times" pitchFamily="18" charset="0"/>
              </a:rPr>
              <a:t>Precipitation in southern tiles (6-8) &gt; northern tiles (2-4)</a:t>
            </a:r>
          </a:p>
          <a:p>
            <a:pPr fontAlgn="auto">
              <a:spcBef>
                <a:spcPts val="0"/>
              </a:spcBef>
              <a:spcAft>
                <a:spcPts val="0"/>
              </a:spcAft>
              <a:buFont typeface="Arial" pitchFamily="34" charset="0"/>
              <a:buNone/>
              <a:defRPr/>
            </a:pPr>
            <a:r>
              <a:rPr lang="en-US" altLang="zh-CN" sz="2000" dirty="0" smtClean="0">
                <a:solidFill>
                  <a:srgbClr val="4F0CF8"/>
                </a:solidFill>
                <a:latin typeface="Arial Black" panose="020B0A04020102020204" pitchFamily="34" charset="0"/>
                <a:cs typeface="Times" pitchFamily="18" charset="0"/>
                <a:sym typeface="Wingdings" panose="05000000000000000000" pitchFamily="2" charset="2"/>
              </a:rPr>
              <a:t></a:t>
            </a:r>
            <a:r>
              <a:rPr lang="en-US" altLang="zh-CN" sz="2000" dirty="0" smtClean="0">
                <a:solidFill>
                  <a:srgbClr val="4F0CF8"/>
                </a:solidFill>
                <a:latin typeface="Arial Black" panose="020B0A04020102020204" pitchFamily="34" charset="0"/>
                <a:cs typeface="Times" pitchFamily="18" charset="0"/>
              </a:rPr>
              <a:t>GPAP is comparable to Q2 in Tiles 2, 3, 7 and 8. </a:t>
            </a:r>
          </a:p>
          <a:p>
            <a:pPr fontAlgn="auto">
              <a:spcBef>
                <a:spcPts val="0"/>
              </a:spcBef>
              <a:spcAft>
                <a:spcPts val="0"/>
              </a:spcAft>
              <a:buFont typeface="Arial" pitchFamily="34" charset="0"/>
              <a:buNone/>
              <a:defRPr/>
            </a:pPr>
            <a:r>
              <a:rPr lang="en-US" altLang="zh-CN" sz="2000" dirty="0" smtClean="0">
                <a:solidFill>
                  <a:srgbClr val="4F0CF8"/>
                </a:solidFill>
                <a:latin typeface="Arial Black" panose="020B0A04020102020204" pitchFamily="34" charset="0"/>
                <a:cs typeface="Times" pitchFamily="18" charset="0"/>
              </a:rPr>
              <a:t>   GPCP &gt; Q2 in Tile 4, GPCP &lt; Q2 in Tile 6 during 2010-2012</a:t>
            </a:r>
            <a:r>
              <a:rPr lang="en-US" altLang="zh-CN" sz="2200" dirty="0" smtClean="0">
                <a:solidFill>
                  <a:srgbClr val="4F0CF8"/>
                </a:solidFill>
                <a:latin typeface="Arial Black" panose="020B0A04020102020204" pitchFamily="34" charset="0"/>
                <a:cs typeface="Times" pitchFamily="18" charset="0"/>
              </a:rPr>
              <a:t>.</a:t>
            </a:r>
            <a:endParaRPr lang="zh-CN" altLang="en-US" sz="2200" dirty="0">
              <a:solidFill>
                <a:srgbClr val="4F0CF8"/>
              </a:solidFill>
              <a:latin typeface="Arial Black" panose="020B0A04020102020204" pitchFamily="34" charset="0"/>
              <a:cs typeface="Times" pitchFamily="18" charset="0"/>
            </a:endParaRPr>
          </a:p>
        </p:txBody>
      </p:sp>
      <p:sp>
        <p:nvSpPr>
          <p:cNvPr id="3" name="Slide Number Placeholder 2"/>
          <p:cNvSpPr>
            <a:spLocks noGrp="1"/>
          </p:cNvSpPr>
          <p:nvPr>
            <p:ph type="sldNum" sz="quarter" idx="12"/>
          </p:nvPr>
        </p:nvSpPr>
        <p:spPr/>
        <p:txBody>
          <a:bodyPr/>
          <a:lstStyle/>
          <a:p>
            <a:fld id="{61C44E05-631C-4892-B577-17C57620ECE9}" type="slidenum">
              <a:rPr lang="en-US" altLang="zh-CN" smtClean="0"/>
              <a:pPr/>
              <a:t>19</a:t>
            </a:fld>
            <a:endParaRPr lang="en-US" altLang="en-US">
              <a:ea typeface="宋体"/>
            </a:endParaRPr>
          </a:p>
        </p:txBody>
      </p:sp>
    </p:spTree>
    <p:extLst>
      <p:ext uri="{BB962C8B-B14F-4D97-AF65-F5344CB8AC3E}">
        <p14:creationId xmlns:p14="http://schemas.microsoft.com/office/powerpoint/2010/main" val="129337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2" y="21772"/>
            <a:ext cx="8913813" cy="816429"/>
          </a:xfrm>
        </p:spPr>
        <p:txBody>
          <a:bodyPr/>
          <a:lstStyle/>
          <a:p>
            <a:r>
              <a:rPr lang="en-US" dirty="0">
                <a:latin typeface="Arial Black" pitchFamily="34" charset="0"/>
              </a:rPr>
              <a:t>T</a:t>
            </a:r>
            <a:r>
              <a:rPr lang="en-US" dirty="0" smtClean="0">
                <a:latin typeface="Arial Black" pitchFamily="34" charset="0"/>
              </a:rPr>
              <a:t>wo Objectives in Proposal</a:t>
            </a:r>
            <a:endParaRPr lang="en-US" dirty="0">
              <a:latin typeface="Arial Black" pitchFamily="34" charset="0"/>
            </a:endParaRPr>
          </a:p>
        </p:txBody>
      </p:sp>
      <p:sp>
        <p:nvSpPr>
          <p:cNvPr id="3" name="Subtitle 2"/>
          <p:cNvSpPr>
            <a:spLocks noGrp="1"/>
          </p:cNvSpPr>
          <p:nvPr>
            <p:ph type="subTitle" sz="quarter" idx="1"/>
          </p:nvPr>
        </p:nvSpPr>
        <p:spPr>
          <a:xfrm>
            <a:off x="21773" y="1219200"/>
            <a:ext cx="9046029" cy="3810000"/>
          </a:xfrm>
        </p:spPr>
        <p:txBody>
          <a:bodyPr/>
          <a:lstStyle/>
          <a:p>
            <a:pPr algn="l"/>
            <a:r>
              <a:rPr lang="en-US" dirty="0">
                <a:latin typeface="Arial Black" panose="020B0A04020102020204" pitchFamily="34" charset="0"/>
              </a:rPr>
              <a:t>Objective 1: Quantifying </a:t>
            </a:r>
            <a:r>
              <a:rPr lang="en-US" dirty="0" smtClean="0">
                <a:latin typeface="Arial Black" panose="020B0A04020102020204" pitchFamily="34" charset="0"/>
              </a:rPr>
              <a:t>the uncertainties </a:t>
            </a:r>
            <a:r>
              <a:rPr lang="en-US" dirty="0">
                <a:latin typeface="Arial Black" panose="020B0A04020102020204" pitchFamily="34" charset="0"/>
              </a:rPr>
              <a:t>of reanalyzed </a:t>
            </a:r>
            <a:r>
              <a:rPr lang="en-US" dirty="0">
                <a:solidFill>
                  <a:srgbClr val="FF0000"/>
                </a:solidFill>
                <a:latin typeface="Arial Black" panose="020B0A04020102020204" pitchFamily="34" charset="0"/>
              </a:rPr>
              <a:t>Arctic</a:t>
            </a:r>
            <a:r>
              <a:rPr lang="en-US" dirty="0">
                <a:latin typeface="Arial Black" panose="020B0A04020102020204" pitchFamily="34" charset="0"/>
              </a:rPr>
              <a:t> cloud-radiation </a:t>
            </a:r>
            <a:r>
              <a:rPr lang="en-US" dirty="0" smtClean="0">
                <a:latin typeface="Arial Black" panose="020B0A04020102020204" pitchFamily="34" charset="0"/>
              </a:rPr>
              <a:t>properties using satellite-surface data</a:t>
            </a:r>
          </a:p>
          <a:p>
            <a:pPr algn="l"/>
            <a:endParaRPr lang="en-US" b="1" dirty="0" smtClean="0">
              <a:latin typeface="Arial Black" panose="020B0A04020102020204" pitchFamily="34" charset="0"/>
            </a:endParaRPr>
          </a:p>
          <a:p>
            <a:pPr algn="l"/>
            <a:r>
              <a:rPr lang="en-US" b="1" dirty="0" smtClean="0">
                <a:latin typeface="Arial Black" panose="020B0A04020102020204" pitchFamily="34" charset="0"/>
              </a:rPr>
              <a:t>Objective </a:t>
            </a:r>
            <a:r>
              <a:rPr lang="en-US" b="1" dirty="0">
                <a:latin typeface="Arial Black" panose="020B0A04020102020204" pitchFamily="34" charset="0"/>
              </a:rPr>
              <a:t>2: Investigating the reanalyzed hydrological cycle at </a:t>
            </a:r>
            <a:r>
              <a:rPr lang="en-US" b="1" dirty="0">
                <a:solidFill>
                  <a:srgbClr val="FFC000"/>
                </a:solidFill>
                <a:latin typeface="Arial Black" panose="020B0A04020102020204" pitchFamily="34" charset="0"/>
              </a:rPr>
              <a:t>SGP</a:t>
            </a:r>
            <a:r>
              <a:rPr lang="en-US" b="1" dirty="0">
                <a:latin typeface="Arial Black" panose="020B0A04020102020204" pitchFamily="34" charset="0"/>
              </a:rPr>
              <a:t> </a:t>
            </a:r>
            <a:endParaRPr lang="en-US" dirty="0">
              <a:latin typeface="Arial Black" panose="020B0A04020102020204" pitchFamily="34" charset="0"/>
            </a:endParaRPr>
          </a:p>
          <a:p>
            <a:pPr algn="l"/>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a:defRPr/>
            </a:pPr>
            <a:fld id="{70223508-8480-483C-8B8B-369E3F87F740}" type="slidenum">
              <a:rPr lang="en-US" smtClean="0">
                <a:solidFill>
                  <a:srgbClr val="FFFFFF"/>
                </a:solidFill>
              </a:rPr>
              <a:pPr>
                <a:defRPr/>
              </a:pPr>
              <a:t>2</a:t>
            </a:fld>
            <a:endParaRPr lang="en-US">
              <a:solidFill>
                <a:srgbClr val="FFFFFF"/>
              </a:solidFill>
            </a:endParaRPr>
          </a:p>
        </p:txBody>
      </p:sp>
    </p:spTree>
    <p:extLst>
      <p:ext uri="{BB962C8B-B14F-4D97-AF65-F5344CB8AC3E}">
        <p14:creationId xmlns:p14="http://schemas.microsoft.com/office/powerpoint/2010/main" val="1970568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92" y="1066800"/>
            <a:ext cx="8813006" cy="514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8"/>
          <p:cNvSpPr txBox="1">
            <a:spLocks noChangeArrowheads="1"/>
          </p:cNvSpPr>
          <p:nvPr/>
        </p:nvSpPr>
        <p:spPr bwMode="auto">
          <a:xfrm>
            <a:off x="2209800" y="2516939"/>
            <a:ext cx="61713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350" dirty="0">
                <a:solidFill>
                  <a:srgbClr val="C00000"/>
                </a:solidFill>
                <a:latin typeface="Times" panose="02020603050405020304" pitchFamily="18" charset="0"/>
                <a:cs typeface="Times" panose="02020603050405020304" pitchFamily="18" charset="0"/>
              </a:rPr>
              <a:t>-12.8%                                      </a:t>
            </a:r>
            <a:r>
              <a:rPr lang="en-US" altLang="zh-CN" sz="1350" dirty="0" smtClean="0">
                <a:solidFill>
                  <a:srgbClr val="C00000"/>
                </a:solidFill>
                <a:latin typeface="Times" panose="02020603050405020304" pitchFamily="18" charset="0"/>
                <a:cs typeface="Times" panose="02020603050405020304" pitchFamily="18" charset="0"/>
              </a:rPr>
              <a:t>            - 4.9</a:t>
            </a:r>
            <a:r>
              <a:rPr lang="en-US" altLang="zh-CN" sz="1350" dirty="0">
                <a:solidFill>
                  <a:srgbClr val="C00000"/>
                </a:solidFill>
                <a:latin typeface="Times" panose="02020603050405020304" pitchFamily="18" charset="0"/>
                <a:cs typeface="Times" panose="02020603050405020304" pitchFamily="18" charset="0"/>
              </a:rPr>
              <a:t>%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18.1%</a:t>
            </a:r>
            <a:endParaRPr lang="zh-CN" altLang="en-US" sz="1350" dirty="0">
              <a:solidFill>
                <a:srgbClr val="C00000"/>
              </a:solidFill>
              <a:latin typeface="Times" panose="02020603050405020304" pitchFamily="18" charset="0"/>
              <a:cs typeface="Times" panose="02020603050405020304" pitchFamily="18" charset="0"/>
            </a:endParaRPr>
          </a:p>
        </p:txBody>
      </p:sp>
      <p:sp>
        <p:nvSpPr>
          <p:cNvPr id="11271" name="TextBox 9"/>
          <p:cNvSpPr txBox="1">
            <a:spLocks noChangeArrowheads="1"/>
          </p:cNvSpPr>
          <p:nvPr/>
        </p:nvSpPr>
        <p:spPr bwMode="auto">
          <a:xfrm>
            <a:off x="2286000" y="5048341"/>
            <a:ext cx="61841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350" dirty="0">
                <a:solidFill>
                  <a:srgbClr val="C00000"/>
                </a:solidFill>
                <a:latin typeface="Times" panose="02020603050405020304" pitchFamily="18" charset="0"/>
                <a:cs typeface="Times" panose="02020603050405020304" pitchFamily="18" charset="0"/>
              </a:rPr>
              <a:t>-21.3%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10.3%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-3.2%</a:t>
            </a:r>
            <a:endParaRPr lang="zh-CN" altLang="en-US" sz="1350" dirty="0">
              <a:solidFill>
                <a:srgbClr val="C00000"/>
              </a:solidFill>
              <a:latin typeface="Times" panose="02020603050405020304" pitchFamily="18" charset="0"/>
              <a:cs typeface="Times" panose="02020603050405020304" pitchFamily="18" charset="0"/>
            </a:endParaRPr>
          </a:p>
        </p:txBody>
      </p:sp>
      <p:sp>
        <p:nvSpPr>
          <p:cNvPr id="11" name="TextBox 10"/>
          <p:cNvSpPr txBox="1"/>
          <p:nvPr/>
        </p:nvSpPr>
        <p:spPr>
          <a:xfrm>
            <a:off x="0" y="2817021"/>
            <a:ext cx="9042832" cy="1323439"/>
          </a:xfrm>
          <a:prstGeom prst="rect">
            <a:avLst/>
          </a:prstGeom>
          <a:solidFill>
            <a:srgbClr val="FFFF00"/>
          </a:solidFill>
        </p:spPr>
        <p:txBody>
          <a:bodyPr wrap="square">
            <a:spAutoFit/>
          </a:bodyPr>
          <a:lstStyle/>
          <a:p>
            <a:pPr fontAlgn="auto">
              <a:spcBef>
                <a:spcPts val="0"/>
              </a:spcBef>
              <a:spcAft>
                <a:spcPts val="0"/>
              </a:spcAft>
              <a:buFont typeface="Arial" pitchFamily="34" charset="0"/>
              <a:buNone/>
              <a:defRPr/>
            </a:pPr>
            <a:r>
              <a:rPr lang="en-US" altLang="zh-CN" sz="1600" dirty="0" smtClean="0">
                <a:solidFill>
                  <a:srgbClr val="4F0CF8"/>
                </a:solidFill>
                <a:latin typeface="Times" pitchFamily="18" charset="0"/>
                <a:cs typeface="Times" pitchFamily="18" charset="0"/>
                <a:sym typeface="Wingdings" panose="05000000000000000000" pitchFamily="2" charset="2"/>
              </a:rPr>
              <a:t></a:t>
            </a:r>
            <a:r>
              <a:rPr lang="en-US" altLang="zh-CN" sz="1600" dirty="0" smtClean="0">
                <a:solidFill>
                  <a:srgbClr val="4F0CF8"/>
                </a:solidFill>
                <a:latin typeface="Arial Black" panose="020B0A04020102020204" pitchFamily="34" charset="0"/>
                <a:cs typeface="Times" pitchFamily="18" charset="0"/>
                <a:sym typeface="Wingdings" panose="05000000000000000000" pitchFamily="2" charset="2"/>
              </a:rPr>
              <a:t>Both </a:t>
            </a:r>
            <a:r>
              <a:rPr lang="en-US" altLang="zh-CN" sz="1600" dirty="0" smtClean="0">
                <a:solidFill>
                  <a:srgbClr val="4F0CF8"/>
                </a:solidFill>
                <a:latin typeface="Arial Black" panose="020B0A04020102020204" pitchFamily="34" charset="0"/>
                <a:cs typeface="Times" pitchFamily="18" charset="0"/>
              </a:rPr>
              <a:t>Q2 and GPCP &gt; their annual counterparts</a:t>
            </a:r>
          </a:p>
          <a:p>
            <a:pPr marL="342900" indent="-342900" fontAlgn="auto">
              <a:spcBef>
                <a:spcPts val="0"/>
              </a:spcBef>
              <a:spcAft>
                <a:spcPts val="0"/>
              </a:spcAft>
              <a:buFont typeface="Wingdings"/>
              <a:buChar char="è"/>
              <a:defRPr/>
            </a:pPr>
            <a:r>
              <a:rPr lang="en-US" altLang="zh-CN" sz="1600" dirty="0" smtClean="0">
                <a:solidFill>
                  <a:srgbClr val="4F0CF8"/>
                </a:solidFill>
                <a:latin typeface="Arial Black" panose="020B0A04020102020204" pitchFamily="34" charset="0"/>
                <a:cs typeface="Times" pitchFamily="18" charset="0"/>
                <a:sym typeface="Wingdings" panose="05000000000000000000" pitchFamily="2" charset="2"/>
              </a:rPr>
              <a:t>Q2 &gt; GPCP in Tiles 2 and 6 due to (a) overestimated precipitation in Q2 for heavy rain events, (b) </a:t>
            </a:r>
            <a:r>
              <a:rPr lang="en-US" altLang="zh-CN" sz="1600" dirty="0" smtClean="0">
                <a:solidFill>
                  <a:srgbClr val="4F0CF8"/>
                </a:solidFill>
                <a:latin typeface="Arial Black" panose="020B0A04020102020204" pitchFamily="34" charset="0"/>
                <a:cs typeface="Times" pitchFamily="18" charset="0"/>
              </a:rPr>
              <a:t>GPCP </a:t>
            </a:r>
            <a:r>
              <a:rPr lang="en-US" altLang="zh-CN" sz="1600" dirty="0">
                <a:solidFill>
                  <a:srgbClr val="4F0CF8"/>
                </a:solidFill>
                <a:latin typeface="Arial Black" panose="020B0A04020102020204" pitchFamily="34" charset="0"/>
                <a:cs typeface="Times" pitchFamily="18" charset="0"/>
              </a:rPr>
              <a:t>may </a:t>
            </a:r>
            <a:r>
              <a:rPr lang="en-US" altLang="zh-CN" sz="1600" dirty="0" smtClean="0">
                <a:solidFill>
                  <a:srgbClr val="4F0CF8"/>
                </a:solidFill>
                <a:latin typeface="Arial Black" panose="020B0A04020102020204" pitchFamily="34" charset="0"/>
                <a:cs typeface="Times" pitchFamily="18" charset="0"/>
              </a:rPr>
              <a:t>not detect small-scale precipitation events</a:t>
            </a:r>
            <a:r>
              <a:rPr lang="en-US" altLang="zh-CN" sz="1600" dirty="0">
                <a:solidFill>
                  <a:srgbClr val="4F0CF8"/>
                </a:solidFill>
                <a:latin typeface="Arial Black" panose="020B0A04020102020204" pitchFamily="34" charset="0"/>
                <a:cs typeface="Times" pitchFamily="18" charset="0"/>
              </a:rPr>
              <a:t>.</a:t>
            </a:r>
          </a:p>
          <a:p>
            <a:pPr fontAlgn="auto">
              <a:spcBef>
                <a:spcPts val="0"/>
              </a:spcBef>
              <a:spcAft>
                <a:spcPts val="0"/>
              </a:spcAft>
              <a:buFont typeface="Arial" pitchFamily="34" charset="0"/>
              <a:buNone/>
              <a:defRPr/>
            </a:pPr>
            <a:r>
              <a:rPr lang="en-US" altLang="zh-CN" sz="1600" dirty="0" smtClean="0">
                <a:solidFill>
                  <a:srgbClr val="4F0CF8"/>
                </a:solidFill>
                <a:latin typeface="Arial Black" panose="020B0A04020102020204" pitchFamily="34" charset="0"/>
                <a:cs typeface="Times" pitchFamily="18" charset="0"/>
                <a:sym typeface="Wingdings" panose="05000000000000000000" pitchFamily="2" charset="2"/>
              </a:rPr>
              <a:t>In tile 4, </a:t>
            </a:r>
            <a:r>
              <a:rPr lang="en-US" altLang="zh-CN" sz="1600" dirty="0" smtClean="0">
                <a:solidFill>
                  <a:srgbClr val="4F0CF8"/>
                </a:solidFill>
                <a:latin typeface="Arial Black" panose="020B0A04020102020204" pitchFamily="34" charset="0"/>
                <a:cs typeface="Times" pitchFamily="18" charset="0"/>
              </a:rPr>
              <a:t>Q2 &lt; GPCP because Q2 may misclassify </a:t>
            </a:r>
            <a:r>
              <a:rPr lang="en-US" altLang="zh-CN" sz="1600" dirty="0">
                <a:solidFill>
                  <a:srgbClr val="4F0CF8"/>
                </a:solidFill>
                <a:latin typeface="Arial Black" panose="020B0A04020102020204" pitchFamily="34" charset="0"/>
                <a:cs typeface="Times" pitchFamily="18" charset="0"/>
              </a:rPr>
              <a:t>rainfall from </a:t>
            </a:r>
            <a:r>
              <a:rPr lang="en-US" altLang="zh-CN" sz="1600" dirty="0" smtClean="0">
                <a:solidFill>
                  <a:srgbClr val="4F0CF8"/>
                </a:solidFill>
                <a:latin typeface="Arial Black" panose="020B0A04020102020204" pitchFamily="34" charset="0"/>
                <a:cs typeface="Times" pitchFamily="18" charset="0"/>
              </a:rPr>
              <a:t>MCSs to </a:t>
            </a:r>
          </a:p>
          <a:p>
            <a:pPr fontAlgn="auto">
              <a:spcBef>
                <a:spcPts val="0"/>
              </a:spcBef>
              <a:spcAft>
                <a:spcPts val="0"/>
              </a:spcAft>
              <a:buFont typeface="Arial" pitchFamily="34" charset="0"/>
              <a:buNone/>
              <a:defRPr/>
            </a:pPr>
            <a:r>
              <a:rPr lang="en-US" altLang="zh-CN" sz="1600" dirty="0">
                <a:solidFill>
                  <a:srgbClr val="4F0CF8"/>
                </a:solidFill>
                <a:latin typeface="Arial Black" panose="020B0A04020102020204" pitchFamily="34" charset="0"/>
                <a:cs typeface="Times" pitchFamily="18" charset="0"/>
              </a:rPr>
              <a:t> </a:t>
            </a:r>
            <a:r>
              <a:rPr lang="en-US" altLang="zh-CN" sz="1600" dirty="0" smtClean="0">
                <a:solidFill>
                  <a:srgbClr val="4F0CF8"/>
                </a:solidFill>
                <a:latin typeface="Arial Black" panose="020B0A04020102020204" pitchFamily="34" charset="0"/>
                <a:cs typeface="Times" pitchFamily="18" charset="0"/>
              </a:rPr>
              <a:t>   </a:t>
            </a:r>
            <a:r>
              <a:rPr lang="en-US" altLang="zh-CN" sz="1600" dirty="0" err="1" smtClean="0">
                <a:solidFill>
                  <a:srgbClr val="4F0CF8"/>
                </a:solidFill>
                <a:latin typeface="Arial Black" panose="020B0A04020102020204" pitchFamily="34" charset="0"/>
                <a:cs typeface="Times" pitchFamily="18" charset="0"/>
              </a:rPr>
              <a:t>stratiform</a:t>
            </a:r>
            <a:r>
              <a:rPr lang="en-US" altLang="zh-CN" sz="1600" dirty="0" smtClean="0">
                <a:solidFill>
                  <a:srgbClr val="4F0CF8"/>
                </a:solidFill>
                <a:latin typeface="Arial Black" panose="020B0A04020102020204" pitchFamily="34" charset="0"/>
                <a:cs typeface="Times" pitchFamily="18" charset="0"/>
              </a:rPr>
              <a:t> </a:t>
            </a:r>
            <a:r>
              <a:rPr lang="en-US" altLang="zh-CN" sz="1600" dirty="0">
                <a:solidFill>
                  <a:srgbClr val="4F0CF8"/>
                </a:solidFill>
                <a:latin typeface="Arial Black" panose="020B0A04020102020204" pitchFamily="34" charset="0"/>
                <a:cs typeface="Times" pitchFamily="18" charset="0"/>
              </a:rPr>
              <a:t>rain. </a:t>
            </a:r>
            <a:endParaRPr lang="zh-CN" altLang="en-US" sz="1600" dirty="0">
              <a:solidFill>
                <a:srgbClr val="4F0CF8"/>
              </a:solidFill>
              <a:latin typeface="Arial Black" panose="020B0A04020102020204" pitchFamily="34" charset="0"/>
              <a:cs typeface="Times" pitchFamily="18" charset="0"/>
            </a:endParaRPr>
          </a:p>
        </p:txBody>
      </p:sp>
      <p:sp>
        <p:nvSpPr>
          <p:cNvPr id="12" name="矩形 1"/>
          <p:cNvSpPr>
            <a:spLocks noChangeArrowheads="1"/>
          </p:cNvSpPr>
          <p:nvPr/>
        </p:nvSpPr>
        <p:spPr bwMode="auto">
          <a:xfrm>
            <a:off x="336861" y="457200"/>
            <a:ext cx="8355429"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FF0000"/>
                </a:solidFill>
                <a:latin typeface="Arial Black" panose="020B0A04020102020204" pitchFamily="34" charset="0"/>
                <a:ea typeface="微软雅黑" pitchFamily="34" charset="-122"/>
                <a:cs typeface="Times" pitchFamily="18" charset="0"/>
              </a:rPr>
              <a:t>Warm season </a:t>
            </a:r>
            <a:r>
              <a:rPr lang="en-US" altLang="zh-CN" sz="2800" b="0" dirty="0" smtClean="0">
                <a:solidFill>
                  <a:srgbClr val="FF0000"/>
                </a:solidFill>
                <a:latin typeface="Arial Black" panose="020B0A04020102020204" pitchFamily="34" charset="0"/>
                <a:ea typeface="微软雅黑" pitchFamily="34" charset="-122"/>
                <a:cs typeface="Times" pitchFamily="18" charset="0"/>
              </a:rPr>
              <a:t>(Apr – Sept) </a:t>
            </a:r>
            <a:r>
              <a:rPr lang="en-US" altLang="zh-CN" sz="2800" b="0" dirty="0">
                <a:solidFill>
                  <a:srgbClr val="FF0000"/>
                </a:solidFill>
                <a:latin typeface="Arial Black" panose="020B0A04020102020204" pitchFamily="34" charset="0"/>
                <a:ea typeface="微软雅黑" pitchFamily="34" charset="-122"/>
                <a:cs typeface="Times" pitchFamily="18" charset="0"/>
              </a:rPr>
              <a:t>daily estimates</a:t>
            </a:r>
          </a:p>
        </p:txBody>
      </p:sp>
      <p:cxnSp>
        <p:nvCxnSpPr>
          <p:cNvPr id="14" name="直接连接符 16"/>
          <p:cNvCxnSpPr>
            <a:cxnSpLocks noChangeShapeType="1"/>
          </p:cNvCxnSpPr>
          <p:nvPr/>
        </p:nvCxnSpPr>
        <p:spPr bwMode="auto">
          <a:xfrm>
            <a:off x="336861" y="914400"/>
            <a:ext cx="813324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pic>
        <p:nvPicPr>
          <p:cNvPr id="15"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9" y="6248400"/>
            <a:ext cx="6968729" cy="3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8470106" y="6400800"/>
            <a:ext cx="52149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19</a:t>
            </a:r>
            <a:endParaRPr lang="en-US" sz="1800" b="0" dirty="0">
              <a:solidFill>
                <a:prstClr val="black"/>
              </a:solidFill>
              <a:latin typeface="Georgia"/>
            </a:endParaRPr>
          </a:p>
        </p:txBody>
      </p:sp>
      <p:sp>
        <p:nvSpPr>
          <p:cNvPr id="3" name="Slide Number Placeholder 2"/>
          <p:cNvSpPr>
            <a:spLocks noGrp="1"/>
          </p:cNvSpPr>
          <p:nvPr>
            <p:ph type="sldNum" sz="quarter" idx="12"/>
          </p:nvPr>
        </p:nvSpPr>
        <p:spPr/>
        <p:txBody>
          <a:bodyPr/>
          <a:lstStyle/>
          <a:p>
            <a:fld id="{61C44E05-631C-4892-B577-17C57620ECE9}" type="slidenum">
              <a:rPr lang="en-US" altLang="zh-CN" smtClean="0"/>
              <a:pPr/>
              <a:t>20</a:t>
            </a:fld>
            <a:endParaRPr lang="en-US" altLang="en-US">
              <a:ea typeface="宋体"/>
            </a:endParaRPr>
          </a:p>
        </p:txBody>
      </p:sp>
    </p:spTree>
    <p:extLst>
      <p:ext uri="{BB962C8B-B14F-4D97-AF65-F5344CB8AC3E}">
        <p14:creationId xmlns:p14="http://schemas.microsoft.com/office/powerpoint/2010/main" val="3220209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52" y="1216152"/>
            <a:ext cx="7850752" cy="499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7"/>
          <p:cNvSpPr txBox="1">
            <a:spLocks noChangeArrowheads="1"/>
          </p:cNvSpPr>
          <p:nvPr/>
        </p:nvSpPr>
        <p:spPr bwMode="auto">
          <a:xfrm>
            <a:off x="2286000" y="2470691"/>
            <a:ext cx="6172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350" dirty="0">
                <a:solidFill>
                  <a:srgbClr val="C00000"/>
                </a:solidFill>
                <a:latin typeface="Times" panose="02020603050405020304" pitchFamily="18" charset="0"/>
                <a:cs typeface="Times" panose="02020603050405020304" pitchFamily="18" charset="0"/>
              </a:rPr>
              <a:t>15.1%                                        </a:t>
            </a:r>
            <a:r>
              <a:rPr lang="en-US" altLang="zh-CN" sz="1350" dirty="0" smtClean="0">
                <a:solidFill>
                  <a:srgbClr val="C00000"/>
                </a:solidFill>
                <a:latin typeface="Times" panose="02020603050405020304" pitchFamily="18" charset="0"/>
                <a:cs typeface="Times" panose="02020603050405020304" pitchFamily="18" charset="0"/>
              </a:rPr>
              <a:t>         21.2</a:t>
            </a:r>
            <a:r>
              <a:rPr lang="en-US" altLang="zh-CN" sz="1350" dirty="0">
                <a:solidFill>
                  <a:srgbClr val="C00000"/>
                </a:solidFill>
                <a:latin typeface="Times" panose="02020603050405020304" pitchFamily="18" charset="0"/>
                <a:cs typeface="Times" panose="02020603050405020304" pitchFamily="18" charset="0"/>
              </a:rPr>
              <a:t>%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26.9%</a:t>
            </a:r>
            <a:endParaRPr lang="zh-CN" altLang="en-US" sz="1350" dirty="0">
              <a:solidFill>
                <a:srgbClr val="C00000"/>
              </a:solidFill>
              <a:latin typeface="Times" panose="02020603050405020304" pitchFamily="18" charset="0"/>
              <a:cs typeface="Times" panose="02020603050405020304" pitchFamily="18" charset="0"/>
            </a:endParaRPr>
          </a:p>
        </p:txBody>
      </p:sp>
      <p:sp>
        <p:nvSpPr>
          <p:cNvPr id="13319" name="TextBox 8"/>
          <p:cNvSpPr txBox="1">
            <a:spLocks noChangeArrowheads="1"/>
          </p:cNvSpPr>
          <p:nvPr/>
        </p:nvSpPr>
        <p:spPr bwMode="auto">
          <a:xfrm>
            <a:off x="2286000" y="4979195"/>
            <a:ext cx="61841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350" dirty="0">
                <a:solidFill>
                  <a:srgbClr val="C00000"/>
                </a:solidFill>
                <a:latin typeface="Times" panose="02020603050405020304" pitchFamily="18" charset="0"/>
                <a:cs typeface="Times" panose="02020603050405020304" pitchFamily="18" charset="0"/>
              </a:rPr>
              <a:t>-4.3%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3.8%                                       </a:t>
            </a:r>
            <a:r>
              <a:rPr lang="en-US" altLang="zh-CN" sz="1350" dirty="0" smtClean="0">
                <a:solidFill>
                  <a:srgbClr val="C00000"/>
                </a:solidFill>
                <a:latin typeface="Times" panose="02020603050405020304" pitchFamily="18" charset="0"/>
                <a:cs typeface="Times" panose="02020603050405020304" pitchFamily="18" charset="0"/>
              </a:rPr>
              <a:t>           </a:t>
            </a:r>
            <a:r>
              <a:rPr lang="en-US" altLang="zh-CN" sz="1350" dirty="0">
                <a:solidFill>
                  <a:srgbClr val="C00000"/>
                </a:solidFill>
                <a:latin typeface="Times" panose="02020603050405020304" pitchFamily="18" charset="0"/>
                <a:cs typeface="Times" panose="02020603050405020304" pitchFamily="18" charset="0"/>
              </a:rPr>
              <a:t>8.1%</a:t>
            </a:r>
            <a:endParaRPr lang="zh-CN" altLang="en-US" sz="1350" dirty="0">
              <a:solidFill>
                <a:srgbClr val="C00000"/>
              </a:solidFill>
              <a:latin typeface="Times" panose="02020603050405020304" pitchFamily="18" charset="0"/>
              <a:cs typeface="Times" panose="02020603050405020304" pitchFamily="18" charset="0"/>
            </a:endParaRPr>
          </a:p>
        </p:txBody>
      </p:sp>
      <p:sp>
        <p:nvSpPr>
          <p:cNvPr id="9" name="TextBox 8"/>
          <p:cNvSpPr txBox="1"/>
          <p:nvPr/>
        </p:nvSpPr>
        <p:spPr>
          <a:xfrm>
            <a:off x="164307" y="2958704"/>
            <a:ext cx="8813006" cy="1323439"/>
          </a:xfrm>
          <a:prstGeom prst="rect">
            <a:avLst/>
          </a:prstGeom>
          <a:solidFill>
            <a:srgbClr val="FFFF00"/>
          </a:solidFill>
        </p:spPr>
        <p:txBody>
          <a:bodyPr>
            <a:spAutoFit/>
          </a:bodyPr>
          <a:lstStyle/>
          <a:p>
            <a:pPr fontAlgn="auto">
              <a:spcBef>
                <a:spcPts val="0"/>
              </a:spcBef>
              <a:spcAft>
                <a:spcPts val="0"/>
              </a:spcAft>
              <a:buFont typeface="Arial" pitchFamily="34" charset="0"/>
              <a:buNone/>
              <a:defRPr/>
            </a:pPr>
            <a:r>
              <a:rPr lang="en-US" altLang="zh-CN" sz="2000" b="0" dirty="0" smtClean="0">
                <a:solidFill>
                  <a:srgbClr val="4F0CF8"/>
                </a:solidFill>
                <a:latin typeface="Arial Black" panose="020B0A04020102020204" pitchFamily="34" charset="0"/>
                <a:cs typeface="Times" pitchFamily="18" charset="0"/>
                <a:sym typeface="Wingdings" panose="05000000000000000000" pitchFamily="2" charset="2"/>
              </a:rPr>
              <a:t>Both Q2 and GPCP estimates much less than warm season </a:t>
            </a:r>
          </a:p>
          <a:p>
            <a:pPr fontAlgn="auto">
              <a:spcBef>
                <a:spcPts val="0"/>
              </a:spcBef>
              <a:spcAft>
                <a:spcPts val="0"/>
              </a:spcAft>
              <a:buFont typeface="Arial" pitchFamily="34" charset="0"/>
              <a:buNone/>
              <a:defRPr/>
            </a:pPr>
            <a:r>
              <a:rPr lang="en-US" altLang="zh-CN" sz="2000" b="0" dirty="0">
                <a:solidFill>
                  <a:srgbClr val="4F0CF8"/>
                </a:solidFill>
                <a:latin typeface="Arial Black" panose="020B0A04020102020204" pitchFamily="34" charset="0"/>
                <a:cs typeface="Times" pitchFamily="18" charset="0"/>
                <a:sym typeface="Wingdings" panose="05000000000000000000" pitchFamily="2" charset="2"/>
              </a:rPr>
              <a:t> </a:t>
            </a:r>
            <a:r>
              <a:rPr lang="en-US" altLang="zh-CN" sz="2000" b="0" dirty="0" smtClean="0">
                <a:solidFill>
                  <a:srgbClr val="4F0CF8"/>
                </a:solidFill>
                <a:latin typeface="Arial Black" panose="020B0A04020102020204" pitchFamily="34" charset="0"/>
                <a:cs typeface="Times" pitchFamily="18" charset="0"/>
                <a:sym typeface="Wingdings" panose="05000000000000000000" pitchFamily="2" charset="2"/>
              </a:rPr>
              <a:t>  counterparts, particular in northern tiles. </a:t>
            </a:r>
            <a:endParaRPr lang="en-US" altLang="zh-CN" sz="2000" b="0" dirty="0" smtClean="0">
              <a:solidFill>
                <a:srgbClr val="4F0CF8"/>
              </a:solidFill>
              <a:latin typeface="Arial Black" panose="020B0A04020102020204" pitchFamily="34" charset="0"/>
              <a:cs typeface="Times" pitchFamily="18" charset="0"/>
            </a:endParaRPr>
          </a:p>
          <a:p>
            <a:pPr fontAlgn="auto">
              <a:spcBef>
                <a:spcPts val="0"/>
              </a:spcBef>
              <a:spcAft>
                <a:spcPts val="0"/>
              </a:spcAft>
              <a:buFont typeface="Arial" pitchFamily="34" charset="0"/>
              <a:buNone/>
              <a:defRPr/>
            </a:pPr>
            <a:r>
              <a:rPr lang="en-US" altLang="zh-CN" sz="2000" b="0" dirty="0" smtClean="0">
                <a:solidFill>
                  <a:srgbClr val="4F0CF8"/>
                </a:solidFill>
                <a:latin typeface="Arial Black" panose="020B0A04020102020204" pitchFamily="34" charset="0"/>
                <a:cs typeface="Times" pitchFamily="18" charset="0"/>
                <a:sym typeface="Wingdings" panose="05000000000000000000" pitchFamily="2" charset="2"/>
              </a:rPr>
              <a:t></a:t>
            </a:r>
            <a:r>
              <a:rPr lang="en-US" altLang="zh-CN" sz="2000" b="0" dirty="0" smtClean="0">
                <a:solidFill>
                  <a:srgbClr val="4F0CF8"/>
                </a:solidFill>
                <a:latin typeface="Arial Black" panose="020B0A04020102020204" pitchFamily="34" charset="0"/>
                <a:cs typeface="Times" pitchFamily="18" charset="0"/>
              </a:rPr>
              <a:t>Q2 &lt; GPCP in northern tiles, likely </a:t>
            </a:r>
            <a:r>
              <a:rPr lang="en-US" altLang="zh-CN" sz="2000" b="0" dirty="0">
                <a:solidFill>
                  <a:srgbClr val="4F0CF8"/>
                </a:solidFill>
                <a:latin typeface="Arial Black" panose="020B0A04020102020204" pitchFamily="34" charset="0"/>
                <a:cs typeface="Times" pitchFamily="18" charset="0"/>
              </a:rPr>
              <a:t>due to </a:t>
            </a:r>
            <a:r>
              <a:rPr lang="en-US" altLang="zh-CN" sz="2000" b="0" dirty="0" smtClean="0">
                <a:solidFill>
                  <a:srgbClr val="4F0CF8"/>
                </a:solidFill>
                <a:latin typeface="Arial Black" panose="020B0A04020102020204" pitchFamily="34" charset="0"/>
                <a:cs typeface="Times" pitchFamily="18" charset="0"/>
              </a:rPr>
              <a:t>snow Z-R</a:t>
            </a:r>
          </a:p>
          <a:p>
            <a:pPr fontAlgn="auto">
              <a:spcBef>
                <a:spcPts val="0"/>
              </a:spcBef>
              <a:spcAft>
                <a:spcPts val="0"/>
              </a:spcAft>
              <a:buFont typeface="Arial" pitchFamily="34" charset="0"/>
              <a:buNone/>
              <a:defRPr/>
            </a:pPr>
            <a:r>
              <a:rPr lang="en-US" altLang="zh-CN" sz="2000" b="0" dirty="0">
                <a:solidFill>
                  <a:srgbClr val="4F0CF8"/>
                </a:solidFill>
                <a:latin typeface="Arial Black" panose="020B0A04020102020204" pitchFamily="34" charset="0"/>
                <a:cs typeface="Times" pitchFamily="18" charset="0"/>
              </a:rPr>
              <a:t> </a:t>
            </a:r>
            <a:r>
              <a:rPr lang="en-US" altLang="zh-CN" sz="2000" b="0" dirty="0" smtClean="0">
                <a:solidFill>
                  <a:srgbClr val="4F0CF8"/>
                </a:solidFill>
                <a:latin typeface="Arial Black" panose="020B0A04020102020204" pitchFamily="34" charset="0"/>
                <a:cs typeface="Times" pitchFamily="18" charset="0"/>
              </a:rPr>
              <a:t>  relationship and radar </a:t>
            </a:r>
            <a:r>
              <a:rPr lang="en-US" altLang="zh-CN" sz="2000" b="0" dirty="0">
                <a:solidFill>
                  <a:srgbClr val="4F0CF8"/>
                </a:solidFill>
                <a:latin typeface="Arial Black" panose="020B0A04020102020204" pitchFamily="34" charset="0"/>
                <a:cs typeface="Times" pitchFamily="18" charset="0"/>
              </a:rPr>
              <a:t>overshooting </a:t>
            </a:r>
            <a:r>
              <a:rPr lang="en-US" altLang="zh-CN" sz="2000" b="0" dirty="0" smtClean="0">
                <a:solidFill>
                  <a:srgbClr val="4F0CF8"/>
                </a:solidFill>
                <a:latin typeface="Arial Black" panose="020B0A04020102020204" pitchFamily="34" charset="0"/>
                <a:cs typeface="Times" pitchFamily="18" charset="0"/>
              </a:rPr>
              <a:t>problem.   </a:t>
            </a:r>
            <a:endParaRPr lang="en-US" altLang="zh-CN" sz="2000" b="0" dirty="0">
              <a:solidFill>
                <a:srgbClr val="4F0CF8"/>
              </a:solidFill>
              <a:latin typeface="Arial Black" panose="020B0A04020102020204" pitchFamily="34" charset="0"/>
              <a:cs typeface="Times" pitchFamily="18" charset="0"/>
            </a:endParaRPr>
          </a:p>
        </p:txBody>
      </p:sp>
      <p:sp>
        <p:nvSpPr>
          <p:cNvPr id="10" name="TextBox 9"/>
          <p:cNvSpPr txBox="1"/>
          <p:nvPr/>
        </p:nvSpPr>
        <p:spPr>
          <a:xfrm>
            <a:off x="5562600" y="3004870"/>
            <a:ext cx="3581401" cy="1231106"/>
          </a:xfrm>
          <a:prstGeom prst="rect">
            <a:avLst/>
          </a:prstGeom>
          <a:solidFill>
            <a:schemeClr val="tx1"/>
          </a:solidFill>
        </p:spPr>
        <p:txBody>
          <a:bodyPr wrap="square">
            <a:spAutoFit/>
          </a:bodyPr>
          <a:lstStyle/>
          <a:p>
            <a:pPr marL="514350" lvl="1" indent="-171450" fontAlgn="auto">
              <a:lnSpc>
                <a:spcPct val="90000"/>
              </a:lnSpc>
              <a:spcBef>
                <a:spcPts val="750"/>
              </a:spcBef>
              <a:spcAft>
                <a:spcPts val="0"/>
              </a:spcAft>
              <a:defRPr/>
            </a:pPr>
            <a:r>
              <a:rPr lang="en-US" altLang="zh-CN" sz="1500" kern="0" dirty="0">
                <a:solidFill>
                  <a:prstClr val="white">
                    <a:lumMod val="85000"/>
                  </a:prstClr>
                </a:solidFill>
                <a:latin typeface="Arial Black" panose="020B0A04020102020204" pitchFamily="34" charset="0"/>
                <a:ea typeface="微软雅黑" pitchFamily="34" charset="-122"/>
                <a:cs typeface="Times" pitchFamily="18" charset="0"/>
              </a:rPr>
              <a:t>Convective: Z=300R</a:t>
            </a:r>
            <a:r>
              <a:rPr lang="en-US" altLang="zh-CN" sz="900" kern="0" dirty="0">
                <a:solidFill>
                  <a:prstClr val="white">
                    <a:lumMod val="85000"/>
                  </a:prstClr>
                </a:solidFill>
                <a:latin typeface="Arial Black" panose="020B0A04020102020204" pitchFamily="34" charset="0"/>
                <a:ea typeface="微软雅黑" pitchFamily="34" charset="-122"/>
                <a:cs typeface="Times" pitchFamily="18" charset="0"/>
              </a:rPr>
              <a:t>1.4</a:t>
            </a:r>
          </a:p>
          <a:p>
            <a:pPr marL="514350" lvl="1" indent="-171450" fontAlgn="auto">
              <a:lnSpc>
                <a:spcPct val="90000"/>
              </a:lnSpc>
              <a:spcBef>
                <a:spcPts val="750"/>
              </a:spcBef>
              <a:spcAft>
                <a:spcPts val="0"/>
              </a:spcAft>
              <a:defRPr/>
            </a:pPr>
            <a:r>
              <a:rPr lang="en-US" altLang="zh-CN" sz="1500" kern="0" dirty="0" err="1">
                <a:solidFill>
                  <a:prstClr val="white">
                    <a:lumMod val="85000"/>
                  </a:prstClr>
                </a:solidFill>
                <a:latin typeface="Arial Black" panose="020B0A04020102020204" pitchFamily="34" charset="0"/>
                <a:ea typeface="微软雅黑" pitchFamily="34" charset="-122"/>
                <a:cs typeface="Times" pitchFamily="18" charset="0"/>
              </a:rPr>
              <a:t>Stratiform</a:t>
            </a:r>
            <a:r>
              <a:rPr lang="en-US" altLang="zh-CN" sz="1500" kern="0" dirty="0">
                <a:solidFill>
                  <a:prstClr val="white">
                    <a:lumMod val="85000"/>
                  </a:prstClr>
                </a:solidFill>
                <a:latin typeface="Arial Black" panose="020B0A04020102020204" pitchFamily="34" charset="0"/>
                <a:ea typeface="微软雅黑" pitchFamily="34" charset="-122"/>
                <a:cs typeface="Times" pitchFamily="18" charset="0"/>
              </a:rPr>
              <a:t>: Z=200R</a:t>
            </a:r>
            <a:r>
              <a:rPr lang="en-US" altLang="zh-CN" sz="900" kern="0" dirty="0">
                <a:solidFill>
                  <a:prstClr val="white">
                    <a:lumMod val="85000"/>
                  </a:prstClr>
                </a:solidFill>
                <a:latin typeface="Arial Black" panose="020B0A04020102020204" pitchFamily="34" charset="0"/>
                <a:ea typeface="微软雅黑" pitchFamily="34" charset="-122"/>
                <a:cs typeface="Times" pitchFamily="18" charset="0"/>
              </a:rPr>
              <a:t>1.6</a:t>
            </a:r>
          </a:p>
          <a:p>
            <a:pPr marL="514350" lvl="1" indent="-171450" fontAlgn="auto">
              <a:lnSpc>
                <a:spcPct val="90000"/>
              </a:lnSpc>
              <a:spcBef>
                <a:spcPts val="750"/>
              </a:spcBef>
              <a:spcAft>
                <a:spcPts val="0"/>
              </a:spcAft>
              <a:defRPr/>
            </a:pPr>
            <a:r>
              <a:rPr lang="en-US" altLang="zh-CN" sz="1500" kern="0" dirty="0">
                <a:solidFill>
                  <a:prstClr val="white">
                    <a:lumMod val="85000"/>
                  </a:prstClr>
                </a:solidFill>
                <a:latin typeface="Arial Black" panose="020B0A04020102020204" pitchFamily="34" charset="0"/>
                <a:ea typeface="微软雅黑" pitchFamily="34" charset="-122"/>
                <a:cs typeface="Times" pitchFamily="18" charset="0"/>
              </a:rPr>
              <a:t>Warm rain: Z=230R</a:t>
            </a:r>
            <a:r>
              <a:rPr lang="en-US" altLang="zh-CN" sz="900" kern="0" dirty="0">
                <a:solidFill>
                  <a:prstClr val="white">
                    <a:lumMod val="85000"/>
                  </a:prstClr>
                </a:solidFill>
                <a:latin typeface="Arial Black" panose="020B0A04020102020204" pitchFamily="34" charset="0"/>
                <a:ea typeface="微软雅黑" pitchFamily="34" charset="-122"/>
                <a:cs typeface="Times" pitchFamily="18" charset="0"/>
              </a:rPr>
              <a:t>1.5</a:t>
            </a:r>
          </a:p>
          <a:p>
            <a:pPr marL="514350" lvl="1" indent="-171450" fontAlgn="auto">
              <a:lnSpc>
                <a:spcPct val="90000"/>
              </a:lnSpc>
              <a:spcBef>
                <a:spcPts val="750"/>
              </a:spcBef>
              <a:spcAft>
                <a:spcPts val="0"/>
              </a:spcAft>
              <a:defRPr/>
            </a:pPr>
            <a:r>
              <a:rPr lang="en-US" altLang="zh-CN" sz="1500" kern="0" dirty="0">
                <a:solidFill>
                  <a:srgbClr val="FFFF00"/>
                </a:solidFill>
                <a:latin typeface="Arial Black" panose="020B0A04020102020204" pitchFamily="34" charset="0"/>
                <a:ea typeface="微软雅黑" pitchFamily="34" charset="-122"/>
                <a:cs typeface="Times" pitchFamily="18" charset="0"/>
              </a:rPr>
              <a:t>Snow at surface: Z=75R</a:t>
            </a:r>
            <a:r>
              <a:rPr lang="en-US" altLang="zh-CN" sz="900" kern="0" dirty="0">
                <a:solidFill>
                  <a:srgbClr val="FFFF00"/>
                </a:solidFill>
                <a:latin typeface="Arial Black" panose="020B0A04020102020204" pitchFamily="34" charset="0"/>
                <a:ea typeface="微软雅黑" pitchFamily="34" charset="-122"/>
                <a:cs typeface="Times" pitchFamily="18" charset="0"/>
              </a:rPr>
              <a:t>2.0</a:t>
            </a:r>
            <a:endParaRPr lang="zh-CN" altLang="en-US" sz="900" dirty="0">
              <a:solidFill>
                <a:srgbClr val="FFFF00"/>
              </a:solidFill>
              <a:latin typeface="Arial Black" panose="020B0A04020102020204" pitchFamily="34" charset="0"/>
            </a:endParaRPr>
          </a:p>
        </p:txBody>
      </p:sp>
      <p:sp>
        <p:nvSpPr>
          <p:cNvPr id="12" name="矩形 1"/>
          <p:cNvSpPr>
            <a:spLocks noChangeArrowheads="1"/>
          </p:cNvSpPr>
          <p:nvPr/>
        </p:nvSpPr>
        <p:spPr bwMode="auto">
          <a:xfrm>
            <a:off x="336861" y="457200"/>
            <a:ext cx="7999306"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4F0CF8"/>
                </a:solidFill>
                <a:latin typeface="Arial Black" panose="020B0A04020102020204" pitchFamily="34" charset="0"/>
                <a:ea typeface="微软雅黑" pitchFamily="34" charset="-122"/>
                <a:cs typeface="Times" pitchFamily="18" charset="0"/>
              </a:rPr>
              <a:t>Cold Season </a:t>
            </a:r>
            <a:r>
              <a:rPr lang="en-US" altLang="zh-CN" sz="2800" b="0" dirty="0" smtClean="0">
                <a:solidFill>
                  <a:srgbClr val="4F0CF8"/>
                </a:solidFill>
                <a:latin typeface="Arial Black" panose="020B0A04020102020204" pitchFamily="34" charset="0"/>
                <a:ea typeface="微软雅黑" pitchFamily="34" charset="-122"/>
                <a:cs typeface="Times" pitchFamily="18" charset="0"/>
              </a:rPr>
              <a:t>(Oct – Mar) </a:t>
            </a:r>
            <a:r>
              <a:rPr lang="en-US" altLang="zh-CN" sz="2800" b="0" dirty="0">
                <a:solidFill>
                  <a:srgbClr val="4F0CF8"/>
                </a:solidFill>
                <a:latin typeface="Arial Black" panose="020B0A04020102020204" pitchFamily="34" charset="0"/>
                <a:ea typeface="微软雅黑" pitchFamily="34" charset="-122"/>
                <a:cs typeface="Times" pitchFamily="18" charset="0"/>
              </a:rPr>
              <a:t>daily estimates</a:t>
            </a:r>
          </a:p>
        </p:txBody>
      </p:sp>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9" y="6248400"/>
            <a:ext cx="6968729" cy="3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接连接符 16"/>
          <p:cNvCxnSpPr>
            <a:cxnSpLocks noChangeShapeType="1"/>
          </p:cNvCxnSpPr>
          <p:nvPr/>
        </p:nvCxnSpPr>
        <p:spPr bwMode="auto">
          <a:xfrm>
            <a:off x="401240" y="914400"/>
            <a:ext cx="7934927"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16" name="文本框 15"/>
          <p:cNvSpPr txBox="1"/>
          <p:nvPr/>
        </p:nvSpPr>
        <p:spPr>
          <a:xfrm>
            <a:off x="8470106" y="6410193"/>
            <a:ext cx="50720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20</a:t>
            </a:r>
            <a:endParaRPr lang="en-US" sz="1800" b="0" dirty="0">
              <a:solidFill>
                <a:prstClr val="black"/>
              </a:solidFill>
              <a:latin typeface="Georgia"/>
            </a:endParaRPr>
          </a:p>
        </p:txBody>
      </p:sp>
      <p:sp>
        <p:nvSpPr>
          <p:cNvPr id="3" name="Slide Number Placeholder 2"/>
          <p:cNvSpPr>
            <a:spLocks noGrp="1"/>
          </p:cNvSpPr>
          <p:nvPr>
            <p:ph type="sldNum" sz="quarter" idx="12"/>
          </p:nvPr>
        </p:nvSpPr>
        <p:spPr/>
        <p:txBody>
          <a:bodyPr/>
          <a:lstStyle/>
          <a:p>
            <a:fld id="{61C44E05-631C-4892-B577-17C57620ECE9}" type="slidenum">
              <a:rPr lang="en-US" altLang="zh-CN" smtClean="0"/>
              <a:pPr/>
              <a:t>21</a:t>
            </a:fld>
            <a:endParaRPr lang="en-US" altLang="en-US">
              <a:ea typeface="宋体"/>
            </a:endParaRPr>
          </a:p>
        </p:txBody>
      </p:sp>
    </p:spTree>
    <p:extLst>
      <p:ext uri="{BB962C8B-B14F-4D97-AF65-F5344CB8AC3E}">
        <p14:creationId xmlns:p14="http://schemas.microsoft.com/office/powerpoint/2010/main" val="2839912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3" descr="all_di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24" y="1118652"/>
            <a:ext cx="8338376" cy="53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a:cxnSpLocks noChangeShapeType="1"/>
          </p:cNvCxnSpPr>
          <p:nvPr/>
        </p:nvCxnSpPr>
        <p:spPr bwMode="auto">
          <a:xfrm flipH="1">
            <a:off x="2913432" y="4557712"/>
            <a:ext cx="770334" cy="591741"/>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sp>
        <p:nvSpPr>
          <p:cNvPr id="12" name="TextBox 11"/>
          <p:cNvSpPr txBox="1">
            <a:spLocks noChangeArrowheads="1"/>
          </p:cNvSpPr>
          <p:nvPr/>
        </p:nvSpPr>
        <p:spPr bwMode="auto">
          <a:xfrm>
            <a:off x="3274134" y="5032538"/>
            <a:ext cx="1326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1200" dirty="0">
                <a:solidFill>
                  <a:srgbClr val="C00000"/>
                </a:solidFill>
                <a:latin typeface="Times" panose="02020603050405020304" pitchFamily="18" charset="0"/>
                <a:cs typeface="Times" panose="02020603050405020304" pitchFamily="18" charset="0"/>
              </a:rPr>
              <a:t>Appalachian Mountains</a:t>
            </a:r>
            <a:endParaRPr lang="zh-CN" altLang="en-US" sz="1200" dirty="0">
              <a:solidFill>
                <a:srgbClr val="C00000"/>
              </a:solidFill>
              <a:latin typeface="Times" panose="02020603050405020304" pitchFamily="18" charset="0"/>
              <a:cs typeface="Times" panose="02020603050405020304" pitchFamily="18" charset="0"/>
            </a:endParaRPr>
          </a:p>
        </p:txBody>
      </p:sp>
      <p:cxnSp>
        <p:nvCxnSpPr>
          <p:cNvPr id="14" name="直接箭头连接符 13"/>
          <p:cNvCxnSpPr>
            <a:cxnSpLocks noChangeShapeType="1"/>
          </p:cNvCxnSpPr>
          <p:nvPr/>
        </p:nvCxnSpPr>
        <p:spPr bwMode="auto">
          <a:xfrm>
            <a:off x="3300288" y="4902462"/>
            <a:ext cx="294085" cy="128588"/>
          </a:xfrm>
          <a:prstGeom prst="straightConnector1">
            <a:avLst/>
          </a:prstGeom>
          <a:noFill/>
          <a:ln w="2222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5" name="椭圆 24"/>
          <p:cNvSpPr>
            <a:spLocks noChangeArrowheads="1"/>
          </p:cNvSpPr>
          <p:nvPr/>
        </p:nvSpPr>
        <p:spPr bwMode="auto">
          <a:xfrm rot="698309">
            <a:off x="1352355" y="5183946"/>
            <a:ext cx="226891" cy="240506"/>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endParaRPr lang="zh-CN" altLang="en-US" sz="1350" b="0">
              <a:solidFill>
                <a:prstClr val="black"/>
              </a:solidFill>
            </a:endParaRPr>
          </a:p>
        </p:txBody>
      </p:sp>
      <p:sp>
        <p:nvSpPr>
          <p:cNvPr id="28" name="椭圆 27"/>
          <p:cNvSpPr>
            <a:spLocks noChangeArrowheads="1"/>
          </p:cNvSpPr>
          <p:nvPr/>
        </p:nvSpPr>
        <p:spPr bwMode="auto">
          <a:xfrm rot="698309">
            <a:off x="1360177" y="5833269"/>
            <a:ext cx="202406" cy="180975"/>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endParaRPr lang="zh-CN" altLang="en-US" sz="1350" b="0">
              <a:solidFill>
                <a:prstClr val="black"/>
              </a:solidFill>
            </a:endParaRPr>
          </a:p>
        </p:txBody>
      </p:sp>
      <p:sp>
        <p:nvSpPr>
          <p:cNvPr id="29" name="椭圆 28"/>
          <p:cNvSpPr>
            <a:spLocks noChangeArrowheads="1"/>
          </p:cNvSpPr>
          <p:nvPr/>
        </p:nvSpPr>
        <p:spPr bwMode="auto">
          <a:xfrm rot="21357612">
            <a:off x="1102320" y="4177340"/>
            <a:ext cx="871538" cy="350107"/>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endParaRPr lang="zh-CN" altLang="en-US" sz="1350" b="0">
              <a:solidFill>
                <a:prstClr val="black"/>
              </a:solidFill>
            </a:endParaRPr>
          </a:p>
        </p:txBody>
      </p:sp>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91" y="896542"/>
            <a:ext cx="3920728" cy="292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椭圆 16"/>
          <p:cNvSpPr>
            <a:spLocks noChangeArrowheads="1"/>
          </p:cNvSpPr>
          <p:nvPr/>
        </p:nvSpPr>
        <p:spPr bwMode="auto">
          <a:xfrm rot="698309">
            <a:off x="1585913" y="1281113"/>
            <a:ext cx="751285" cy="778669"/>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endParaRPr lang="zh-CN" altLang="en-US" sz="1350" b="0">
              <a:solidFill>
                <a:prstClr val="black"/>
              </a:solidFill>
            </a:endParaRPr>
          </a:p>
        </p:txBody>
      </p:sp>
      <p:sp>
        <p:nvSpPr>
          <p:cNvPr id="18" name="椭圆 17"/>
          <p:cNvSpPr>
            <a:spLocks noChangeArrowheads="1"/>
          </p:cNvSpPr>
          <p:nvPr/>
        </p:nvSpPr>
        <p:spPr bwMode="auto">
          <a:xfrm rot="698309">
            <a:off x="1606154" y="2258616"/>
            <a:ext cx="477440" cy="320278"/>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endParaRPr lang="zh-CN" altLang="en-US" sz="1350" b="0">
              <a:solidFill>
                <a:prstClr val="black"/>
              </a:solidFill>
            </a:endParaRPr>
          </a:p>
        </p:txBody>
      </p:sp>
      <p:sp>
        <p:nvSpPr>
          <p:cNvPr id="19" name="椭圆 18"/>
          <p:cNvSpPr>
            <a:spLocks noChangeArrowheads="1"/>
          </p:cNvSpPr>
          <p:nvPr/>
        </p:nvSpPr>
        <p:spPr bwMode="auto">
          <a:xfrm rot="698309">
            <a:off x="1522810" y="2690813"/>
            <a:ext cx="359569" cy="431006"/>
          </a:xfrm>
          <a:prstGeom prst="ellipse">
            <a:avLst/>
          </a:prstGeom>
          <a:noFill/>
          <a:ln w="222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endParaRPr lang="zh-CN" altLang="en-US" sz="1350" b="0">
              <a:solidFill>
                <a:prstClr val="black"/>
              </a:solidFill>
            </a:endParaRPr>
          </a:p>
        </p:txBody>
      </p:sp>
      <p:cxnSp>
        <p:nvCxnSpPr>
          <p:cNvPr id="26" name="直接箭头连接符 25"/>
          <p:cNvCxnSpPr>
            <a:cxnSpLocks noChangeShapeType="1"/>
          </p:cNvCxnSpPr>
          <p:nvPr/>
        </p:nvCxnSpPr>
        <p:spPr bwMode="auto">
          <a:xfrm flipH="1">
            <a:off x="1457301" y="2438109"/>
            <a:ext cx="307036" cy="2866090"/>
          </a:xfrm>
          <a:prstGeom prst="straightConnector1">
            <a:avLst/>
          </a:prstGeom>
          <a:noFill/>
          <a:ln w="2222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0" name="直接箭头连接符 29"/>
          <p:cNvCxnSpPr>
            <a:cxnSpLocks noChangeShapeType="1"/>
          </p:cNvCxnSpPr>
          <p:nvPr/>
        </p:nvCxnSpPr>
        <p:spPr bwMode="auto">
          <a:xfrm flipH="1">
            <a:off x="1747339" y="1632347"/>
            <a:ext cx="79080" cy="2727758"/>
          </a:xfrm>
          <a:prstGeom prst="straightConnector1">
            <a:avLst/>
          </a:prstGeom>
          <a:noFill/>
          <a:ln w="2222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0" name="直接箭头连接符 19"/>
          <p:cNvCxnSpPr>
            <a:cxnSpLocks noChangeShapeType="1"/>
          </p:cNvCxnSpPr>
          <p:nvPr/>
        </p:nvCxnSpPr>
        <p:spPr bwMode="auto">
          <a:xfrm flipH="1">
            <a:off x="1483031" y="3084940"/>
            <a:ext cx="219564" cy="2855002"/>
          </a:xfrm>
          <a:prstGeom prst="straightConnector1">
            <a:avLst/>
          </a:prstGeom>
          <a:noFill/>
          <a:ln w="2222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 name="TextBox 32"/>
          <p:cNvSpPr txBox="1"/>
          <p:nvPr/>
        </p:nvSpPr>
        <p:spPr>
          <a:xfrm>
            <a:off x="105085" y="3187268"/>
            <a:ext cx="8686800" cy="1015663"/>
          </a:xfrm>
          <a:prstGeom prst="rect">
            <a:avLst/>
          </a:prstGeom>
          <a:solidFill>
            <a:srgbClr val="FFFF00"/>
          </a:solidFill>
        </p:spPr>
        <p:txBody>
          <a:bodyPr wrap="square">
            <a:spAutoFit/>
          </a:bodyPr>
          <a:lstStyle/>
          <a:p>
            <a:pPr fontAlgn="auto">
              <a:spcBef>
                <a:spcPts val="0"/>
              </a:spcBef>
              <a:spcAft>
                <a:spcPts val="0"/>
              </a:spcAft>
              <a:buFont typeface="Arial" pitchFamily="34" charset="0"/>
              <a:buNone/>
              <a:defRPr/>
            </a:pPr>
            <a:r>
              <a:rPr lang="en-US" altLang="zh-CN" sz="2000" b="0" dirty="0" smtClean="0">
                <a:solidFill>
                  <a:srgbClr val="4F0CF8"/>
                </a:solidFill>
                <a:latin typeface="Arial Black" panose="020B0A04020102020204" pitchFamily="34" charset="0"/>
                <a:cs typeface="Times" pitchFamily="18" charset="0"/>
                <a:sym typeface="Wingdings" panose="05000000000000000000" pitchFamily="2" charset="2"/>
              </a:rPr>
              <a:t></a:t>
            </a:r>
            <a:r>
              <a:rPr lang="en-US" altLang="zh-CN" sz="2000" b="0" dirty="0" smtClean="0">
                <a:solidFill>
                  <a:srgbClr val="4F0CF8"/>
                </a:solidFill>
                <a:latin typeface="Arial Black" panose="020B0A04020102020204" pitchFamily="34" charset="0"/>
                <a:cs typeface="Times" pitchFamily="18" charset="0"/>
              </a:rPr>
              <a:t>Both Q2 and GPCP estimates increase from west to east.</a:t>
            </a:r>
          </a:p>
          <a:p>
            <a:pPr fontAlgn="auto">
              <a:spcBef>
                <a:spcPts val="0"/>
              </a:spcBef>
              <a:spcAft>
                <a:spcPts val="0"/>
              </a:spcAft>
              <a:buFont typeface="Arial" pitchFamily="34" charset="0"/>
              <a:buNone/>
              <a:defRPr/>
            </a:pPr>
            <a:r>
              <a:rPr lang="en-US" altLang="zh-CN" sz="2000" b="0" dirty="0" smtClean="0">
                <a:solidFill>
                  <a:srgbClr val="4F0CF8"/>
                </a:solidFill>
                <a:latin typeface="Arial Black" panose="020B0A04020102020204" pitchFamily="34" charset="0"/>
                <a:cs typeface="Times" pitchFamily="18" charset="0"/>
                <a:sym typeface="Wingdings" panose="05000000000000000000" pitchFamily="2" charset="2"/>
              </a:rPr>
              <a:t>Although their annual means are close, large regional diff.</a:t>
            </a:r>
          </a:p>
          <a:p>
            <a:pPr fontAlgn="auto">
              <a:spcBef>
                <a:spcPts val="0"/>
              </a:spcBef>
              <a:spcAft>
                <a:spcPts val="0"/>
              </a:spcAft>
              <a:buFont typeface="Arial" pitchFamily="34" charset="0"/>
              <a:buNone/>
              <a:defRPr/>
            </a:pPr>
            <a:r>
              <a:rPr lang="en-US" altLang="zh-CN" sz="2000" b="0" dirty="0" smtClean="0">
                <a:solidFill>
                  <a:srgbClr val="4F0CF8"/>
                </a:solidFill>
                <a:latin typeface="Arial Black" panose="020B0A04020102020204" pitchFamily="34" charset="0"/>
                <a:cs typeface="Times" pitchFamily="18" charset="0"/>
                <a:sym typeface="Wingdings" panose="05000000000000000000" pitchFamily="2" charset="2"/>
              </a:rPr>
              <a:t>Some of </a:t>
            </a:r>
            <a:r>
              <a:rPr lang="en-US" altLang="zh-CN" sz="2000" b="0" dirty="0" smtClean="0">
                <a:solidFill>
                  <a:srgbClr val="4F0CF8"/>
                </a:solidFill>
                <a:latin typeface="Arial Black" panose="020B0A04020102020204" pitchFamily="34" charset="0"/>
                <a:cs typeface="Times" pitchFamily="18" charset="0"/>
              </a:rPr>
              <a:t>Q2 </a:t>
            </a:r>
            <a:r>
              <a:rPr lang="en-US" altLang="zh-CN" sz="2000" b="0" dirty="0">
                <a:solidFill>
                  <a:srgbClr val="4F0CF8"/>
                </a:solidFill>
                <a:latin typeface="Arial Black" panose="020B0A04020102020204" pitchFamily="34" charset="0"/>
                <a:cs typeface="Times" pitchFamily="18" charset="0"/>
              </a:rPr>
              <a:t>estimates largely depend on radar coverage</a:t>
            </a:r>
            <a:r>
              <a:rPr lang="en-US" altLang="zh-CN" sz="2000" b="0" dirty="0">
                <a:solidFill>
                  <a:prstClr val="white"/>
                </a:solidFill>
                <a:latin typeface="Arial Black" panose="020B0A04020102020204" pitchFamily="34" charset="0"/>
                <a:cs typeface="Times" pitchFamily="18" charset="0"/>
              </a:rPr>
              <a:t>.</a:t>
            </a:r>
            <a:endParaRPr lang="zh-CN" altLang="en-US" sz="2000" b="0" dirty="0">
              <a:solidFill>
                <a:prstClr val="white"/>
              </a:solidFill>
              <a:latin typeface="Arial Black" panose="020B0A04020102020204" pitchFamily="34" charset="0"/>
              <a:cs typeface="Times" pitchFamily="18" charset="0"/>
            </a:endParaRPr>
          </a:p>
        </p:txBody>
      </p:sp>
      <p:sp>
        <p:nvSpPr>
          <p:cNvPr id="21" name="矩形 1"/>
          <p:cNvSpPr>
            <a:spLocks noChangeArrowheads="1"/>
          </p:cNvSpPr>
          <p:nvPr/>
        </p:nvSpPr>
        <p:spPr bwMode="auto">
          <a:xfrm>
            <a:off x="336861" y="457200"/>
            <a:ext cx="7667484"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8B5D3D">
                    <a:lumMod val="25000"/>
                  </a:srgbClr>
                </a:solidFill>
                <a:latin typeface="Times" pitchFamily="18" charset="0"/>
                <a:ea typeface="微软雅黑" pitchFamily="34" charset="-122"/>
                <a:cs typeface="Times" pitchFamily="18" charset="0"/>
              </a:rPr>
              <a:t>Spatial</a:t>
            </a:r>
            <a:r>
              <a:rPr lang="en-US" altLang="zh-CN" sz="2800" b="0" dirty="0" smtClean="0">
                <a:solidFill>
                  <a:srgbClr val="8B5D3D">
                    <a:lumMod val="25000"/>
                  </a:srgbClr>
                </a:solidFill>
                <a:latin typeface="Times" pitchFamily="18" charset="0"/>
                <a:ea typeface="微软雅黑" pitchFamily="34" charset="-122"/>
                <a:cs typeface="Times" pitchFamily="18" charset="0"/>
              </a:rPr>
              <a:t> distribution for annual average precipitation</a:t>
            </a:r>
            <a:endParaRPr lang="en-US" altLang="zh-CN" sz="2800" b="0" dirty="0">
              <a:solidFill>
                <a:srgbClr val="8B5D3D">
                  <a:lumMod val="25000"/>
                </a:srgbClr>
              </a:solidFill>
              <a:latin typeface="Times" pitchFamily="18" charset="0"/>
              <a:ea typeface="微软雅黑" pitchFamily="34" charset="-122"/>
              <a:cs typeface="Times" pitchFamily="18" charset="0"/>
            </a:endParaRPr>
          </a:p>
        </p:txBody>
      </p:sp>
      <p:cxnSp>
        <p:nvCxnSpPr>
          <p:cNvPr id="27" name="直接连接符 16"/>
          <p:cNvCxnSpPr>
            <a:cxnSpLocks noChangeShapeType="1"/>
          </p:cNvCxnSpPr>
          <p:nvPr/>
        </p:nvCxnSpPr>
        <p:spPr bwMode="auto">
          <a:xfrm>
            <a:off x="401240" y="914400"/>
            <a:ext cx="737116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31" name="文本框 30"/>
          <p:cNvSpPr txBox="1"/>
          <p:nvPr/>
        </p:nvSpPr>
        <p:spPr>
          <a:xfrm>
            <a:off x="8534400" y="6400800"/>
            <a:ext cx="4572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21</a:t>
            </a:r>
            <a:endParaRPr lang="en-US" sz="1800" b="0" dirty="0">
              <a:solidFill>
                <a:prstClr val="black"/>
              </a:solidFill>
              <a:latin typeface="Georgia"/>
            </a:endParaRPr>
          </a:p>
        </p:txBody>
      </p:sp>
      <p:sp>
        <p:nvSpPr>
          <p:cNvPr id="2" name="Slide Number Placeholder 1"/>
          <p:cNvSpPr>
            <a:spLocks noGrp="1"/>
          </p:cNvSpPr>
          <p:nvPr>
            <p:ph type="sldNum" sz="quarter" idx="12"/>
          </p:nvPr>
        </p:nvSpPr>
        <p:spPr/>
        <p:txBody>
          <a:bodyPr/>
          <a:lstStyle/>
          <a:p>
            <a:fld id="{61C44E05-631C-4892-B577-17C57620ECE9}" type="slidenum">
              <a:rPr lang="en-US" altLang="zh-CN" smtClean="0"/>
              <a:pPr/>
              <a:t>22</a:t>
            </a:fld>
            <a:endParaRPr lang="en-US" altLang="en-US">
              <a:ea typeface="宋体"/>
            </a:endParaRPr>
          </a:p>
        </p:txBody>
      </p:sp>
    </p:spTree>
    <p:extLst>
      <p:ext uri="{BB962C8B-B14F-4D97-AF65-F5344CB8AC3E}">
        <p14:creationId xmlns:p14="http://schemas.microsoft.com/office/powerpoint/2010/main" val="7921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3317"/>
                                        </p:tgtEl>
                                        <p:attrNameLst>
                                          <p:attrName>style.visibility</p:attrName>
                                        </p:attrNameLst>
                                      </p:cBhvr>
                                      <p:to>
                                        <p:strVal val="visible"/>
                                      </p:to>
                                    </p:set>
                                    <p:anim calcmode="lin" valueType="num">
                                      <p:cBhvr additive="base">
                                        <p:cTn id="21" dur="500" fill="hold"/>
                                        <p:tgtEl>
                                          <p:spTgt spid="13317"/>
                                        </p:tgtEl>
                                        <p:attrNameLst>
                                          <p:attrName>ppt_x</p:attrName>
                                        </p:attrNameLst>
                                      </p:cBhvr>
                                      <p:tavLst>
                                        <p:tav tm="0">
                                          <p:val>
                                            <p:strVal val="#ppt_x"/>
                                          </p:val>
                                        </p:tav>
                                        <p:tav tm="100000">
                                          <p:val>
                                            <p:strVal val="#ppt_x"/>
                                          </p:val>
                                        </p:tav>
                                      </p:tavLst>
                                    </p:anim>
                                    <p:anim calcmode="lin" valueType="num">
                                      <p:cBhvr additive="base">
                                        <p:cTn id="22"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P spid="28" grpId="0" animBg="1"/>
      <p:bldP spid="29" grpId="0" animBg="1"/>
      <p:bldP spid="17" grpId="0" animBg="1"/>
      <p:bldP spid="18" grpId="0" animBg="1"/>
      <p:bldP spid="19"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76200" y="571679"/>
            <a:ext cx="8839200" cy="923330"/>
          </a:xfrm>
          <a:prstGeom prst="rect">
            <a:avLst/>
          </a:prstGeom>
          <a:noFill/>
          <a:ln w="9525">
            <a:noFill/>
            <a:miter lim="800000"/>
            <a:headEnd/>
            <a:tailEnd/>
          </a:ln>
        </p:spPr>
        <p:txBody>
          <a:bodyPr wrap="square">
            <a:spAutoFit/>
          </a:bodyPr>
          <a:lstStyle/>
          <a:p>
            <a:pPr fontAlgn="auto">
              <a:spcBef>
                <a:spcPts val="0"/>
              </a:spcBef>
              <a:spcAft>
                <a:spcPts val="0"/>
              </a:spcAft>
              <a:defRPr/>
            </a:pPr>
            <a:r>
              <a:rPr lang="en-US" altLang="zh-CN" sz="2400" dirty="0" smtClean="0">
                <a:solidFill>
                  <a:srgbClr val="FF0000"/>
                </a:solidFill>
                <a:latin typeface="Times" pitchFamily="18" charset="0"/>
                <a:ea typeface="微软雅黑" pitchFamily="34" charset="-122"/>
                <a:cs typeface="Times" pitchFamily="18" charset="0"/>
              </a:rPr>
              <a:t>Future work: Evaluation of reanalyzed Precipitation over CONUS</a:t>
            </a:r>
            <a:endParaRPr lang="zh-CN" altLang="en-US" sz="2400" dirty="0" smtClean="0">
              <a:solidFill>
                <a:srgbClr val="FF0000"/>
              </a:solidFill>
              <a:latin typeface="Times" pitchFamily="18" charset="0"/>
              <a:ea typeface="微软雅黑" pitchFamily="34" charset="-122"/>
              <a:cs typeface="Times" pitchFamily="18" charset="0"/>
            </a:endParaRPr>
          </a:p>
          <a:p>
            <a:pPr fontAlgn="auto">
              <a:spcBef>
                <a:spcPts val="0"/>
              </a:spcBef>
              <a:spcAft>
                <a:spcPts val="0"/>
              </a:spcAft>
              <a:buFont typeface="Arial" pitchFamily="34" charset="0"/>
              <a:buNone/>
              <a:defRPr/>
            </a:pPr>
            <a:r>
              <a:rPr lang="en-US" altLang="zh-CN" sz="3000" b="0" dirty="0" smtClean="0">
                <a:solidFill>
                  <a:srgbClr val="8B5D3D">
                    <a:lumMod val="25000"/>
                  </a:srgbClr>
                </a:solidFill>
                <a:latin typeface="Times" pitchFamily="18" charset="0"/>
                <a:ea typeface="微软雅黑" pitchFamily="34" charset="-122"/>
                <a:cs typeface="Times" pitchFamily="18" charset="0"/>
              </a:rPr>
              <a:t> </a:t>
            </a:r>
            <a:endParaRPr lang="en-US" altLang="zh-CN" sz="3000" b="0" dirty="0">
              <a:solidFill>
                <a:srgbClr val="8B5D3D">
                  <a:lumMod val="25000"/>
                </a:srgbClr>
              </a:solidFill>
              <a:latin typeface="Times" pitchFamily="18" charset="0"/>
              <a:ea typeface="微软雅黑" pitchFamily="34" charset="-122"/>
              <a:cs typeface="Times" pitchFamily="18" charset="0"/>
            </a:endParaRPr>
          </a:p>
        </p:txBody>
      </p:sp>
      <p:cxnSp>
        <p:nvCxnSpPr>
          <p:cNvPr id="3" name="直接连接符 16"/>
          <p:cNvCxnSpPr>
            <a:cxnSpLocks noChangeShapeType="1"/>
          </p:cNvCxnSpPr>
          <p:nvPr/>
        </p:nvCxnSpPr>
        <p:spPr bwMode="auto">
          <a:xfrm>
            <a:off x="381000" y="1058744"/>
            <a:ext cx="815340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6" name="文本框 18"/>
          <p:cNvSpPr txBox="1">
            <a:spLocks noChangeArrowheads="1"/>
          </p:cNvSpPr>
          <p:nvPr/>
        </p:nvSpPr>
        <p:spPr bwMode="auto">
          <a:xfrm>
            <a:off x="381000" y="1342910"/>
            <a:ext cx="2190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2400" b="0" i="1" u="sng" dirty="0" smtClean="0">
                <a:solidFill>
                  <a:srgbClr val="FF0000"/>
                </a:solidFill>
                <a:latin typeface="Arial Black" panose="020B0A04020102020204" pitchFamily="34" charset="0"/>
                <a:ea typeface="微软雅黑" panose="020B0503020204020204" pitchFamily="34" charset="-122"/>
                <a:cs typeface="Times" panose="02020603050405020304" pitchFamily="18" charset="0"/>
              </a:rPr>
              <a:t>Datasets</a:t>
            </a:r>
            <a:endParaRPr lang="en-US" altLang="zh-CN" sz="2400" b="0" i="1" u="sng" dirty="0">
              <a:solidFill>
                <a:srgbClr val="FF0000"/>
              </a:solidFill>
              <a:latin typeface="Arial Black" panose="020B0A04020102020204" pitchFamily="34" charset="0"/>
              <a:ea typeface="微软雅黑" panose="020B0503020204020204" pitchFamily="34" charset="-122"/>
              <a:cs typeface="Times" panose="02020603050405020304" pitchFamily="18" charset="0"/>
            </a:endParaRPr>
          </a:p>
        </p:txBody>
      </p:sp>
      <p:sp>
        <p:nvSpPr>
          <p:cNvPr id="7" name="内容占位符 2"/>
          <p:cNvSpPr txBox="1">
            <a:spLocks/>
          </p:cNvSpPr>
          <p:nvPr/>
        </p:nvSpPr>
        <p:spPr>
          <a:xfrm>
            <a:off x="200025" y="1848078"/>
            <a:ext cx="3962400" cy="2938298"/>
          </a:xfrm>
          <a:prstGeom prst="rect">
            <a:avLst/>
          </a:prstGeom>
        </p:spPr>
        <p:txBody>
          <a:bodyPr/>
          <a:lstStyle/>
          <a:p>
            <a:pPr fontAlgn="auto">
              <a:lnSpc>
                <a:spcPct val="90000"/>
              </a:lnSpc>
              <a:spcBef>
                <a:spcPts val="750"/>
              </a:spcBef>
              <a:spcAft>
                <a:spcPts val="0"/>
              </a:spcAft>
              <a:defRPr/>
            </a:pPr>
            <a:r>
              <a:rPr lang="en-US" altLang="zh-CN" sz="1800" kern="0" dirty="0" smtClean="0">
                <a:solidFill>
                  <a:srgbClr val="8B5D3D">
                    <a:lumMod val="25000"/>
                  </a:srgbClr>
                </a:solidFill>
                <a:latin typeface="Arial Black" panose="020B0A04020102020204" pitchFamily="34" charset="0"/>
                <a:ea typeface="微软雅黑" pitchFamily="34" charset="-122"/>
                <a:cs typeface="Times" pitchFamily="18" charset="0"/>
                <a:sym typeface="Wingdings" panose="05000000000000000000" pitchFamily="2" charset="2"/>
              </a:rPr>
              <a:t></a:t>
            </a:r>
            <a:r>
              <a:rPr lang="en-US" altLang="zh-CN" sz="1800" kern="0" dirty="0" smtClean="0">
                <a:solidFill>
                  <a:srgbClr val="8B5D3D">
                    <a:lumMod val="25000"/>
                  </a:srgbClr>
                </a:solidFill>
                <a:latin typeface="Arial Black" panose="020B0A04020102020204" pitchFamily="34" charset="0"/>
                <a:ea typeface="微软雅黑" pitchFamily="34" charset="-122"/>
                <a:cs typeface="Times" pitchFamily="18" charset="0"/>
              </a:rPr>
              <a:t>Satellite data: </a:t>
            </a:r>
          </a:p>
          <a:p>
            <a:pPr fontAlgn="auto">
              <a:lnSpc>
                <a:spcPct val="90000"/>
              </a:lnSpc>
              <a:spcBef>
                <a:spcPts val="750"/>
              </a:spcBef>
              <a:spcAft>
                <a:spcPts val="0"/>
              </a:spcAft>
              <a:defRPr/>
            </a:pP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kern="0" dirty="0" smtClean="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GPCP 1DD, </a:t>
            </a:r>
            <a:r>
              <a:rPr lang="en-US" altLang="zh-CN" sz="1800" u="sng" dirty="0" smtClean="0">
                <a:solidFill>
                  <a:prstClr val="black"/>
                </a:solidFill>
                <a:latin typeface="Arial Black" panose="020B0A04020102020204" pitchFamily="34" charset="0"/>
                <a:ea typeface="微软雅黑" pitchFamily="34" charset="-122"/>
                <a:cs typeface="Times" pitchFamily="18" charset="0"/>
              </a:rPr>
              <a:t>1°× </a:t>
            </a:r>
            <a:r>
              <a:rPr lang="en-US" altLang="zh-CN" sz="1800" u="sng" dirty="0">
                <a:solidFill>
                  <a:prstClr val="black"/>
                </a:solidFill>
                <a:latin typeface="Arial Black" panose="020B0A04020102020204" pitchFamily="34" charset="0"/>
                <a:ea typeface="微软雅黑" pitchFamily="34" charset="-122"/>
                <a:cs typeface="Times" pitchFamily="18" charset="0"/>
              </a:rPr>
              <a:t>1</a:t>
            </a:r>
            <a:r>
              <a:rPr lang="en-US" altLang="zh-CN" sz="1800" u="sng" dirty="0" smtClean="0">
                <a:solidFill>
                  <a:prstClr val="black"/>
                </a:solidFill>
                <a:latin typeface="Arial Black" panose="020B0A04020102020204" pitchFamily="34" charset="0"/>
                <a:ea typeface="微软雅黑" pitchFamily="34" charset="-122"/>
                <a:cs typeface="Times" pitchFamily="18" charset="0"/>
              </a:rPr>
              <a:t>°</a:t>
            </a:r>
            <a:endPar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endParaRPr>
          </a:p>
          <a:p>
            <a:pPr fontAlgn="auto">
              <a:lnSpc>
                <a:spcPct val="90000"/>
              </a:lnSpc>
              <a:spcBef>
                <a:spcPts val="750"/>
              </a:spcBef>
              <a:spcAft>
                <a:spcPts val="0"/>
              </a:spcAft>
              <a:defRPr/>
            </a:pPr>
            <a:r>
              <a:rPr lang="en-US" altLang="zh-CN" sz="1800" kern="0" dirty="0" smtClean="0">
                <a:solidFill>
                  <a:srgbClr val="8B5D3D">
                    <a:lumMod val="25000"/>
                  </a:srgbClr>
                </a:solidFill>
                <a:latin typeface="Arial Black" panose="020B0A04020102020204" pitchFamily="34" charset="0"/>
                <a:ea typeface="微软雅黑" pitchFamily="34" charset="-122"/>
                <a:cs typeface="Times" pitchFamily="18" charset="0"/>
                <a:sym typeface="Wingdings" panose="05000000000000000000" pitchFamily="2" charset="2"/>
              </a:rPr>
              <a:t></a:t>
            </a:r>
            <a:r>
              <a:rPr lang="en-US" altLang="zh-CN" sz="1800" kern="0" dirty="0" smtClean="0">
                <a:solidFill>
                  <a:srgbClr val="8B5D3D">
                    <a:lumMod val="25000"/>
                  </a:srgbClr>
                </a:solidFill>
                <a:latin typeface="Arial Black" panose="020B0A04020102020204" pitchFamily="34" charset="0"/>
                <a:ea typeface="微软雅黑" pitchFamily="34" charset="-122"/>
                <a:cs typeface="Times" pitchFamily="18" charset="0"/>
              </a:rPr>
              <a:t>Reanalysis data:</a:t>
            </a:r>
          </a:p>
          <a:p>
            <a:pPr marL="171450" indent="-171450" fontAlgn="auto">
              <a:lnSpc>
                <a:spcPct val="90000"/>
              </a:lnSpc>
              <a:spcBef>
                <a:spcPts val="750"/>
              </a:spcBef>
              <a:spcAft>
                <a:spcPts val="0"/>
              </a:spcAft>
              <a:buFont typeface="Arial" charset="0"/>
              <a:buChar char="•"/>
              <a:defRPr/>
            </a:pP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MERRA-2</a:t>
            </a: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dirty="0" smtClean="0">
                <a:solidFill>
                  <a:prstClr val="black"/>
                </a:solidFill>
                <a:latin typeface="Arial Black" panose="020B0A04020102020204" pitchFamily="34" charset="0"/>
                <a:ea typeface="微软雅黑" pitchFamily="34" charset="-122"/>
                <a:cs typeface="Times" pitchFamily="18" charset="0"/>
              </a:rPr>
              <a:t>0.625°× 0.5°</a:t>
            </a:r>
            <a:endPar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JRA-55</a:t>
            </a: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dirty="0" smtClean="0">
                <a:solidFill>
                  <a:prstClr val="black"/>
                </a:solidFill>
                <a:latin typeface="Arial Black" panose="020B0A04020102020204" pitchFamily="34" charset="0"/>
                <a:ea typeface="微软雅黑" pitchFamily="34" charset="-122"/>
                <a:cs typeface="Times" pitchFamily="18" charset="0"/>
              </a:rPr>
              <a:t>0.562°× 0.562°</a:t>
            </a:r>
            <a:endParaRPr lang="en-US" altLang="zh-CN" sz="1800" u="sng" kern="0" dirty="0">
              <a:solidFill>
                <a:srgbClr val="8B5D3D">
                  <a:lumMod val="25000"/>
                </a:srgbClr>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20CR</a:t>
            </a: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dirty="0" smtClean="0">
                <a:solidFill>
                  <a:prstClr val="black"/>
                </a:solidFill>
                <a:latin typeface="Arial Black" panose="020B0A04020102020204" pitchFamily="34" charset="0"/>
                <a:ea typeface="微软雅黑" pitchFamily="34" charset="-122"/>
                <a:cs typeface="Times" pitchFamily="18" charset="0"/>
              </a:rPr>
              <a:t>2°× 2°</a:t>
            </a:r>
            <a:endParaRPr lang="en-US" altLang="zh-CN" sz="1800" u="sng" kern="0" dirty="0">
              <a:solidFill>
                <a:srgbClr val="8B5D3D">
                  <a:lumMod val="25000"/>
                </a:srgbClr>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CFSR</a:t>
            </a: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dirty="0" smtClean="0">
                <a:solidFill>
                  <a:prstClr val="black"/>
                </a:solidFill>
                <a:latin typeface="Arial Black" panose="020B0A04020102020204" pitchFamily="34" charset="0"/>
                <a:ea typeface="微软雅黑" pitchFamily="34" charset="-122"/>
                <a:cs typeface="Times" pitchFamily="18" charset="0"/>
              </a:rPr>
              <a:t>0.5°× 0.5°</a:t>
            </a:r>
            <a:endParaRPr lang="en-US" altLang="zh-CN" sz="1800" u="sng" kern="0" dirty="0">
              <a:solidFill>
                <a:srgbClr val="8B5D3D">
                  <a:lumMod val="25000"/>
                </a:srgbClr>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ERA-Interim</a:t>
            </a: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dirty="0" smtClean="0">
                <a:solidFill>
                  <a:prstClr val="black"/>
                </a:solidFill>
                <a:latin typeface="Arial Black" panose="020B0A04020102020204" pitchFamily="34" charset="0"/>
                <a:ea typeface="微软雅黑" pitchFamily="34" charset="-122"/>
                <a:cs typeface="Times" pitchFamily="18" charset="0"/>
              </a:rPr>
              <a:t>0.703°× 0.702°</a:t>
            </a:r>
            <a:endParaRPr lang="en-US" altLang="zh-CN" sz="1800" u="sng" kern="0" dirty="0">
              <a:solidFill>
                <a:srgbClr val="8B5D3D">
                  <a:lumMod val="25000"/>
                </a:srgbClr>
              </a:solidFill>
              <a:latin typeface="Arial Black" panose="020B0A04020102020204" pitchFamily="34"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u="sng" kern="0" dirty="0" smtClean="0">
                <a:solidFill>
                  <a:srgbClr val="8B5D3D">
                    <a:lumMod val="25000"/>
                  </a:srgbClr>
                </a:solidFill>
                <a:latin typeface="Arial Black" panose="020B0A04020102020204" pitchFamily="34" charset="0"/>
                <a:ea typeface="微软雅黑" pitchFamily="34" charset="-122"/>
                <a:cs typeface="Times" pitchFamily="18" charset="0"/>
              </a:rPr>
              <a:t>NCEP/NCAR</a:t>
            </a:r>
            <a:r>
              <a:rPr lang="en-US" altLang="zh-CN" sz="1800" kern="0" dirty="0">
                <a:solidFill>
                  <a:srgbClr val="8B5D3D">
                    <a:lumMod val="25000"/>
                  </a:srgbClr>
                </a:solidFill>
                <a:latin typeface="Arial Black" panose="020B0A04020102020204" pitchFamily="34" charset="0"/>
                <a:ea typeface="微软雅黑" pitchFamily="34" charset="-122"/>
                <a:cs typeface="Times" pitchFamily="18" charset="0"/>
              </a:rPr>
              <a:t>, </a:t>
            </a:r>
            <a:r>
              <a:rPr lang="en-US" altLang="zh-CN" sz="1800" dirty="0">
                <a:solidFill>
                  <a:prstClr val="black"/>
                </a:solidFill>
                <a:latin typeface="Arial Black" panose="020B0A04020102020204" pitchFamily="34" charset="0"/>
                <a:ea typeface="微软雅黑" pitchFamily="34" charset="-122"/>
                <a:cs typeface="Times" pitchFamily="18" charset="0"/>
              </a:rPr>
              <a:t>2</a:t>
            </a:r>
            <a:r>
              <a:rPr lang="en-US" altLang="zh-CN" sz="1800" dirty="0" smtClean="0">
                <a:solidFill>
                  <a:prstClr val="black"/>
                </a:solidFill>
                <a:latin typeface="Arial Black" panose="020B0A04020102020204" pitchFamily="34" charset="0"/>
                <a:ea typeface="微软雅黑" pitchFamily="34" charset="-122"/>
                <a:cs typeface="Times" pitchFamily="18" charset="0"/>
              </a:rPr>
              <a:t>°× 2°</a:t>
            </a:r>
            <a:endParaRPr lang="en-US" altLang="zh-CN" sz="1800" u="sng" kern="0" dirty="0">
              <a:solidFill>
                <a:srgbClr val="8B5D3D">
                  <a:lumMod val="25000"/>
                </a:srgbClr>
              </a:solidFill>
              <a:latin typeface="Arial Black" panose="020B0A04020102020204" pitchFamily="34"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u="sng" kern="0" dirty="0" smtClean="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kern="0" dirty="0" smtClean="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p:txBody>
      </p:sp>
      <p:sp>
        <p:nvSpPr>
          <p:cNvPr id="9" name="文本框 18"/>
          <p:cNvSpPr txBox="1">
            <a:spLocks noChangeArrowheads="1"/>
          </p:cNvSpPr>
          <p:nvPr/>
        </p:nvSpPr>
        <p:spPr bwMode="auto">
          <a:xfrm>
            <a:off x="569383" y="5139952"/>
            <a:ext cx="3257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2400" b="0" i="1" u="sng" dirty="0" smtClean="0">
                <a:solidFill>
                  <a:srgbClr val="FF0000"/>
                </a:solidFill>
                <a:latin typeface="Arial Black" panose="020B0A04020102020204" pitchFamily="34" charset="0"/>
                <a:ea typeface="微软雅黑" panose="020B0503020204020204" pitchFamily="34" charset="-122"/>
                <a:cs typeface="Times" panose="02020603050405020304" pitchFamily="18" charset="0"/>
              </a:rPr>
              <a:t>Study Period</a:t>
            </a:r>
            <a:endParaRPr lang="en-US" altLang="zh-CN" sz="2400" b="0" i="1" u="sng" dirty="0">
              <a:solidFill>
                <a:srgbClr val="FF0000"/>
              </a:solidFill>
              <a:latin typeface="Arial Black" panose="020B0A04020102020204" pitchFamily="34" charset="0"/>
              <a:ea typeface="微软雅黑" panose="020B0503020204020204" pitchFamily="34" charset="-122"/>
              <a:cs typeface="Times" panose="02020603050405020304" pitchFamily="18" charset="0"/>
            </a:endParaRPr>
          </a:p>
        </p:txBody>
      </p:sp>
      <p:sp>
        <p:nvSpPr>
          <p:cNvPr id="10" name="内容占位符 2"/>
          <p:cNvSpPr txBox="1">
            <a:spLocks/>
          </p:cNvSpPr>
          <p:nvPr/>
        </p:nvSpPr>
        <p:spPr>
          <a:xfrm>
            <a:off x="670322" y="5638800"/>
            <a:ext cx="6949678" cy="838200"/>
          </a:xfrm>
          <a:prstGeom prst="rect">
            <a:avLst/>
          </a:prstGeom>
        </p:spPr>
        <p:txBody>
          <a:bodyPr/>
          <a:lstStyle/>
          <a:p>
            <a:pPr marL="171450" indent="-171450" fontAlgn="auto">
              <a:lnSpc>
                <a:spcPct val="90000"/>
              </a:lnSpc>
              <a:spcBef>
                <a:spcPts val="750"/>
              </a:spcBef>
              <a:spcAft>
                <a:spcPts val="0"/>
              </a:spcAft>
              <a:buFont typeface="Arial" charset="0"/>
              <a:buChar char="•"/>
              <a:defRPr/>
            </a:pPr>
            <a:r>
              <a:rPr lang="en-US" altLang="zh-CN" sz="1800" b="0" kern="0" dirty="0" smtClean="0">
                <a:solidFill>
                  <a:srgbClr val="8B5D3D">
                    <a:lumMod val="25000"/>
                  </a:srgbClr>
                </a:solidFill>
                <a:latin typeface="Arial Black" panose="020B0A04020102020204" pitchFamily="34" charset="0"/>
                <a:ea typeface="微软雅黑" pitchFamily="34" charset="-122"/>
                <a:cs typeface="Times" pitchFamily="18" charset="0"/>
              </a:rPr>
              <a:t>1997~2011</a:t>
            </a:r>
          </a:p>
          <a:p>
            <a:pPr marL="171450" indent="-171450" fontAlgn="auto">
              <a:lnSpc>
                <a:spcPct val="90000"/>
              </a:lnSpc>
              <a:spcBef>
                <a:spcPts val="750"/>
              </a:spcBef>
              <a:spcAft>
                <a:spcPts val="0"/>
              </a:spcAft>
              <a:buFont typeface="Arial" charset="0"/>
              <a:buChar char="•"/>
              <a:defRPr/>
            </a:pPr>
            <a:r>
              <a:rPr lang="en-US" altLang="zh-CN" sz="1800" b="0" kern="0" dirty="0" smtClean="0">
                <a:solidFill>
                  <a:srgbClr val="8B5D3D">
                    <a:lumMod val="25000"/>
                  </a:srgbClr>
                </a:solidFill>
                <a:latin typeface="Arial Black" panose="020B0A04020102020204" pitchFamily="34" charset="0"/>
                <a:ea typeface="微软雅黑" pitchFamily="34" charset="-122"/>
                <a:cs typeface="Times" pitchFamily="18" charset="0"/>
              </a:rPr>
              <a:t>20CR and CFSR are not available after 2012</a:t>
            </a:r>
            <a:endParaRPr lang="en-US" altLang="zh-CN" sz="1800" b="0" kern="0" dirty="0">
              <a:solidFill>
                <a:srgbClr val="8B5D3D">
                  <a:lumMod val="25000"/>
                </a:srgbClr>
              </a:solidFill>
              <a:latin typeface="Times" pitchFamily="18" charset="0"/>
              <a:ea typeface="微软雅黑" pitchFamily="34" charset="-122"/>
              <a:cs typeface="Times" pitchFamily="18" charset="0"/>
            </a:endParaRPr>
          </a:p>
        </p:txBody>
      </p:sp>
      <p:sp>
        <p:nvSpPr>
          <p:cNvPr id="12" name="右箭头 11"/>
          <p:cNvSpPr/>
          <p:nvPr/>
        </p:nvSpPr>
        <p:spPr>
          <a:xfrm>
            <a:off x="2283697" y="3502969"/>
            <a:ext cx="762000" cy="34542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0000"/>
              </a:solidFill>
            </a:endParaRPr>
          </a:p>
        </p:txBody>
      </p:sp>
      <p:sp>
        <p:nvSpPr>
          <p:cNvPr id="13" name="矩形 12"/>
          <p:cNvSpPr/>
          <p:nvPr/>
        </p:nvSpPr>
        <p:spPr>
          <a:xfrm>
            <a:off x="3020296" y="3517671"/>
            <a:ext cx="1019831" cy="369332"/>
          </a:xfrm>
          <a:prstGeom prst="rect">
            <a:avLst/>
          </a:prstGeom>
        </p:spPr>
        <p:txBody>
          <a:bodyPr wrap="none">
            <a:spAutoFit/>
          </a:bodyPr>
          <a:lstStyle/>
          <a:p>
            <a:pPr fontAlgn="auto">
              <a:lnSpc>
                <a:spcPct val="90000"/>
              </a:lnSpc>
              <a:spcBef>
                <a:spcPts val="750"/>
              </a:spcBef>
              <a:spcAft>
                <a:spcPts val="0"/>
              </a:spcAft>
              <a:defRPr/>
            </a:pPr>
            <a:r>
              <a:rPr lang="en-US" altLang="zh-CN" sz="2000" dirty="0">
                <a:solidFill>
                  <a:srgbClr val="FF0000"/>
                </a:solidFill>
                <a:latin typeface="Arial Black" panose="020B0A04020102020204" pitchFamily="34" charset="0"/>
                <a:ea typeface="微软雅黑" pitchFamily="34" charset="-122"/>
                <a:cs typeface="Times" pitchFamily="18" charset="0"/>
              </a:rPr>
              <a:t>1°× 1°</a:t>
            </a:r>
            <a:endParaRPr lang="en-US" altLang="zh-CN" sz="2000" u="sng" kern="0" dirty="0">
              <a:solidFill>
                <a:srgbClr val="FF0000"/>
              </a:solidFill>
              <a:latin typeface="Arial Black" panose="020B0A04020102020204" pitchFamily="34" charset="0"/>
              <a:ea typeface="微软雅黑" pitchFamily="34" charset="-122"/>
              <a:cs typeface="Times" pitchFamily="18" charset="0"/>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2326006"/>
            <a:ext cx="5538140" cy="3044779"/>
          </a:xfrm>
          <a:prstGeom prst="rect">
            <a:avLst/>
          </a:prstGeom>
        </p:spPr>
      </p:pic>
      <p:sp>
        <p:nvSpPr>
          <p:cNvPr id="15" name="文本框 18"/>
          <p:cNvSpPr txBox="1">
            <a:spLocks noChangeArrowheads="1"/>
          </p:cNvSpPr>
          <p:nvPr/>
        </p:nvSpPr>
        <p:spPr bwMode="auto">
          <a:xfrm>
            <a:off x="5029200" y="1962255"/>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spcAft>
                <a:spcPts val="0"/>
              </a:spcAft>
              <a:buFont typeface="Arial" panose="020B0604020202020204" pitchFamily="34" charset="0"/>
              <a:buNone/>
            </a:pPr>
            <a:r>
              <a:rPr lang="en-US" altLang="zh-CN" sz="2400" i="1" u="sng" dirty="0" smtClean="0">
                <a:solidFill>
                  <a:srgbClr val="FF0000"/>
                </a:solidFill>
                <a:latin typeface="Arial Black" panose="020B0A04020102020204" pitchFamily="34" charset="0"/>
                <a:ea typeface="微软雅黑" panose="020B0503020204020204" pitchFamily="34" charset="-122"/>
                <a:cs typeface="Times" panose="02020603050405020304" pitchFamily="18" charset="0"/>
              </a:rPr>
              <a:t>Study Region</a:t>
            </a:r>
            <a:endParaRPr lang="en-US" altLang="zh-CN" sz="2400" i="1" u="sng" dirty="0">
              <a:solidFill>
                <a:srgbClr val="FF0000"/>
              </a:solidFill>
              <a:latin typeface="Arial Black" panose="020B0A04020102020204" pitchFamily="34" charset="0"/>
              <a:ea typeface="微软雅黑" panose="020B0503020204020204" pitchFamily="34" charset="-122"/>
              <a:cs typeface="Times" panose="02020603050405020304" pitchFamily="18" charset="0"/>
            </a:endParaRPr>
          </a:p>
        </p:txBody>
      </p:sp>
      <p:sp>
        <p:nvSpPr>
          <p:cNvPr id="16" name="文本框 15"/>
          <p:cNvSpPr txBox="1"/>
          <p:nvPr/>
        </p:nvSpPr>
        <p:spPr>
          <a:xfrm>
            <a:off x="8382000" y="6400800"/>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22</a:t>
            </a:r>
            <a:endParaRPr lang="en-US" sz="1800" b="0" dirty="0">
              <a:solidFill>
                <a:prstClr val="black"/>
              </a:solidFill>
              <a:latin typeface="Georgia"/>
            </a:endParaRPr>
          </a:p>
        </p:txBody>
      </p:sp>
      <p:sp>
        <p:nvSpPr>
          <p:cNvPr id="4" name="Slide Number Placeholder 3"/>
          <p:cNvSpPr>
            <a:spLocks noGrp="1"/>
          </p:cNvSpPr>
          <p:nvPr>
            <p:ph type="sldNum" sz="quarter" idx="12"/>
          </p:nvPr>
        </p:nvSpPr>
        <p:spPr/>
        <p:txBody>
          <a:bodyPr/>
          <a:lstStyle/>
          <a:p>
            <a:fld id="{61C44E05-631C-4892-B577-17C57620ECE9}" type="slidenum">
              <a:rPr lang="en-US" altLang="zh-CN" smtClean="0"/>
              <a:pPr/>
              <a:t>23</a:t>
            </a:fld>
            <a:endParaRPr lang="en-US" altLang="en-US">
              <a:ea typeface="宋体"/>
            </a:endParaRPr>
          </a:p>
        </p:txBody>
      </p:sp>
    </p:spTree>
    <p:extLst>
      <p:ext uri="{BB962C8B-B14F-4D97-AF65-F5344CB8AC3E}">
        <p14:creationId xmlns:p14="http://schemas.microsoft.com/office/powerpoint/2010/main" val="2745779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94" y="1061432"/>
            <a:ext cx="4323221" cy="396776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5989" y="1061432"/>
            <a:ext cx="4323211" cy="3967768"/>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2352160156"/>
              </p:ext>
            </p:extLst>
          </p:nvPr>
        </p:nvGraphicFramePr>
        <p:xfrm>
          <a:off x="188594" y="5029200"/>
          <a:ext cx="8679680" cy="1703070"/>
        </p:xfrm>
        <a:graphic>
          <a:graphicData uri="http://schemas.openxmlformats.org/drawingml/2006/table">
            <a:tbl>
              <a:tblPr firstRow="1" bandRow="1">
                <a:tableStyleId>{5C22544A-7EE6-4342-B048-85BDC9FD1C3A}</a:tableStyleId>
              </a:tblPr>
              <a:tblGrid>
                <a:gridCol w="1335403">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1066800">
                  <a:extLst>
                    <a:ext uri="{9D8B030D-6E8A-4147-A177-3AD203B41FA5}">
                      <a16:colId xmlns="" xmlns:a16="http://schemas.microsoft.com/office/drawing/2014/main" val="20002"/>
                    </a:ext>
                  </a:extLst>
                </a:gridCol>
                <a:gridCol w="990600">
                  <a:extLst>
                    <a:ext uri="{9D8B030D-6E8A-4147-A177-3AD203B41FA5}">
                      <a16:colId xmlns="" xmlns:a16="http://schemas.microsoft.com/office/drawing/2014/main" val="20003"/>
                    </a:ext>
                  </a:extLst>
                </a:gridCol>
                <a:gridCol w="1041397">
                  <a:extLst>
                    <a:ext uri="{9D8B030D-6E8A-4147-A177-3AD203B41FA5}">
                      <a16:colId xmlns="" xmlns:a16="http://schemas.microsoft.com/office/drawing/2014/main" val="20004"/>
                    </a:ext>
                  </a:extLst>
                </a:gridCol>
                <a:gridCol w="1084960">
                  <a:extLst>
                    <a:ext uri="{9D8B030D-6E8A-4147-A177-3AD203B41FA5}">
                      <a16:colId xmlns="" xmlns:a16="http://schemas.microsoft.com/office/drawing/2014/main" val="20005"/>
                    </a:ext>
                  </a:extLst>
                </a:gridCol>
                <a:gridCol w="1084960">
                  <a:extLst>
                    <a:ext uri="{9D8B030D-6E8A-4147-A177-3AD203B41FA5}">
                      <a16:colId xmlns="" xmlns:a16="http://schemas.microsoft.com/office/drawing/2014/main" val="20006"/>
                    </a:ext>
                  </a:extLst>
                </a:gridCol>
                <a:gridCol w="1084960">
                  <a:extLst>
                    <a:ext uri="{9D8B030D-6E8A-4147-A177-3AD203B41FA5}">
                      <a16:colId xmlns="" xmlns:a16="http://schemas.microsoft.com/office/drawing/2014/main" val="20007"/>
                    </a:ext>
                  </a:extLst>
                </a:gridCol>
              </a:tblGrid>
              <a:tr h="278130">
                <a:tc>
                  <a:txBody>
                    <a:bodyPr/>
                    <a:lstStyle/>
                    <a:p>
                      <a:pPr algn="ct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GPCP</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CFSR</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JRA-55</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MERRA2</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20CR</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ERA-I</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NCEP/NCAR</a:t>
                      </a:r>
                      <a:endParaRPr lang="zh-CN" altLang="en-US" sz="1200" b="1" dirty="0">
                        <a:latin typeface="Arial Black" panose="020B0A04020102020204" pitchFamily="34" charset="0"/>
                        <a:cs typeface="Times" panose="02020603050405020304" pitchFamily="18" charset="0"/>
                      </a:endParaRPr>
                    </a:p>
                  </a:txBody>
                  <a:tcPr marL="68580" marR="68580" marT="34290" marB="34290"/>
                </a:tc>
                <a:extLst>
                  <a:ext uri="{0D108BD9-81ED-4DB2-BD59-A6C34878D82A}">
                    <a16:rowId xmlns="" xmlns:a16="http://schemas.microsoft.com/office/drawing/2014/main" val="10000"/>
                  </a:ext>
                </a:extLst>
              </a:tr>
              <a:tr h="278130">
                <a:tc>
                  <a:txBody>
                    <a:bodyPr/>
                    <a:lstStyle/>
                    <a:p>
                      <a:pPr algn="ctr"/>
                      <a:r>
                        <a:rPr lang="en-US" altLang="zh-CN" sz="1200" b="1" dirty="0" smtClean="0">
                          <a:latin typeface="Arial Black" panose="020B0A04020102020204" pitchFamily="34" charset="0"/>
                          <a:cs typeface="Times" panose="02020603050405020304" pitchFamily="18" charset="0"/>
                        </a:rPr>
                        <a:t>Yearly [mm]</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0000"/>
                          </a:solidFill>
                          <a:latin typeface="Arial Black" panose="020B0A04020102020204" pitchFamily="34" charset="0"/>
                          <a:cs typeface="Times" panose="02020603050405020304" pitchFamily="18" charset="0"/>
                        </a:rPr>
                        <a:t>868.24</a:t>
                      </a: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00B050"/>
                          </a:solidFill>
                          <a:latin typeface="Arial Black" panose="020B0A04020102020204" pitchFamily="34" charset="0"/>
                          <a:cs typeface="Times" panose="02020603050405020304" pitchFamily="18" charset="0"/>
                        </a:rPr>
                        <a:t>857.30</a:t>
                      </a:r>
                      <a:endParaRPr lang="zh-CN" altLang="en-US" sz="1200" b="1" dirty="0">
                        <a:solidFill>
                          <a:srgbClr val="00B05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930.94</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7030A0"/>
                          </a:solidFill>
                          <a:latin typeface="Arial Black" panose="020B0A04020102020204" pitchFamily="34" charset="0"/>
                          <a:cs typeface="Times" panose="02020603050405020304" pitchFamily="18" charset="0"/>
                        </a:rPr>
                        <a:t>846.65</a:t>
                      </a:r>
                      <a:endParaRPr lang="zh-CN" altLang="en-US" sz="1200" b="1" dirty="0">
                        <a:solidFill>
                          <a:srgbClr val="7030A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C000"/>
                          </a:solidFill>
                          <a:latin typeface="Arial Black" panose="020B0A04020102020204" pitchFamily="34" charset="0"/>
                          <a:cs typeface="Times" panose="02020603050405020304" pitchFamily="18" charset="0"/>
                        </a:rPr>
                        <a:t>968.90</a:t>
                      </a:r>
                      <a:endParaRPr lang="zh-CN" altLang="en-US" sz="1200" b="1" dirty="0">
                        <a:solidFill>
                          <a:srgbClr val="FFC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0000"/>
                          </a:solidFill>
                          <a:latin typeface="Arial Black" panose="020B0A04020102020204" pitchFamily="34" charset="0"/>
                          <a:cs typeface="Times" panose="02020603050405020304" pitchFamily="18" charset="0"/>
                        </a:rPr>
                        <a:t>746.04</a:t>
                      </a: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2C05BB"/>
                          </a:solidFill>
                          <a:latin typeface="Arial Black" panose="020B0A04020102020204" pitchFamily="34" charset="0"/>
                          <a:cs typeface="Times" panose="02020603050405020304" pitchFamily="18" charset="0"/>
                        </a:rPr>
                        <a:t>825.62</a:t>
                      </a:r>
                      <a:endParaRPr lang="zh-CN" altLang="en-US" sz="1200" b="1" dirty="0">
                        <a:solidFill>
                          <a:srgbClr val="2C05BB"/>
                        </a:solidFill>
                        <a:latin typeface="Arial Black" panose="020B0A04020102020204" pitchFamily="34" charset="0"/>
                        <a:cs typeface="Times" panose="02020603050405020304" pitchFamily="18" charset="0"/>
                      </a:endParaRPr>
                    </a:p>
                  </a:txBody>
                  <a:tcPr marL="68580" marR="68580" marT="34290" marB="34290"/>
                </a:tc>
                <a:extLst>
                  <a:ext uri="{0D108BD9-81ED-4DB2-BD59-A6C34878D82A}">
                    <a16:rowId xmlns="" xmlns:a16="http://schemas.microsoft.com/office/drawing/2014/main" val="10001"/>
                  </a:ext>
                </a:extLst>
              </a:tr>
              <a:tr h="278130">
                <a:tc>
                  <a:txBody>
                    <a:bodyPr/>
                    <a:lstStyle/>
                    <a:p>
                      <a:pPr algn="ctr"/>
                      <a:r>
                        <a:rPr lang="en-US" altLang="zh-CN" sz="1200" b="1" dirty="0" smtClean="0">
                          <a:latin typeface="Arial Black" panose="020B0A04020102020204" pitchFamily="34" charset="0"/>
                          <a:cs typeface="Times" panose="02020603050405020304" pitchFamily="18" charset="0"/>
                        </a:rPr>
                        <a:t>Diff</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00B050"/>
                          </a:solidFill>
                          <a:latin typeface="Arial Black" panose="020B0A04020102020204" pitchFamily="34" charset="0"/>
                          <a:cs typeface="Times" panose="02020603050405020304" pitchFamily="18" charset="0"/>
                        </a:rPr>
                        <a:t>-10.94</a:t>
                      </a:r>
                      <a:endParaRPr lang="zh-CN" altLang="en-US" sz="1200" b="1" dirty="0">
                        <a:solidFill>
                          <a:srgbClr val="00B05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62.7</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7030A0"/>
                          </a:solidFill>
                          <a:latin typeface="Arial Black" panose="020B0A04020102020204" pitchFamily="34" charset="0"/>
                          <a:cs typeface="Times" panose="02020603050405020304" pitchFamily="18" charset="0"/>
                        </a:rPr>
                        <a:t>-21.59</a:t>
                      </a:r>
                      <a:endParaRPr lang="zh-CN" altLang="en-US" sz="1200" b="1" dirty="0">
                        <a:solidFill>
                          <a:srgbClr val="7030A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C000"/>
                          </a:solidFill>
                          <a:latin typeface="Arial Black" panose="020B0A04020102020204" pitchFamily="34" charset="0"/>
                          <a:cs typeface="Times" panose="02020603050405020304" pitchFamily="18" charset="0"/>
                        </a:rPr>
                        <a:t>100.66</a:t>
                      </a:r>
                      <a:endParaRPr lang="zh-CN" altLang="en-US" sz="1200" b="1" dirty="0">
                        <a:solidFill>
                          <a:srgbClr val="FFC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0000"/>
                          </a:solidFill>
                          <a:latin typeface="Arial Black" panose="020B0A04020102020204" pitchFamily="34" charset="0"/>
                          <a:cs typeface="Times" panose="02020603050405020304" pitchFamily="18" charset="0"/>
                        </a:rPr>
                        <a:t>-122.2</a:t>
                      </a: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2C05BB"/>
                          </a:solidFill>
                          <a:latin typeface="Arial Black" panose="020B0A04020102020204" pitchFamily="34" charset="0"/>
                          <a:cs typeface="Times" panose="02020603050405020304" pitchFamily="18" charset="0"/>
                        </a:rPr>
                        <a:t>-42.62</a:t>
                      </a:r>
                      <a:endParaRPr lang="zh-CN" altLang="en-US" sz="1200" b="1" dirty="0">
                        <a:solidFill>
                          <a:srgbClr val="2C05BB"/>
                        </a:solidFill>
                        <a:latin typeface="Arial Black" panose="020B0A04020102020204" pitchFamily="34" charset="0"/>
                        <a:cs typeface="Times" panose="02020603050405020304" pitchFamily="18" charset="0"/>
                      </a:endParaRPr>
                    </a:p>
                  </a:txBody>
                  <a:tcPr marL="68580" marR="68580" marT="34290" marB="34290"/>
                </a:tc>
                <a:extLst>
                  <a:ext uri="{0D108BD9-81ED-4DB2-BD59-A6C34878D82A}">
                    <a16:rowId xmlns="" xmlns:a16="http://schemas.microsoft.com/office/drawing/2014/main" val="10002"/>
                  </a:ext>
                </a:extLst>
              </a:tr>
              <a:tr h="278130">
                <a:tc>
                  <a:txBody>
                    <a:bodyPr/>
                    <a:lstStyle/>
                    <a:p>
                      <a:pPr algn="ctr"/>
                      <a:r>
                        <a:rPr lang="en-US" altLang="zh-CN" sz="1200" b="1" dirty="0" smtClean="0">
                          <a:latin typeface="Arial Black" panose="020B0A04020102020204" pitchFamily="34" charset="0"/>
                          <a:cs typeface="Times" panose="02020603050405020304" pitchFamily="18" charset="0"/>
                        </a:rPr>
                        <a:t>Monthly [mm/day]</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0000"/>
                          </a:solidFill>
                          <a:latin typeface="Arial Black" panose="020B0A04020102020204" pitchFamily="34" charset="0"/>
                          <a:cs typeface="Times" panose="02020603050405020304" pitchFamily="18" charset="0"/>
                        </a:rPr>
                        <a:t>2.37</a:t>
                      </a: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00B050"/>
                          </a:solidFill>
                          <a:latin typeface="Arial Black" panose="020B0A04020102020204" pitchFamily="34" charset="0"/>
                          <a:cs typeface="Times" panose="02020603050405020304" pitchFamily="18" charset="0"/>
                        </a:rPr>
                        <a:t>2.34</a:t>
                      </a:r>
                      <a:endParaRPr lang="zh-CN" altLang="en-US" sz="1200" b="1" dirty="0">
                        <a:solidFill>
                          <a:srgbClr val="00B05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2.54</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7030A0"/>
                          </a:solidFill>
                          <a:latin typeface="Arial Black" panose="020B0A04020102020204" pitchFamily="34" charset="0"/>
                          <a:cs typeface="Times" panose="02020603050405020304" pitchFamily="18" charset="0"/>
                        </a:rPr>
                        <a:t>2.32</a:t>
                      </a:r>
                      <a:endParaRPr lang="zh-CN" altLang="en-US" sz="1200" b="1" dirty="0">
                        <a:solidFill>
                          <a:srgbClr val="7030A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C000"/>
                          </a:solidFill>
                          <a:latin typeface="Arial Black" panose="020B0A04020102020204" pitchFamily="34" charset="0"/>
                          <a:cs typeface="Times" panose="02020603050405020304" pitchFamily="18" charset="0"/>
                        </a:rPr>
                        <a:t>2.65</a:t>
                      </a:r>
                      <a:endParaRPr lang="zh-CN" altLang="en-US" sz="1200" b="1" dirty="0">
                        <a:solidFill>
                          <a:srgbClr val="FFC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0000"/>
                          </a:solidFill>
                          <a:latin typeface="Arial Black" panose="020B0A04020102020204" pitchFamily="34" charset="0"/>
                          <a:cs typeface="Times" panose="02020603050405020304" pitchFamily="18" charset="0"/>
                        </a:rPr>
                        <a:t>2.04</a:t>
                      </a: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2C05BB"/>
                          </a:solidFill>
                          <a:latin typeface="Arial Black" panose="020B0A04020102020204" pitchFamily="34" charset="0"/>
                          <a:cs typeface="Times" panose="02020603050405020304" pitchFamily="18" charset="0"/>
                        </a:rPr>
                        <a:t>2.26</a:t>
                      </a:r>
                      <a:endParaRPr lang="zh-CN" altLang="en-US" sz="1200" b="1" dirty="0">
                        <a:solidFill>
                          <a:srgbClr val="2C05BB"/>
                        </a:solidFill>
                        <a:latin typeface="Arial Black" panose="020B0A04020102020204" pitchFamily="34" charset="0"/>
                        <a:cs typeface="Times" panose="02020603050405020304" pitchFamily="18" charset="0"/>
                      </a:endParaRPr>
                    </a:p>
                  </a:txBody>
                  <a:tcPr marL="68580" marR="68580" marT="34290" marB="34290"/>
                </a:tc>
                <a:extLst>
                  <a:ext uri="{0D108BD9-81ED-4DB2-BD59-A6C34878D82A}">
                    <a16:rowId xmlns="" xmlns:a16="http://schemas.microsoft.com/office/drawing/2014/main" val="10003"/>
                  </a:ext>
                </a:extLst>
              </a:tr>
              <a:tr h="278130">
                <a:tc>
                  <a:txBody>
                    <a:bodyPr/>
                    <a:lstStyle/>
                    <a:p>
                      <a:pPr algn="ctr"/>
                      <a:r>
                        <a:rPr lang="en-US" altLang="zh-CN" sz="1200" b="1" dirty="0" smtClean="0">
                          <a:latin typeface="Arial Black" panose="020B0A04020102020204" pitchFamily="34" charset="0"/>
                          <a:cs typeface="Times" panose="02020603050405020304" pitchFamily="18" charset="0"/>
                        </a:rPr>
                        <a:t>Diff</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00B050"/>
                          </a:solidFill>
                          <a:latin typeface="Arial Black" panose="020B0A04020102020204" pitchFamily="34" charset="0"/>
                          <a:cs typeface="Times" panose="02020603050405020304" pitchFamily="18" charset="0"/>
                        </a:rPr>
                        <a:t>-0.03</a:t>
                      </a:r>
                      <a:endParaRPr lang="zh-CN" altLang="en-US" sz="1200" b="1" dirty="0">
                        <a:solidFill>
                          <a:srgbClr val="00B05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latin typeface="Arial Black" panose="020B0A04020102020204" pitchFamily="34" charset="0"/>
                          <a:cs typeface="Times" panose="02020603050405020304" pitchFamily="18" charset="0"/>
                        </a:rPr>
                        <a:t>0.17</a:t>
                      </a:r>
                      <a:endParaRPr lang="zh-CN" altLang="en-US" sz="1200" b="1" dirty="0">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7030A0"/>
                          </a:solidFill>
                          <a:latin typeface="Arial Black" panose="020B0A04020102020204" pitchFamily="34" charset="0"/>
                          <a:cs typeface="Times" panose="02020603050405020304" pitchFamily="18" charset="0"/>
                        </a:rPr>
                        <a:t>-0.05</a:t>
                      </a:r>
                      <a:endParaRPr lang="zh-CN" altLang="en-US" sz="1200" b="1" dirty="0">
                        <a:solidFill>
                          <a:srgbClr val="7030A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C000"/>
                          </a:solidFill>
                          <a:latin typeface="Arial Black" panose="020B0A04020102020204" pitchFamily="34" charset="0"/>
                          <a:cs typeface="Times" panose="02020603050405020304" pitchFamily="18" charset="0"/>
                        </a:rPr>
                        <a:t>0.28</a:t>
                      </a:r>
                      <a:endParaRPr lang="zh-CN" altLang="en-US" sz="1200" b="1" dirty="0">
                        <a:solidFill>
                          <a:srgbClr val="FFC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FF0000"/>
                          </a:solidFill>
                          <a:latin typeface="Arial Black" panose="020B0A04020102020204" pitchFamily="34" charset="0"/>
                          <a:cs typeface="Times" panose="02020603050405020304" pitchFamily="18" charset="0"/>
                        </a:rPr>
                        <a:t>-0.33</a:t>
                      </a:r>
                      <a:endParaRPr lang="zh-CN" altLang="en-US" sz="1200" b="1" dirty="0">
                        <a:solidFill>
                          <a:srgbClr val="FF0000"/>
                        </a:solidFill>
                        <a:latin typeface="Arial Black" panose="020B0A04020102020204" pitchFamily="34" charset="0"/>
                        <a:cs typeface="Times" panose="02020603050405020304" pitchFamily="18" charset="0"/>
                      </a:endParaRPr>
                    </a:p>
                  </a:txBody>
                  <a:tcPr marL="68580" marR="68580" marT="34290" marB="34290"/>
                </a:tc>
                <a:tc>
                  <a:txBody>
                    <a:bodyPr/>
                    <a:lstStyle/>
                    <a:p>
                      <a:pPr algn="ctr"/>
                      <a:r>
                        <a:rPr lang="en-US" altLang="zh-CN" sz="1200" b="1" dirty="0" smtClean="0">
                          <a:solidFill>
                            <a:srgbClr val="2C05BB"/>
                          </a:solidFill>
                          <a:latin typeface="Arial Black" panose="020B0A04020102020204" pitchFamily="34" charset="0"/>
                          <a:cs typeface="Times" panose="02020603050405020304" pitchFamily="18" charset="0"/>
                        </a:rPr>
                        <a:t>-0.11</a:t>
                      </a:r>
                      <a:endParaRPr lang="zh-CN" altLang="en-US" sz="1200" b="1" dirty="0">
                        <a:solidFill>
                          <a:srgbClr val="2C05BB"/>
                        </a:solidFill>
                        <a:latin typeface="Arial Black" panose="020B0A04020102020204" pitchFamily="34" charset="0"/>
                        <a:cs typeface="Times" panose="02020603050405020304" pitchFamily="18" charset="0"/>
                      </a:endParaRPr>
                    </a:p>
                  </a:txBody>
                  <a:tcPr marL="68580" marR="68580" marT="34290" marB="34290"/>
                </a:tc>
                <a:extLst>
                  <a:ext uri="{0D108BD9-81ED-4DB2-BD59-A6C34878D82A}">
                    <a16:rowId xmlns="" xmlns:a16="http://schemas.microsoft.com/office/drawing/2014/main" val="10004"/>
                  </a:ext>
                </a:extLst>
              </a:tr>
            </a:tbl>
          </a:graphicData>
        </a:graphic>
      </p:graphicFrame>
      <p:sp>
        <p:nvSpPr>
          <p:cNvPr id="7" name="矩形 1"/>
          <p:cNvSpPr>
            <a:spLocks noChangeArrowheads="1"/>
          </p:cNvSpPr>
          <p:nvPr/>
        </p:nvSpPr>
        <p:spPr bwMode="auto">
          <a:xfrm>
            <a:off x="336861" y="457200"/>
            <a:ext cx="7844070"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FF0000"/>
                </a:solidFill>
                <a:latin typeface="Times" pitchFamily="18" charset="0"/>
                <a:ea typeface="微软雅黑" pitchFamily="34" charset="-122"/>
                <a:cs typeface="Times" pitchFamily="18" charset="0"/>
              </a:rPr>
              <a:t>Yearly</a:t>
            </a:r>
            <a:r>
              <a:rPr lang="en-US" altLang="zh-CN" sz="2800" b="0" dirty="0" smtClean="0">
                <a:solidFill>
                  <a:srgbClr val="FF0000"/>
                </a:solidFill>
                <a:latin typeface="Times" pitchFamily="18" charset="0"/>
                <a:ea typeface="微软雅黑" pitchFamily="34" charset="-122"/>
                <a:cs typeface="Times" pitchFamily="18" charset="0"/>
              </a:rPr>
              <a:t> accumulated and </a:t>
            </a:r>
            <a:r>
              <a:rPr lang="en-US" altLang="zh-CN" sz="2800" dirty="0" smtClean="0">
                <a:solidFill>
                  <a:srgbClr val="FF0000"/>
                </a:solidFill>
                <a:latin typeface="Times" pitchFamily="18" charset="0"/>
                <a:ea typeface="微软雅黑" pitchFamily="34" charset="-122"/>
                <a:cs typeface="Times" pitchFamily="18" charset="0"/>
              </a:rPr>
              <a:t>monthly</a:t>
            </a:r>
            <a:r>
              <a:rPr lang="en-US" altLang="zh-CN" sz="2800" b="0" dirty="0" smtClean="0">
                <a:solidFill>
                  <a:srgbClr val="FF0000"/>
                </a:solidFill>
                <a:latin typeface="Times" pitchFamily="18" charset="0"/>
                <a:ea typeface="微软雅黑" pitchFamily="34" charset="-122"/>
                <a:cs typeface="Times" pitchFamily="18" charset="0"/>
              </a:rPr>
              <a:t> mean Precipitation</a:t>
            </a:r>
            <a:endParaRPr lang="en-US" altLang="zh-CN" sz="2800" b="0" dirty="0">
              <a:solidFill>
                <a:srgbClr val="FF0000"/>
              </a:solidFill>
              <a:latin typeface="Times" pitchFamily="18" charset="0"/>
              <a:ea typeface="微软雅黑" pitchFamily="34" charset="-122"/>
              <a:cs typeface="Times" pitchFamily="18" charset="0"/>
            </a:endParaRPr>
          </a:p>
        </p:txBody>
      </p:sp>
      <p:cxnSp>
        <p:nvCxnSpPr>
          <p:cNvPr id="8" name="直接连接符 16"/>
          <p:cNvCxnSpPr>
            <a:cxnSpLocks noChangeShapeType="1"/>
          </p:cNvCxnSpPr>
          <p:nvPr/>
        </p:nvCxnSpPr>
        <p:spPr bwMode="auto">
          <a:xfrm>
            <a:off x="401240" y="914400"/>
            <a:ext cx="752356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14" name="文本框 13"/>
          <p:cNvSpPr txBox="1"/>
          <p:nvPr/>
        </p:nvSpPr>
        <p:spPr>
          <a:xfrm>
            <a:off x="8686800" y="6400800"/>
            <a:ext cx="4572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23</a:t>
            </a:r>
            <a:endParaRPr lang="en-US" sz="1800" b="0" dirty="0">
              <a:solidFill>
                <a:prstClr val="black"/>
              </a:solidFill>
              <a:latin typeface="Georgia"/>
            </a:endParaRPr>
          </a:p>
        </p:txBody>
      </p:sp>
      <p:sp>
        <p:nvSpPr>
          <p:cNvPr id="2" name="Slide Number Placeholder 1"/>
          <p:cNvSpPr>
            <a:spLocks noGrp="1"/>
          </p:cNvSpPr>
          <p:nvPr>
            <p:ph type="sldNum" sz="quarter" idx="12"/>
          </p:nvPr>
        </p:nvSpPr>
        <p:spPr/>
        <p:txBody>
          <a:bodyPr/>
          <a:lstStyle/>
          <a:p>
            <a:fld id="{61C44E05-631C-4892-B577-17C57620ECE9}" type="slidenum">
              <a:rPr lang="en-US" altLang="zh-CN" smtClean="0"/>
              <a:pPr/>
              <a:t>24</a:t>
            </a:fld>
            <a:endParaRPr lang="en-US" altLang="en-US">
              <a:ea typeface="宋体"/>
            </a:endParaRPr>
          </a:p>
        </p:txBody>
      </p:sp>
    </p:spTree>
    <p:extLst>
      <p:ext uri="{BB962C8B-B14F-4D97-AF65-F5344CB8AC3E}">
        <p14:creationId xmlns:p14="http://schemas.microsoft.com/office/powerpoint/2010/main" val="2579603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61" y="914400"/>
            <a:ext cx="4158939" cy="5895867"/>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895600"/>
            <a:ext cx="3962400" cy="3962400"/>
          </a:xfrm>
          <a:prstGeom prst="rect">
            <a:avLst/>
          </a:prstGeom>
        </p:spPr>
      </p:pic>
      <p:sp>
        <p:nvSpPr>
          <p:cNvPr id="6" name="矩形 1"/>
          <p:cNvSpPr>
            <a:spLocks noChangeArrowheads="1"/>
          </p:cNvSpPr>
          <p:nvPr/>
        </p:nvSpPr>
        <p:spPr bwMode="auto">
          <a:xfrm>
            <a:off x="336861" y="457200"/>
            <a:ext cx="5947462"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8B5D3D">
                    <a:lumMod val="25000"/>
                  </a:srgbClr>
                </a:solidFill>
                <a:latin typeface="Times" pitchFamily="18" charset="0"/>
                <a:ea typeface="微软雅黑" pitchFamily="34" charset="-122"/>
                <a:cs typeface="Times" pitchFamily="18" charset="0"/>
              </a:rPr>
              <a:t>Spatial</a:t>
            </a:r>
            <a:r>
              <a:rPr lang="en-US" altLang="zh-CN" sz="2800" b="0" dirty="0" smtClean="0">
                <a:solidFill>
                  <a:srgbClr val="8B5D3D">
                    <a:lumMod val="25000"/>
                  </a:srgbClr>
                </a:solidFill>
                <a:latin typeface="Times" pitchFamily="18" charset="0"/>
                <a:ea typeface="微软雅黑" pitchFamily="34" charset="-122"/>
                <a:cs typeface="Times" pitchFamily="18" charset="0"/>
              </a:rPr>
              <a:t> distributions for monthly means</a:t>
            </a:r>
            <a:endParaRPr lang="en-US" altLang="zh-CN" sz="2800" b="0" dirty="0">
              <a:solidFill>
                <a:srgbClr val="8B5D3D">
                  <a:lumMod val="25000"/>
                </a:srgbClr>
              </a:solidFill>
              <a:latin typeface="Times" pitchFamily="18" charset="0"/>
              <a:ea typeface="微软雅黑" pitchFamily="34" charset="-122"/>
              <a:cs typeface="Times" pitchFamily="18" charset="0"/>
            </a:endParaRPr>
          </a:p>
        </p:txBody>
      </p:sp>
      <p:cxnSp>
        <p:nvCxnSpPr>
          <p:cNvPr id="7" name="直接连接符 16"/>
          <p:cNvCxnSpPr>
            <a:cxnSpLocks noChangeShapeType="1"/>
          </p:cNvCxnSpPr>
          <p:nvPr/>
        </p:nvCxnSpPr>
        <p:spPr bwMode="auto">
          <a:xfrm>
            <a:off x="401240" y="914400"/>
            <a:ext cx="577096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10" name="内容占位符 2"/>
          <p:cNvSpPr txBox="1">
            <a:spLocks/>
          </p:cNvSpPr>
          <p:nvPr/>
        </p:nvSpPr>
        <p:spPr>
          <a:xfrm>
            <a:off x="4876800" y="1143000"/>
            <a:ext cx="3733800" cy="1524000"/>
          </a:xfrm>
          <a:prstGeom prst="rect">
            <a:avLst/>
          </a:prstGeom>
        </p:spPr>
        <p:txBody>
          <a:bodyPr/>
          <a:lstStyle/>
          <a:p>
            <a:pPr fontAlgn="auto">
              <a:lnSpc>
                <a:spcPct val="90000"/>
              </a:lnSpc>
              <a:spcBef>
                <a:spcPts val="750"/>
              </a:spcBef>
              <a:spcAft>
                <a:spcPts val="0"/>
              </a:spcAft>
              <a:defRPr/>
            </a:pPr>
            <a:r>
              <a:rPr lang="en-US" altLang="zh-CN" sz="1800" b="0" dirty="0" smtClean="0">
                <a:solidFill>
                  <a:prstClr val="black"/>
                </a:solidFill>
                <a:latin typeface="Arial Black" panose="020B0A04020102020204" pitchFamily="34" charset="0"/>
                <a:ea typeface="微软雅黑" pitchFamily="34" charset="-122"/>
                <a:cs typeface="Times" pitchFamily="18" charset="0"/>
              </a:rPr>
              <a:t>Although their general patterns (dry in west and wet in east) are similar, there are large differences in some regions.</a:t>
            </a:r>
            <a:endParaRPr lang="en-US" altLang="zh-CN" sz="1800" b="0" u="sng" kern="0" dirty="0">
              <a:solidFill>
                <a:srgbClr val="8B5D3D">
                  <a:lumMod val="25000"/>
                </a:srgbClr>
              </a:solidFill>
              <a:latin typeface="Arial Black" panose="020B0A04020102020204" pitchFamily="34"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u="sng" kern="0" dirty="0" smtClean="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kern="0" dirty="0" smtClean="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p:txBody>
      </p:sp>
      <p:sp>
        <p:nvSpPr>
          <p:cNvPr id="12" name="文本框 11"/>
          <p:cNvSpPr txBox="1"/>
          <p:nvPr/>
        </p:nvSpPr>
        <p:spPr>
          <a:xfrm>
            <a:off x="8610600" y="6400800"/>
            <a:ext cx="533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24</a:t>
            </a:r>
            <a:endParaRPr lang="en-US" sz="1800" b="0" dirty="0">
              <a:solidFill>
                <a:prstClr val="black"/>
              </a:solidFill>
              <a:latin typeface="Georgia"/>
            </a:endParaRPr>
          </a:p>
        </p:txBody>
      </p:sp>
      <p:sp>
        <p:nvSpPr>
          <p:cNvPr id="4" name="Slide Number Placeholder 3"/>
          <p:cNvSpPr>
            <a:spLocks noGrp="1"/>
          </p:cNvSpPr>
          <p:nvPr>
            <p:ph type="sldNum" sz="quarter" idx="12"/>
          </p:nvPr>
        </p:nvSpPr>
        <p:spPr/>
        <p:txBody>
          <a:bodyPr/>
          <a:lstStyle/>
          <a:p>
            <a:fld id="{61C44E05-631C-4892-B577-17C57620ECE9}" type="slidenum">
              <a:rPr lang="en-US" altLang="zh-CN" smtClean="0"/>
              <a:pPr/>
              <a:t>25</a:t>
            </a:fld>
            <a:endParaRPr lang="en-US" altLang="en-US">
              <a:ea typeface="宋体"/>
            </a:endParaRPr>
          </a:p>
        </p:txBody>
      </p:sp>
    </p:spTree>
    <p:extLst>
      <p:ext uri="{BB962C8B-B14F-4D97-AF65-F5344CB8AC3E}">
        <p14:creationId xmlns:p14="http://schemas.microsoft.com/office/powerpoint/2010/main" val="3294318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838200" y="381000"/>
            <a:ext cx="7772400" cy="1143000"/>
          </a:xfrm>
        </p:spPr>
        <p:txBody>
          <a:bodyPr/>
          <a:lstStyle/>
          <a:p>
            <a:r>
              <a:rPr lang="en-US" dirty="0" smtClean="0"/>
              <a:t>Thanks for your attention!</a:t>
            </a:r>
            <a:endParaRPr lang="en-US" dirty="0"/>
          </a:p>
        </p:txBody>
      </p:sp>
      <p:sp>
        <p:nvSpPr>
          <p:cNvPr id="3" name="Subtitle 2"/>
          <p:cNvSpPr>
            <a:spLocks noGrp="1"/>
          </p:cNvSpPr>
          <p:nvPr>
            <p:ph type="subTitle" sz="quarter"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2AD6BE85-D4AA-4AF6-B951-A1A78002C3FC}" type="slidenum">
              <a:rPr lang="en-US" smtClean="0"/>
              <a:pPr>
                <a:defRPr/>
              </a:pPr>
              <a:t>26</a:t>
            </a:fld>
            <a:endParaRPr lang="en-US"/>
          </a:p>
        </p:txBody>
      </p:sp>
    </p:spTree>
    <p:extLst>
      <p:ext uri="{BB962C8B-B14F-4D97-AF65-F5344CB8AC3E}">
        <p14:creationId xmlns:p14="http://schemas.microsoft.com/office/powerpoint/2010/main" val="2469968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990600"/>
            <a:ext cx="5867400" cy="5867400"/>
          </a:xfrm>
          <a:prstGeom prst="rect">
            <a:avLst/>
          </a:prstGeom>
        </p:spPr>
      </p:pic>
      <p:sp>
        <p:nvSpPr>
          <p:cNvPr id="4" name="矩形 1"/>
          <p:cNvSpPr>
            <a:spLocks noChangeArrowheads="1"/>
          </p:cNvSpPr>
          <p:nvPr/>
        </p:nvSpPr>
        <p:spPr bwMode="auto">
          <a:xfrm>
            <a:off x="336861" y="457200"/>
            <a:ext cx="7115987"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8B5D3D">
                    <a:lumMod val="25000"/>
                  </a:srgbClr>
                </a:solidFill>
                <a:latin typeface="Times" pitchFamily="18" charset="0"/>
                <a:ea typeface="微软雅黑" pitchFamily="34" charset="-122"/>
                <a:cs typeface="Times" pitchFamily="18" charset="0"/>
              </a:rPr>
              <a:t>Spatial</a:t>
            </a:r>
            <a:r>
              <a:rPr lang="en-US" altLang="zh-CN" sz="2800" b="0" dirty="0" smtClean="0">
                <a:solidFill>
                  <a:srgbClr val="8B5D3D">
                    <a:lumMod val="25000"/>
                  </a:srgbClr>
                </a:solidFill>
                <a:latin typeface="Times" pitchFamily="18" charset="0"/>
                <a:ea typeface="微软雅黑" pitchFamily="34" charset="-122"/>
                <a:cs typeface="Times" pitchFamily="18" charset="0"/>
              </a:rPr>
              <a:t> distributions of </a:t>
            </a:r>
            <a:r>
              <a:rPr lang="en-US" altLang="zh-CN" sz="2800" dirty="0" smtClean="0">
                <a:solidFill>
                  <a:srgbClr val="8B5D3D">
                    <a:lumMod val="25000"/>
                  </a:srgbClr>
                </a:solidFill>
                <a:latin typeface="Times" pitchFamily="18" charset="0"/>
                <a:ea typeface="微软雅黑" pitchFamily="34" charset="-122"/>
                <a:cs typeface="Times" pitchFamily="18" charset="0"/>
              </a:rPr>
              <a:t>correlation coefficients</a:t>
            </a:r>
            <a:endParaRPr lang="en-US" altLang="zh-CN" sz="2800" dirty="0">
              <a:solidFill>
                <a:srgbClr val="8B5D3D">
                  <a:lumMod val="25000"/>
                </a:srgbClr>
              </a:solidFill>
              <a:latin typeface="Times" pitchFamily="18" charset="0"/>
              <a:ea typeface="微软雅黑" pitchFamily="34" charset="-122"/>
              <a:cs typeface="Times" pitchFamily="18" charset="0"/>
            </a:endParaRPr>
          </a:p>
        </p:txBody>
      </p:sp>
      <p:cxnSp>
        <p:nvCxnSpPr>
          <p:cNvPr id="5" name="直接连接符 16"/>
          <p:cNvCxnSpPr>
            <a:cxnSpLocks noChangeShapeType="1"/>
          </p:cNvCxnSpPr>
          <p:nvPr/>
        </p:nvCxnSpPr>
        <p:spPr bwMode="auto">
          <a:xfrm>
            <a:off x="401240" y="914400"/>
            <a:ext cx="691396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7" name="文本框 6"/>
          <p:cNvSpPr txBox="1"/>
          <p:nvPr/>
        </p:nvSpPr>
        <p:spPr>
          <a:xfrm>
            <a:off x="8686800" y="6400800"/>
            <a:ext cx="3048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9</a:t>
            </a:r>
            <a:endParaRPr lang="en-US" sz="1800" b="0" dirty="0">
              <a:solidFill>
                <a:prstClr val="black"/>
              </a:solidFill>
              <a:latin typeface="Georgia"/>
            </a:endParaRPr>
          </a:p>
        </p:txBody>
      </p:sp>
      <p:sp>
        <p:nvSpPr>
          <p:cNvPr id="8" name="内容占位符 2"/>
          <p:cNvSpPr txBox="1">
            <a:spLocks/>
          </p:cNvSpPr>
          <p:nvPr/>
        </p:nvSpPr>
        <p:spPr>
          <a:xfrm>
            <a:off x="228600" y="1600200"/>
            <a:ext cx="2819400" cy="4495800"/>
          </a:xfrm>
          <a:prstGeom prst="rect">
            <a:avLst/>
          </a:prstGeom>
        </p:spPr>
        <p:txBody>
          <a:bodyPr/>
          <a:lstStyle/>
          <a:p>
            <a:pPr marL="171450" indent="-171450" fontAlgn="auto">
              <a:lnSpc>
                <a:spcPct val="90000"/>
              </a:lnSpc>
              <a:spcBef>
                <a:spcPts val="750"/>
              </a:spcBef>
              <a:spcAft>
                <a:spcPts val="0"/>
              </a:spcAft>
              <a:buFont typeface="Arial" charset="0"/>
              <a:buChar char="•"/>
              <a:defRPr/>
            </a:pPr>
            <a:r>
              <a:rPr lang="en-US" altLang="zh-CN" sz="1800" b="0" dirty="0" smtClean="0">
                <a:solidFill>
                  <a:prstClr val="black"/>
                </a:solidFill>
                <a:latin typeface="Times" pitchFamily="18" charset="0"/>
                <a:ea typeface="微软雅黑" pitchFamily="34" charset="-122"/>
                <a:cs typeface="Times" pitchFamily="18" charset="0"/>
              </a:rPr>
              <a:t>Reanalysis data are well correlated with GPCP, most of CONUS have cc higher than 0.6.</a:t>
            </a:r>
          </a:p>
          <a:p>
            <a:pPr marL="171450" indent="-171450" fontAlgn="auto">
              <a:lnSpc>
                <a:spcPct val="90000"/>
              </a:lnSpc>
              <a:spcBef>
                <a:spcPts val="750"/>
              </a:spcBef>
              <a:spcAft>
                <a:spcPts val="0"/>
              </a:spcAft>
              <a:buFont typeface="Arial" charset="0"/>
              <a:buChar char="•"/>
              <a:defRPr/>
            </a:pPr>
            <a:endParaRPr lang="en-US" altLang="zh-CN" sz="1800" b="0" dirty="0" smtClean="0">
              <a:solidFill>
                <a:prstClr val="black"/>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b="0" dirty="0" smtClean="0">
                <a:solidFill>
                  <a:prstClr val="black"/>
                </a:solidFill>
                <a:latin typeface="Times" pitchFamily="18" charset="0"/>
                <a:ea typeface="微软雅黑" pitchFamily="34" charset="-122"/>
                <a:cs typeface="Times" pitchFamily="18" charset="0"/>
              </a:rPr>
              <a:t>Cc are between 0.9~1 over the West Coast region for all reanalyzes.</a:t>
            </a:r>
          </a:p>
          <a:p>
            <a:pPr marL="171450" indent="-171450" fontAlgn="auto">
              <a:lnSpc>
                <a:spcPct val="90000"/>
              </a:lnSpc>
              <a:spcBef>
                <a:spcPts val="750"/>
              </a:spcBef>
              <a:spcAft>
                <a:spcPts val="0"/>
              </a:spcAft>
              <a:buFont typeface="Arial" charset="0"/>
              <a:buChar char="•"/>
              <a:defRPr/>
            </a:pPr>
            <a:endParaRPr lang="en-US" altLang="zh-CN" sz="1800" b="0" dirty="0" smtClean="0">
              <a:solidFill>
                <a:prstClr val="black"/>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r>
              <a:rPr lang="en-US" altLang="zh-CN" sz="1800" b="0" dirty="0" smtClean="0">
                <a:solidFill>
                  <a:prstClr val="black"/>
                </a:solidFill>
                <a:latin typeface="Times" pitchFamily="18" charset="0"/>
                <a:ea typeface="微软雅黑" pitchFamily="34" charset="-122"/>
                <a:cs typeface="Times" pitchFamily="18" charset="0"/>
              </a:rPr>
              <a:t> 20CR showed low (0.1~0.3) cc over Arizona meanwhile NCEP/NCAR showed low cc over southeastern regions. </a:t>
            </a:r>
            <a:endParaRPr lang="en-US" altLang="zh-CN" sz="1800" b="0" u="sng" kern="0" dirty="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u="sng" kern="0" dirty="0" smtClean="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kern="0" dirty="0" smtClean="0">
              <a:solidFill>
                <a:srgbClr val="8B5D3D">
                  <a:lumMod val="25000"/>
                </a:srgbClr>
              </a:solidFill>
              <a:latin typeface="Times" pitchFamily="18" charset="0"/>
              <a:ea typeface="微软雅黑" pitchFamily="34" charset="-122"/>
              <a:cs typeface="Times" pitchFamily="18" charset="0"/>
            </a:endParaRPr>
          </a:p>
          <a:p>
            <a:pPr marL="628650" lvl="1"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2400" b="0" kern="0" dirty="0">
              <a:solidFill>
                <a:srgbClr val="8B5D3D">
                  <a:lumMod val="25000"/>
                </a:srgbClr>
              </a:solidFill>
              <a:latin typeface="Times" pitchFamily="18" charset="0"/>
              <a:ea typeface="微软雅黑" pitchFamily="34" charset="-122"/>
              <a:cs typeface="Times" pitchFamily="18" charset="0"/>
            </a:endParaRPr>
          </a:p>
          <a:p>
            <a:pPr marL="171450" indent="-171450" fontAlgn="auto">
              <a:lnSpc>
                <a:spcPct val="90000"/>
              </a:lnSpc>
              <a:spcBef>
                <a:spcPts val="750"/>
              </a:spcBef>
              <a:spcAft>
                <a:spcPts val="0"/>
              </a:spcAft>
              <a:buFont typeface="Arial" charset="0"/>
              <a:buChar char="•"/>
              <a:defRPr/>
            </a:pPr>
            <a:endParaRPr lang="en-US" altLang="zh-CN" sz="1800" b="0" kern="0" dirty="0">
              <a:solidFill>
                <a:srgbClr val="8B5D3D">
                  <a:lumMod val="25000"/>
                </a:srgbClr>
              </a:solidFill>
              <a:latin typeface="Times" pitchFamily="18" charset="0"/>
              <a:ea typeface="微软雅黑" pitchFamily="34" charset="-122"/>
              <a:cs typeface="Times" pitchFamily="18" charset="0"/>
            </a:endParaRPr>
          </a:p>
        </p:txBody>
      </p:sp>
      <p:sp>
        <p:nvSpPr>
          <p:cNvPr id="2" name="Slide Number Placeholder 1"/>
          <p:cNvSpPr>
            <a:spLocks noGrp="1"/>
          </p:cNvSpPr>
          <p:nvPr>
            <p:ph type="sldNum" sz="quarter" idx="12"/>
          </p:nvPr>
        </p:nvSpPr>
        <p:spPr/>
        <p:txBody>
          <a:bodyPr/>
          <a:lstStyle/>
          <a:p>
            <a:fld id="{61C44E05-631C-4892-B577-17C57620ECE9}" type="slidenum">
              <a:rPr lang="en-US" altLang="zh-CN" smtClean="0"/>
              <a:pPr/>
              <a:t>27</a:t>
            </a:fld>
            <a:endParaRPr lang="en-US" altLang="en-US">
              <a:ea typeface="宋体"/>
            </a:endParaRPr>
          </a:p>
        </p:txBody>
      </p:sp>
    </p:spTree>
    <p:extLst>
      <p:ext uri="{BB962C8B-B14F-4D97-AF65-F5344CB8AC3E}">
        <p14:creationId xmlns:p14="http://schemas.microsoft.com/office/powerpoint/2010/main" val="140118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a:spLocks noChangeArrowheads="1"/>
          </p:cNvSpPr>
          <p:nvPr/>
        </p:nvSpPr>
        <p:spPr bwMode="auto">
          <a:xfrm>
            <a:off x="336861" y="457200"/>
            <a:ext cx="5482527"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8B5D3D">
                    <a:lumMod val="25000"/>
                  </a:srgbClr>
                </a:solidFill>
                <a:latin typeface="Times" pitchFamily="18" charset="0"/>
                <a:ea typeface="微软雅黑" pitchFamily="34" charset="-122"/>
                <a:cs typeface="Times" pitchFamily="18" charset="0"/>
              </a:rPr>
              <a:t>Monthly </a:t>
            </a:r>
            <a:r>
              <a:rPr lang="en-US" altLang="zh-CN" sz="2800" b="0" dirty="0" smtClean="0">
                <a:solidFill>
                  <a:srgbClr val="8B5D3D">
                    <a:lumMod val="25000"/>
                  </a:srgbClr>
                </a:solidFill>
                <a:latin typeface="Times" pitchFamily="18" charset="0"/>
                <a:ea typeface="微软雅黑" pitchFamily="34" charset="-122"/>
                <a:cs typeface="Times" pitchFamily="18" charset="0"/>
              </a:rPr>
              <a:t>means for different regions</a:t>
            </a:r>
            <a:endParaRPr lang="en-US" altLang="zh-CN" sz="2800" b="0" dirty="0">
              <a:solidFill>
                <a:srgbClr val="8B5D3D">
                  <a:lumMod val="25000"/>
                </a:srgbClr>
              </a:solidFill>
              <a:latin typeface="Times" pitchFamily="18" charset="0"/>
              <a:ea typeface="微软雅黑" pitchFamily="34" charset="-122"/>
              <a:cs typeface="Times" pitchFamily="18" charset="0"/>
            </a:endParaRPr>
          </a:p>
        </p:txBody>
      </p:sp>
      <p:cxnSp>
        <p:nvCxnSpPr>
          <p:cNvPr id="6" name="直接连接符 16"/>
          <p:cNvCxnSpPr>
            <a:cxnSpLocks noChangeShapeType="1"/>
          </p:cNvCxnSpPr>
          <p:nvPr/>
        </p:nvCxnSpPr>
        <p:spPr bwMode="auto">
          <a:xfrm>
            <a:off x="401240" y="914400"/>
            <a:ext cx="5313760"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5486400"/>
          </a:xfrm>
          <a:prstGeom prst="rect">
            <a:avLst/>
          </a:prstGeom>
        </p:spPr>
      </p:pic>
      <p:sp>
        <p:nvSpPr>
          <p:cNvPr id="9" name="文本框 8"/>
          <p:cNvSpPr txBox="1"/>
          <p:nvPr/>
        </p:nvSpPr>
        <p:spPr>
          <a:xfrm>
            <a:off x="8686800" y="6400800"/>
            <a:ext cx="4572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10</a:t>
            </a:r>
            <a:endParaRPr lang="en-US" sz="1800" b="0" dirty="0">
              <a:solidFill>
                <a:prstClr val="black"/>
              </a:solidFill>
              <a:latin typeface="Georgia"/>
            </a:endParaRPr>
          </a:p>
        </p:txBody>
      </p:sp>
      <p:sp>
        <p:nvSpPr>
          <p:cNvPr id="2" name="Slide Number Placeholder 1"/>
          <p:cNvSpPr>
            <a:spLocks noGrp="1"/>
          </p:cNvSpPr>
          <p:nvPr>
            <p:ph type="sldNum" sz="quarter" idx="12"/>
          </p:nvPr>
        </p:nvSpPr>
        <p:spPr/>
        <p:txBody>
          <a:bodyPr/>
          <a:lstStyle/>
          <a:p>
            <a:fld id="{61C44E05-631C-4892-B577-17C57620ECE9}" type="slidenum">
              <a:rPr lang="en-US" altLang="zh-CN" smtClean="0"/>
              <a:pPr/>
              <a:t>28</a:t>
            </a:fld>
            <a:endParaRPr lang="en-US" altLang="en-US">
              <a:ea typeface="宋体"/>
            </a:endParaRPr>
          </a:p>
        </p:txBody>
      </p:sp>
    </p:spTree>
    <p:extLst>
      <p:ext uri="{BB962C8B-B14F-4D97-AF65-F5344CB8AC3E}">
        <p14:creationId xmlns:p14="http://schemas.microsoft.com/office/powerpoint/2010/main" val="1404328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028300510"/>
              </p:ext>
            </p:extLst>
          </p:nvPr>
        </p:nvGraphicFramePr>
        <p:xfrm>
          <a:off x="380998" y="1142984"/>
          <a:ext cx="8458202" cy="5486416"/>
        </p:xfrm>
        <a:graphic>
          <a:graphicData uri="http://schemas.openxmlformats.org/drawingml/2006/table">
            <a:tbl>
              <a:tblPr>
                <a:tableStyleId>{5C22544A-7EE6-4342-B048-85BDC9FD1C3A}</a:tableStyleId>
              </a:tblPr>
              <a:tblGrid>
                <a:gridCol w="709118">
                  <a:extLst>
                    <a:ext uri="{9D8B030D-6E8A-4147-A177-3AD203B41FA5}">
                      <a16:colId xmlns="" xmlns:a16="http://schemas.microsoft.com/office/drawing/2014/main" val="20000"/>
                    </a:ext>
                  </a:extLst>
                </a:gridCol>
                <a:gridCol w="1107012">
                  <a:extLst>
                    <a:ext uri="{9D8B030D-6E8A-4147-A177-3AD203B41FA5}">
                      <a16:colId xmlns="" xmlns:a16="http://schemas.microsoft.com/office/drawing/2014/main" val="20001"/>
                    </a:ext>
                  </a:extLst>
                </a:gridCol>
                <a:gridCol w="1107012">
                  <a:extLst>
                    <a:ext uri="{9D8B030D-6E8A-4147-A177-3AD203B41FA5}">
                      <a16:colId xmlns="" xmlns:a16="http://schemas.microsoft.com/office/drawing/2014/main" val="20002"/>
                    </a:ext>
                  </a:extLst>
                </a:gridCol>
                <a:gridCol w="1107012">
                  <a:extLst>
                    <a:ext uri="{9D8B030D-6E8A-4147-A177-3AD203B41FA5}">
                      <a16:colId xmlns="" xmlns:a16="http://schemas.microsoft.com/office/drawing/2014/main" val="20003"/>
                    </a:ext>
                  </a:extLst>
                </a:gridCol>
                <a:gridCol w="1107012">
                  <a:extLst>
                    <a:ext uri="{9D8B030D-6E8A-4147-A177-3AD203B41FA5}">
                      <a16:colId xmlns="" xmlns:a16="http://schemas.microsoft.com/office/drawing/2014/main" val="20004"/>
                    </a:ext>
                  </a:extLst>
                </a:gridCol>
                <a:gridCol w="1107012">
                  <a:extLst>
                    <a:ext uri="{9D8B030D-6E8A-4147-A177-3AD203B41FA5}">
                      <a16:colId xmlns="" xmlns:a16="http://schemas.microsoft.com/office/drawing/2014/main" val="20005"/>
                    </a:ext>
                  </a:extLst>
                </a:gridCol>
                <a:gridCol w="1107012">
                  <a:extLst>
                    <a:ext uri="{9D8B030D-6E8A-4147-A177-3AD203B41FA5}">
                      <a16:colId xmlns="" xmlns:a16="http://schemas.microsoft.com/office/drawing/2014/main" val="20006"/>
                    </a:ext>
                  </a:extLst>
                </a:gridCol>
                <a:gridCol w="1107012">
                  <a:extLst>
                    <a:ext uri="{9D8B030D-6E8A-4147-A177-3AD203B41FA5}">
                      <a16:colId xmlns="" xmlns:a16="http://schemas.microsoft.com/office/drawing/2014/main" val="20007"/>
                    </a:ext>
                  </a:extLst>
                </a:gridCol>
              </a:tblGrid>
              <a:tr h="342901">
                <a:tc>
                  <a:txBody>
                    <a:bodyPr/>
                    <a:lstStyle/>
                    <a:p>
                      <a:pPr algn="ctr">
                        <a:spcAft>
                          <a:spcPts val="0"/>
                        </a:spcAft>
                      </a:pPr>
                      <a:r>
                        <a:rPr lang="en-US" sz="1400" b="1" kern="50" dirty="0">
                          <a:effectLst/>
                          <a:latin typeface="Times" panose="02020603050405020304" pitchFamily="18" charset="0"/>
                          <a:cs typeface="Times" panose="02020603050405020304" pitchFamily="18" charset="0"/>
                        </a:rPr>
                        <a:t> </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GPCP 1DD</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ERA-Interim</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CFSR</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20CR</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JRA-55</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MERRA2</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NCEP/NCAR</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0"/>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COUNS</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2.37±1.97</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2.05±1.78</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2.35±2.10</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2.66±2.01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2.55±2.10</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2.32±2.06</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2.62±2.27</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1"/>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-13.66%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12.19%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7.67%</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-2.01%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-4.55%</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2"/>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0.852</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0.804</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0.738</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0.851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0.827</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0.726</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3"/>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NE</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3.00±1.64</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2.35±1.40</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2.73±1.54</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2.95±1.49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2.79±1.53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2.90±1.78</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2.56±1.80</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4"/>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-21.72%</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-8.83%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-1.66%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7.14%</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-3.29%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-14.51%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5"/>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0.779</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0.725</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0.657</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0.818</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0.763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0.642</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6"/>
                  </a:ext>
                </a:extLst>
              </a:tr>
              <a:tr h="342901">
                <a:tc>
                  <a:txBody>
                    <a:bodyPr/>
                    <a:lstStyle/>
                    <a:p>
                      <a:pPr algn="ctr">
                        <a:spcAft>
                          <a:spcPts val="0"/>
                        </a:spcAft>
                      </a:pPr>
                      <a:r>
                        <a:rPr lang="en-US" sz="1400" b="1" kern="50" dirty="0">
                          <a:effectLst/>
                          <a:latin typeface="Times" panose="02020603050405020304" pitchFamily="18" charset="0"/>
                          <a:cs typeface="Times" panose="02020603050405020304" pitchFamily="18" charset="0"/>
                        </a:rPr>
                        <a:t>SE</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3.39±2.05</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2.93±1.92</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3.12±2.29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3.73±2.19</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3.56±2.28</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3.09±2.19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3.64±2.79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7"/>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-13.81%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-8.10%</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9.87%</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4.95%</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-9.02%</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7.33%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8"/>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0.796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0.784</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0.658</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0.796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0.777</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0.578</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09"/>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Mnt.W</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1.15±1.06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1.11±1.07</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1.36±1.39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1.70±1.52</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1.56±1.41</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1.26±1.25</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1.07±1.19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10"/>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-4.01%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17.50%</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47.19%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34.93%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9.01%</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-7.61%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11"/>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0.783</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0.705</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0.632</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0.813</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0.766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0.741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12"/>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NW</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3.28±3.13</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3.14±3.01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4.14±3.81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2.93±2.79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3.69±3.66</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3.71±3.45</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2.61±2.56</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13"/>
                  </a:ext>
                </a:extLst>
              </a:tr>
              <a:tr h="342901">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 </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-4.19%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26.21%</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-10.84%</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12.37%</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13.08%</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-20.40%</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14"/>
                  </a:ext>
                </a:extLst>
              </a:tr>
              <a:tr h="342901">
                <a:tc>
                  <a:txBody>
                    <a:bodyPr/>
                    <a:lstStyle/>
                    <a:p>
                      <a:pPr algn="ctr">
                        <a:spcAft>
                          <a:spcPts val="0"/>
                        </a:spcAft>
                      </a:pPr>
                      <a:r>
                        <a:rPr lang="en-US" sz="1400" b="1" kern="50" dirty="0">
                          <a:effectLst/>
                          <a:latin typeface="Times" panose="02020603050405020304" pitchFamily="18" charset="0"/>
                          <a:cs typeface="Times" panose="02020603050405020304" pitchFamily="18" charset="0"/>
                        </a:rPr>
                        <a:t> </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 </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0.919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0.858</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0.888</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0.922</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a:effectLst/>
                          <a:latin typeface="Times" panose="02020603050405020304" pitchFamily="18" charset="0"/>
                          <a:cs typeface="Times" panose="02020603050405020304" pitchFamily="18" charset="0"/>
                        </a:rPr>
                        <a:t>0.849</a:t>
                      </a:r>
                      <a:endParaRPr lang="zh-CN" sz="1400" b="1" kern="50">
                        <a:effectLst/>
                        <a:latin typeface="Times" panose="02020603050405020304" pitchFamily="18" charset="0"/>
                        <a:ea typeface="WenQuanYi Zen Hei Sharp"/>
                        <a:cs typeface="Times" panose="02020603050405020304" pitchFamily="18" charset="0"/>
                      </a:endParaRPr>
                    </a:p>
                  </a:txBody>
                  <a:tcPr marL="26194" marR="26194" marT="26194" marB="26194"/>
                </a:tc>
                <a:tc>
                  <a:txBody>
                    <a:bodyPr/>
                    <a:lstStyle/>
                    <a:p>
                      <a:pPr algn="ctr">
                        <a:spcAft>
                          <a:spcPts val="0"/>
                        </a:spcAft>
                      </a:pPr>
                      <a:r>
                        <a:rPr lang="en-US" sz="1400" b="1" kern="50" dirty="0">
                          <a:effectLst/>
                          <a:latin typeface="Times" panose="02020603050405020304" pitchFamily="18" charset="0"/>
                          <a:cs typeface="Times" panose="02020603050405020304" pitchFamily="18" charset="0"/>
                        </a:rPr>
                        <a:t>0.898</a:t>
                      </a:r>
                      <a:endParaRPr lang="zh-CN" sz="1400" b="1" kern="50" dirty="0">
                        <a:effectLst/>
                        <a:latin typeface="Times" panose="02020603050405020304" pitchFamily="18" charset="0"/>
                        <a:ea typeface="WenQuanYi Zen Hei Sharp"/>
                        <a:cs typeface="Times" panose="02020603050405020304" pitchFamily="18" charset="0"/>
                      </a:endParaRPr>
                    </a:p>
                  </a:txBody>
                  <a:tcPr marL="26194" marR="26194" marT="26194" marB="26194"/>
                </a:tc>
                <a:extLst>
                  <a:ext uri="{0D108BD9-81ED-4DB2-BD59-A6C34878D82A}">
                    <a16:rowId xmlns="" xmlns:a16="http://schemas.microsoft.com/office/drawing/2014/main" val="10015"/>
                  </a:ext>
                </a:extLst>
              </a:tr>
            </a:tbl>
          </a:graphicData>
        </a:graphic>
      </p:graphicFrame>
      <p:sp>
        <p:nvSpPr>
          <p:cNvPr id="6" name="矩形 1"/>
          <p:cNvSpPr>
            <a:spLocks noChangeArrowheads="1"/>
          </p:cNvSpPr>
          <p:nvPr/>
        </p:nvSpPr>
        <p:spPr bwMode="auto">
          <a:xfrm>
            <a:off x="336861" y="457200"/>
            <a:ext cx="6381812" cy="523220"/>
          </a:xfrm>
          <a:prstGeom prst="rect">
            <a:avLst/>
          </a:prstGeom>
          <a:noFill/>
          <a:ln w="9525">
            <a:noFill/>
            <a:miter lim="800000"/>
            <a:headEnd/>
            <a:tailEnd/>
          </a:ln>
        </p:spPr>
        <p:txBody>
          <a:bodyPr wrap="none">
            <a:spAutoFit/>
          </a:bodyPr>
          <a:lstStyle/>
          <a:p>
            <a:pPr fontAlgn="auto">
              <a:spcBef>
                <a:spcPts val="0"/>
              </a:spcBef>
              <a:spcAft>
                <a:spcPts val="0"/>
              </a:spcAft>
              <a:buFont typeface="Arial" pitchFamily="34" charset="0"/>
              <a:buNone/>
              <a:defRPr/>
            </a:pPr>
            <a:r>
              <a:rPr lang="en-US" altLang="zh-CN" sz="2800" dirty="0" smtClean="0">
                <a:solidFill>
                  <a:srgbClr val="8B5D3D">
                    <a:lumMod val="25000"/>
                  </a:srgbClr>
                </a:solidFill>
                <a:latin typeface="Times" pitchFamily="18" charset="0"/>
                <a:ea typeface="微软雅黑" pitchFamily="34" charset="-122"/>
                <a:cs typeface="Times" pitchFamily="18" charset="0"/>
              </a:rPr>
              <a:t>Mean</a:t>
            </a:r>
            <a:r>
              <a:rPr lang="en-US" altLang="zh-CN" sz="2800" b="0" dirty="0" smtClean="0">
                <a:solidFill>
                  <a:srgbClr val="8B5D3D">
                    <a:lumMod val="25000"/>
                  </a:srgbClr>
                </a:solidFill>
                <a:latin typeface="Times" pitchFamily="18" charset="0"/>
                <a:ea typeface="微软雅黑" pitchFamily="34" charset="-122"/>
                <a:cs typeface="Times" pitchFamily="18" charset="0"/>
              </a:rPr>
              <a:t>, </a:t>
            </a:r>
            <a:r>
              <a:rPr lang="en-US" altLang="zh-CN" sz="2800" dirty="0" err="1" smtClean="0">
                <a:solidFill>
                  <a:prstClr val="black"/>
                </a:solidFill>
                <a:latin typeface="Times" pitchFamily="18" charset="0"/>
                <a:ea typeface="微软雅黑" pitchFamily="34" charset="-122"/>
                <a:cs typeface="Times" pitchFamily="18" charset="0"/>
              </a:rPr>
              <a:t>std</a:t>
            </a:r>
            <a:r>
              <a:rPr lang="en-US" altLang="zh-CN" sz="2800" b="0" dirty="0" smtClean="0">
                <a:solidFill>
                  <a:srgbClr val="8B5D3D">
                    <a:lumMod val="25000"/>
                  </a:srgbClr>
                </a:solidFill>
                <a:latin typeface="Times" pitchFamily="18" charset="0"/>
                <a:ea typeface="微软雅黑" pitchFamily="34" charset="-122"/>
                <a:cs typeface="Times" pitchFamily="18" charset="0"/>
              </a:rPr>
              <a:t>, </a:t>
            </a:r>
            <a:r>
              <a:rPr lang="en-US" altLang="zh-CN" sz="2800" dirty="0" smtClean="0">
                <a:solidFill>
                  <a:srgbClr val="8B5D3D">
                    <a:lumMod val="25000"/>
                  </a:srgbClr>
                </a:solidFill>
                <a:latin typeface="Times" pitchFamily="18" charset="0"/>
                <a:ea typeface="微软雅黑" pitchFamily="34" charset="-122"/>
                <a:cs typeface="Times" pitchFamily="18" charset="0"/>
              </a:rPr>
              <a:t>bias</a:t>
            </a:r>
            <a:r>
              <a:rPr lang="en-US" altLang="zh-CN" sz="2800" b="0" dirty="0" smtClean="0">
                <a:solidFill>
                  <a:srgbClr val="8B5D3D">
                    <a:lumMod val="25000"/>
                  </a:srgbClr>
                </a:solidFill>
                <a:latin typeface="Times" pitchFamily="18" charset="0"/>
                <a:ea typeface="微软雅黑" pitchFamily="34" charset="-122"/>
                <a:cs typeface="Times" pitchFamily="18" charset="0"/>
              </a:rPr>
              <a:t>, and </a:t>
            </a:r>
            <a:r>
              <a:rPr lang="en-US" altLang="zh-CN" sz="2800" dirty="0" smtClean="0">
                <a:solidFill>
                  <a:srgbClr val="8B5D3D">
                    <a:lumMod val="25000"/>
                  </a:srgbClr>
                </a:solidFill>
                <a:latin typeface="Times" pitchFamily="18" charset="0"/>
                <a:ea typeface="微软雅黑" pitchFamily="34" charset="-122"/>
                <a:cs typeface="Times" pitchFamily="18" charset="0"/>
              </a:rPr>
              <a:t>r</a:t>
            </a:r>
            <a:r>
              <a:rPr lang="en-US" altLang="zh-CN" sz="2800" b="0" dirty="0" smtClean="0">
                <a:solidFill>
                  <a:srgbClr val="8B5D3D">
                    <a:lumMod val="25000"/>
                  </a:srgbClr>
                </a:solidFill>
                <a:latin typeface="Times" pitchFamily="18" charset="0"/>
                <a:ea typeface="微软雅黑" pitchFamily="34" charset="-122"/>
                <a:cs typeface="Times" pitchFamily="18" charset="0"/>
              </a:rPr>
              <a:t> for different regions</a:t>
            </a:r>
            <a:endParaRPr lang="en-US" altLang="zh-CN" sz="2800" b="0" dirty="0">
              <a:solidFill>
                <a:srgbClr val="8B5D3D">
                  <a:lumMod val="25000"/>
                </a:srgbClr>
              </a:solidFill>
              <a:latin typeface="Times" pitchFamily="18" charset="0"/>
              <a:ea typeface="微软雅黑" pitchFamily="34" charset="-122"/>
              <a:cs typeface="Times" pitchFamily="18" charset="0"/>
            </a:endParaRPr>
          </a:p>
        </p:txBody>
      </p:sp>
      <p:cxnSp>
        <p:nvCxnSpPr>
          <p:cNvPr id="7" name="直接连接符 16"/>
          <p:cNvCxnSpPr>
            <a:cxnSpLocks noChangeShapeType="1"/>
          </p:cNvCxnSpPr>
          <p:nvPr/>
        </p:nvCxnSpPr>
        <p:spPr bwMode="auto">
          <a:xfrm>
            <a:off x="401240" y="914400"/>
            <a:ext cx="6317433"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cxnSp>
      <p:sp>
        <p:nvSpPr>
          <p:cNvPr id="10" name="文本框 9"/>
          <p:cNvSpPr txBox="1"/>
          <p:nvPr/>
        </p:nvSpPr>
        <p:spPr>
          <a:xfrm>
            <a:off x="8686800" y="6400800"/>
            <a:ext cx="3810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Georgia"/>
              </a:rPr>
              <a:t>11</a:t>
            </a:r>
            <a:endParaRPr lang="en-US" sz="1800" b="0" dirty="0">
              <a:solidFill>
                <a:prstClr val="black"/>
              </a:solidFill>
              <a:latin typeface="Georgia"/>
            </a:endParaRPr>
          </a:p>
        </p:txBody>
      </p:sp>
      <p:sp>
        <p:nvSpPr>
          <p:cNvPr id="3" name="Slide Number Placeholder 2"/>
          <p:cNvSpPr>
            <a:spLocks noGrp="1"/>
          </p:cNvSpPr>
          <p:nvPr>
            <p:ph type="sldNum" sz="quarter" idx="12"/>
          </p:nvPr>
        </p:nvSpPr>
        <p:spPr/>
        <p:txBody>
          <a:bodyPr/>
          <a:lstStyle/>
          <a:p>
            <a:fld id="{61C44E05-631C-4892-B577-17C57620ECE9}" type="slidenum">
              <a:rPr lang="en-US" altLang="zh-CN" smtClean="0"/>
              <a:pPr/>
              <a:t>29</a:t>
            </a:fld>
            <a:endParaRPr lang="en-US" altLang="en-US">
              <a:ea typeface="宋体"/>
            </a:endParaRPr>
          </a:p>
        </p:txBody>
      </p:sp>
    </p:spTree>
    <p:extLst>
      <p:ext uri="{BB962C8B-B14F-4D97-AF65-F5344CB8AC3E}">
        <p14:creationId xmlns:p14="http://schemas.microsoft.com/office/powerpoint/2010/main" val="1103498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0223508-8480-483C-8B8B-369E3F87F740}" type="slidenum">
              <a:rPr lang="en-US" smtClean="0">
                <a:solidFill>
                  <a:srgbClr val="FFFFFF"/>
                </a:solidFill>
              </a:rPr>
              <a:pPr>
                <a:defRPr/>
              </a:pPr>
              <a:t>3</a:t>
            </a:fld>
            <a:endParaRPr lang="en-US">
              <a:solidFill>
                <a:srgbClr val="FFFFFF"/>
              </a:solidFill>
            </a:endParaRPr>
          </a:p>
        </p:txBody>
      </p:sp>
      <p:sp>
        <p:nvSpPr>
          <p:cNvPr id="5" name="Title 1"/>
          <p:cNvSpPr txBox="1">
            <a:spLocks/>
          </p:cNvSpPr>
          <p:nvPr/>
        </p:nvSpPr>
        <p:spPr bwMode="auto">
          <a:xfrm>
            <a:off x="98765" y="76200"/>
            <a:ext cx="8913813"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b="0" kern="0" dirty="0" smtClean="0">
                <a:latin typeface="Arial Black" pitchFamily="34" charset="0"/>
              </a:rPr>
              <a:t>Three Topics </a:t>
            </a:r>
            <a:endParaRPr lang="en-US" b="0" kern="0" dirty="0">
              <a:latin typeface="Arial Black" pitchFamily="34" charset="0"/>
            </a:endParaRPr>
          </a:p>
        </p:txBody>
      </p:sp>
      <p:sp>
        <p:nvSpPr>
          <p:cNvPr id="7" name="Title 1"/>
          <p:cNvSpPr>
            <a:spLocks noGrp="1"/>
          </p:cNvSpPr>
          <p:nvPr>
            <p:ph type="ctrTitle"/>
          </p:nvPr>
        </p:nvSpPr>
        <p:spPr>
          <a:xfrm>
            <a:off x="0" y="762000"/>
            <a:ext cx="9144000" cy="1828800"/>
          </a:xfrm>
        </p:spPr>
        <p:txBody>
          <a:bodyPr>
            <a:normAutofit/>
          </a:bodyPr>
          <a:lstStyle/>
          <a:p>
            <a:pPr algn="l"/>
            <a:r>
              <a:rPr lang="en-US" sz="2800" b="1" dirty="0" smtClean="0">
                <a:solidFill>
                  <a:schemeClr val="tx1"/>
                </a:solidFill>
                <a:latin typeface="Arial Black" panose="020B0A04020102020204" pitchFamily="34" charset="0"/>
              </a:rPr>
              <a:t>1) Evaluation of MERRA-2 atmospheric temperature, water vapor, and ozone profiles over three climate regimes (nearly submitted to JGR) by Erica </a:t>
            </a:r>
            <a:r>
              <a:rPr lang="en-US" sz="2800" b="1" dirty="0" err="1" smtClean="0">
                <a:solidFill>
                  <a:schemeClr val="tx1"/>
                </a:solidFill>
                <a:latin typeface="Arial Black" panose="020B0A04020102020204" pitchFamily="34" charset="0"/>
              </a:rPr>
              <a:t>Dolinar</a:t>
            </a:r>
            <a:r>
              <a:rPr lang="en-US" sz="2800" b="1" dirty="0" smtClean="0">
                <a:solidFill>
                  <a:schemeClr val="tx1"/>
                </a:solidFill>
                <a:latin typeface="Arial Black" panose="020B0A04020102020204" pitchFamily="34" charset="0"/>
              </a:rPr>
              <a:t> </a:t>
            </a:r>
            <a:endParaRPr lang="en-US" sz="2800" b="1" dirty="0">
              <a:solidFill>
                <a:schemeClr val="tx1"/>
              </a:solidFill>
              <a:latin typeface="Arial Black" panose="020B0A04020102020204" pitchFamily="34" charset="0"/>
            </a:endParaRPr>
          </a:p>
        </p:txBody>
      </p:sp>
      <p:sp>
        <p:nvSpPr>
          <p:cNvPr id="8" name="Title 1"/>
          <p:cNvSpPr txBox="1">
            <a:spLocks/>
          </p:cNvSpPr>
          <p:nvPr/>
        </p:nvSpPr>
        <p:spPr bwMode="auto">
          <a:xfrm>
            <a:off x="12071" y="2590800"/>
            <a:ext cx="9144000" cy="2381816"/>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r>
              <a:rPr lang="en-US" sz="2900" b="1" kern="0" dirty="0" smtClean="0">
                <a:solidFill>
                  <a:schemeClr val="tx1"/>
                </a:solidFill>
                <a:latin typeface="Arial Black" panose="020B0A04020102020204" pitchFamily="34" charset="0"/>
              </a:rPr>
              <a:t>2) </a:t>
            </a:r>
            <a:r>
              <a:rPr lang="en-US" sz="2900" b="0" kern="0" dirty="0" smtClean="0">
                <a:solidFill>
                  <a:schemeClr val="tx1"/>
                </a:solidFill>
                <a:latin typeface="Arial Black" panose="020B0A04020102020204" pitchFamily="34" charset="0"/>
              </a:rPr>
              <a:t>Quantifying the uncertainties of reanalyzed Arctic cloud and radiation properties using satellite-surface observations (submitted to </a:t>
            </a:r>
            <a:r>
              <a:rPr lang="en-US" sz="2900" b="0" kern="0" dirty="0" err="1" smtClean="0">
                <a:solidFill>
                  <a:schemeClr val="tx1"/>
                </a:solidFill>
                <a:latin typeface="Arial Black" panose="020B0A04020102020204" pitchFamily="34" charset="0"/>
              </a:rPr>
              <a:t>Clim</a:t>
            </a:r>
            <a:r>
              <a:rPr lang="en-US" sz="2900" b="0" kern="0" dirty="0" smtClean="0">
                <a:solidFill>
                  <a:schemeClr val="tx1"/>
                </a:solidFill>
                <a:latin typeface="Arial Black" panose="020B0A04020102020204" pitchFamily="34" charset="0"/>
              </a:rPr>
              <a:t> </a:t>
            </a:r>
            <a:r>
              <a:rPr lang="en-US" sz="2900" b="0" kern="0" dirty="0" err="1" smtClean="0">
                <a:solidFill>
                  <a:schemeClr val="tx1"/>
                </a:solidFill>
                <a:latin typeface="Arial Black" panose="020B0A04020102020204" pitchFamily="34" charset="0"/>
              </a:rPr>
              <a:t>Dyn</a:t>
            </a:r>
            <a:r>
              <a:rPr lang="en-US" sz="2900" b="0" kern="0" dirty="0" smtClean="0">
                <a:solidFill>
                  <a:schemeClr val="tx1"/>
                </a:solidFill>
                <a:latin typeface="Arial Black" panose="020B0A04020102020204" pitchFamily="34" charset="0"/>
              </a:rPr>
              <a:t>) by </a:t>
            </a:r>
            <a:r>
              <a:rPr lang="en-US" sz="2900" b="0" kern="0" dirty="0" err="1" smtClean="0">
                <a:solidFill>
                  <a:schemeClr val="tx1"/>
                </a:solidFill>
                <a:latin typeface="Arial Black" panose="020B0A04020102020204" pitchFamily="34" charset="0"/>
              </a:rPr>
              <a:t>Yiyi</a:t>
            </a:r>
            <a:r>
              <a:rPr lang="en-US" sz="2900" b="0" kern="0" dirty="0" smtClean="0">
                <a:solidFill>
                  <a:schemeClr val="tx1"/>
                </a:solidFill>
                <a:latin typeface="Arial Black" panose="020B0A04020102020204" pitchFamily="34" charset="0"/>
              </a:rPr>
              <a:t> Huang</a:t>
            </a:r>
            <a:br>
              <a:rPr lang="en-US" sz="2900" b="0" kern="0" dirty="0" smtClean="0">
                <a:solidFill>
                  <a:schemeClr val="tx1"/>
                </a:solidFill>
                <a:latin typeface="Arial Black" panose="020B0A04020102020204" pitchFamily="34" charset="0"/>
              </a:rPr>
            </a:br>
            <a:r>
              <a:rPr lang="en-US" sz="3100" b="0" kern="0" dirty="0" smtClean="0">
                <a:solidFill>
                  <a:schemeClr val="tx1"/>
                </a:solidFill>
                <a:latin typeface="Arial Black" panose="020B0A04020102020204" pitchFamily="34" charset="0"/>
              </a:rPr>
              <a:t> </a:t>
            </a:r>
            <a:endParaRPr lang="en-US" sz="3100" b="1" kern="0" dirty="0">
              <a:solidFill>
                <a:schemeClr val="tx1"/>
              </a:solidFill>
              <a:latin typeface="Arial Black" panose="020B0A04020102020204" pitchFamily="34" charset="0"/>
            </a:endParaRPr>
          </a:p>
        </p:txBody>
      </p:sp>
      <p:sp>
        <p:nvSpPr>
          <p:cNvPr id="9" name="Title 1"/>
          <p:cNvSpPr txBox="1">
            <a:spLocks/>
          </p:cNvSpPr>
          <p:nvPr/>
        </p:nvSpPr>
        <p:spPr bwMode="auto">
          <a:xfrm>
            <a:off x="-16330" y="4495800"/>
            <a:ext cx="9144000" cy="2660964"/>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r>
              <a:rPr lang="en-US" sz="2900" b="0" kern="0" dirty="0" smtClean="0">
                <a:solidFill>
                  <a:schemeClr val="tx1"/>
                </a:solidFill>
                <a:latin typeface="Arial Black" panose="020B0A04020102020204" pitchFamily="34" charset="0"/>
              </a:rPr>
              <a:t>3) </a:t>
            </a:r>
            <a:r>
              <a:rPr lang="en-US" altLang="zh-CN" sz="2900" b="1" kern="0" dirty="0" smtClean="0">
                <a:solidFill>
                  <a:schemeClr val="tx1"/>
                </a:solidFill>
                <a:latin typeface="Arial Black" panose="020B0A04020102020204" pitchFamily="34" charset="0"/>
                <a:ea typeface="微软雅黑" pitchFamily="34" charset="-122"/>
                <a:cs typeface="Times" pitchFamily="18" charset="0"/>
              </a:rPr>
              <a:t>Comparison </a:t>
            </a:r>
            <a:r>
              <a:rPr lang="zh-CN" altLang="en-US" sz="2900" b="1" kern="0" dirty="0" smtClean="0">
                <a:solidFill>
                  <a:schemeClr val="tx1"/>
                </a:solidFill>
                <a:latin typeface="Arial Black" panose="020B0A04020102020204" pitchFamily="34" charset="0"/>
                <a:ea typeface="微软雅黑" pitchFamily="34" charset="-122"/>
                <a:cs typeface="Times" pitchFamily="18" charset="0"/>
              </a:rPr>
              <a:t>of </a:t>
            </a:r>
            <a:r>
              <a:rPr lang="en-US" altLang="zh-CN" sz="2900" b="1" kern="0" dirty="0" smtClean="0">
                <a:solidFill>
                  <a:schemeClr val="tx1"/>
                </a:solidFill>
                <a:latin typeface="Arial Black" panose="020B0A04020102020204" pitchFamily="34" charset="0"/>
                <a:ea typeface="微软雅黑" pitchFamily="34" charset="-122"/>
                <a:cs typeface="Times" pitchFamily="18" charset="0"/>
              </a:rPr>
              <a:t>the </a:t>
            </a:r>
            <a:r>
              <a:rPr lang="zh-CN" altLang="en-US" sz="2900" b="1" kern="0" dirty="0" smtClean="0">
                <a:solidFill>
                  <a:schemeClr val="tx1"/>
                </a:solidFill>
                <a:latin typeface="Arial Black" panose="020B0A04020102020204" pitchFamily="34" charset="0"/>
                <a:ea typeface="微软雅黑" pitchFamily="34" charset="-122"/>
                <a:cs typeface="Times" pitchFamily="18" charset="0"/>
              </a:rPr>
              <a:t>GPCP </a:t>
            </a:r>
            <a:r>
              <a:rPr lang="en-US" altLang="zh-CN" sz="2900" b="1" kern="0" dirty="0" smtClean="0">
                <a:solidFill>
                  <a:schemeClr val="tx1"/>
                </a:solidFill>
                <a:latin typeface="Arial Black" panose="020B0A04020102020204" pitchFamily="34" charset="0"/>
                <a:ea typeface="微软雅黑" pitchFamily="34" charset="-122"/>
                <a:cs typeface="Times" pitchFamily="18" charset="0"/>
              </a:rPr>
              <a:t>1DD Precipitation Product and NEXRAD Q2 Precipitation Estimates over the CONUS</a:t>
            </a:r>
            <a:r>
              <a:rPr lang="zh-CN" altLang="en-US" sz="2900" b="1" kern="0" dirty="0" smtClean="0">
                <a:solidFill>
                  <a:schemeClr val="tx1"/>
                </a:solidFill>
                <a:latin typeface="Arial Black" panose="020B0A04020102020204" pitchFamily="34" charset="0"/>
                <a:ea typeface="微软雅黑" pitchFamily="34" charset="-122"/>
                <a:cs typeface="Times" pitchFamily="18" charset="0"/>
              </a:rPr>
              <a:t> </a:t>
            </a:r>
            <a:r>
              <a:rPr lang="en-US" altLang="zh-CN" sz="2900" b="1" kern="0" dirty="0" smtClean="0">
                <a:solidFill>
                  <a:schemeClr val="tx1"/>
                </a:solidFill>
                <a:latin typeface="Arial Black" panose="020B0A04020102020204" pitchFamily="34" charset="0"/>
                <a:ea typeface="微软雅黑" pitchFamily="34" charset="-122"/>
                <a:cs typeface="Times" pitchFamily="18" charset="0"/>
              </a:rPr>
              <a:t>(accepted by J. </a:t>
            </a:r>
            <a:r>
              <a:rPr lang="en-US" altLang="zh-CN" sz="2900" b="1" kern="0" dirty="0" err="1" smtClean="0">
                <a:solidFill>
                  <a:schemeClr val="tx1"/>
                </a:solidFill>
                <a:latin typeface="Arial Black" panose="020B0A04020102020204" pitchFamily="34" charset="0"/>
                <a:ea typeface="微软雅黑" pitchFamily="34" charset="-122"/>
                <a:cs typeface="Times" pitchFamily="18" charset="0"/>
              </a:rPr>
              <a:t>Hydrometeo</a:t>
            </a:r>
            <a:r>
              <a:rPr lang="en-US" altLang="zh-CN" sz="2900" b="1" kern="0" dirty="0" smtClean="0">
                <a:solidFill>
                  <a:schemeClr val="tx1"/>
                </a:solidFill>
                <a:latin typeface="Arial Black" panose="020B0A04020102020204" pitchFamily="34" charset="0"/>
                <a:ea typeface="微软雅黑" pitchFamily="34" charset="-122"/>
                <a:cs typeface="Times" pitchFamily="18" charset="0"/>
              </a:rPr>
              <a:t>) by </a:t>
            </a:r>
            <a:r>
              <a:rPr lang="en-US" altLang="zh-CN" sz="2900" b="1" kern="0" dirty="0" err="1" smtClean="0">
                <a:solidFill>
                  <a:schemeClr val="tx1"/>
                </a:solidFill>
                <a:latin typeface="Arial Black" panose="020B0A04020102020204" pitchFamily="34" charset="0"/>
                <a:ea typeface="微软雅黑" pitchFamily="34" charset="-122"/>
                <a:cs typeface="Times" pitchFamily="18" charset="0"/>
              </a:rPr>
              <a:t>Wenjun</a:t>
            </a:r>
            <a:r>
              <a:rPr lang="en-US" altLang="zh-CN" sz="2900" b="1" kern="0" dirty="0" smtClean="0">
                <a:solidFill>
                  <a:schemeClr val="tx1"/>
                </a:solidFill>
                <a:latin typeface="Arial Black" panose="020B0A04020102020204" pitchFamily="34" charset="0"/>
                <a:ea typeface="微软雅黑" pitchFamily="34" charset="-122"/>
                <a:cs typeface="Times" pitchFamily="18" charset="0"/>
              </a:rPr>
              <a:t> Cui</a:t>
            </a:r>
            <a:r>
              <a:rPr lang="zh-CN" altLang="en-US" sz="2900" b="1" kern="0" dirty="0" smtClean="0">
                <a:solidFill>
                  <a:schemeClr val="tx1"/>
                </a:solidFill>
                <a:latin typeface="Arial Black" panose="020B0A04020102020204" pitchFamily="34" charset="0"/>
                <a:ea typeface="微软雅黑" pitchFamily="34" charset="-122"/>
                <a:cs typeface="Times" pitchFamily="18" charset="0"/>
              </a:rPr>
              <a:t/>
            </a:r>
            <a:br>
              <a:rPr lang="zh-CN" altLang="en-US" sz="2900" b="1" kern="0" dirty="0" smtClean="0">
                <a:solidFill>
                  <a:schemeClr val="tx1"/>
                </a:solidFill>
                <a:latin typeface="Arial Black" panose="020B0A04020102020204" pitchFamily="34" charset="0"/>
                <a:ea typeface="微软雅黑" pitchFamily="34" charset="-122"/>
                <a:cs typeface="Times" pitchFamily="18" charset="0"/>
              </a:rPr>
            </a:br>
            <a:r>
              <a:rPr lang="en-US" sz="3100" b="0" kern="0" dirty="0" smtClean="0"/>
              <a:t/>
            </a:r>
            <a:br>
              <a:rPr lang="en-US" sz="3100" b="0" kern="0" dirty="0" smtClean="0"/>
            </a:br>
            <a:endParaRPr lang="en-US" sz="3100" b="1" kern="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6214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83712"/>
            <a:ext cx="7465868" cy="5941340"/>
          </a:xfrm>
          <a:prstGeom prst="rect">
            <a:avLst/>
          </a:prstGeom>
        </p:spPr>
      </p:pic>
      <p:sp>
        <p:nvSpPr>
          <p:cNvPr id="3" name="TextBox 2"/>
          <p:cNvSpPr txBox="1"/>
          <p:nvPr/>
        </p:nvSpPr>
        <p:spPr>
          <a:xfrm>
            <a:off x="65008" y="119050"/>
            <a:ext cx="8156798" cy="1200329"/>
          </a:xfrm>
          <a:prstGeom prst="rect">
            <a:avLst/>
          </a:prstGeom>
          <a:noFill/>
        </p:spPr>
        <p:txBody>
          <a:bodyPr wrap="square" rtlCol="0">
            <a:spAutoFit/>
          </a:bodyPr>
          <a:lstStyle/>
          <a:p>
            <a:pPr fontAlgn="auto">
              <a:spcBef>
                <a:spcPts val="0"/>
              </a:spcBef>
              <a:spcAft>
                <a:spcPts val="0"/>
              </a:spcAft>
            </a:pPr>
            <a:r>
              <a:rPr lang="en-US" sz="2400" dirty="0" smtClean="0">
                <a:solidFill>
                  <a:prstClr val="black"/>
                </a:solidFill>
                <a:cs typeface="Times New Roman" panose="02020603050405020304" pitchFamily="18" charset="0"/>
              </a:rPr>
              <a:t>Validation of satellite retrievals </a:t>
            </a:r>
            <a:r>
              <a:rPr lang="en-US" sz="2400" dirty="0">
                <a:solidFill>
                  <a:prstClr val="black"/>
                </a:solidFill>
                <a:cs typeface="Times New Roman" panose="02020603050405020304" pitchFamily="18" charset="0"/>
              </a:rPr>
              <a:t>by Baseline Surface Radiation Network (BSRN</a:t>
            </a:r>
            <a:r>
              <a:rPr lang="en-US" sz="2400" dirty="0" smtClean="0">
                <a:solidFill>
                  <a:prstClr val="black"/>
                </a:solidFill>
                <a:cs typeface="Times New Roman" panose="02020603050405020304" pitchFamily="18" charset="0"/>
              </a:rPr>
              <a:t>) surface </a:t>
            </a:r>
            <a:r>
              <a:rPr lang="en-US" sz="2400" dirty="0">
                <a:solidFill>
                  <a:prstClr val="black"/>
                </a:solidFill>
                <a:cs typeface="Times New Roman" panose="02020603050405020304" pitchFamily="18" charset="0"/>
              </a:rPr>
              <a:t>observations at three selected Arctic sites </a:t>
            </a:r>
          </a:p>
        </p:txBody>
      </p:sp>
      <p:sp>
        <p:nvSpPr>
          <p:cNvPr id="6" name="TextBox 5"/>
          <p:cNvSpPr txBox="1"/>
          <p:nvPr/>
        </p:nvSpPr>
        <p:spPr>
          <a:xfrm>
            <a:off x="6920348" y="1277258"/>
            <a:ext cx="2009937" cy="3416320"/>
          </a:xfrm>
          <a:prstGeom prst="rect">
            <a:avLst/>
          </a:prstGeom>
          <a:solidFill>
            <a:srgbClr val="FFFF00"/>
          </a:solidFill>
        </p:spPr>
        <p:txBody>
          <a:bodyPr wrap="square" rtlCol="0">
            <a:spAutoFit/>
          </a:bodyPr>
          <a:lstStyle/>
          <a:p>
            <a:pPr fontAlgn="auto">
              <a:spcBef>
                <a:spcPts val="0"/>
              </a:spcBef>
              <a:spcAft>
                <a:spcPts val="0"/>
              </a:spcAft>
            </a:pPr>
            <a:r>
              <a:rPr lang="en-US" sz="2400" dirty="0" smtClean="0">
                <a:solidFill>
                  <a:prstClr val="black"/>
                </a:solidFill>
                <a:cs typeface="Times New Roman" panose="02020603050405020304" pitchFamily="18" charset="0"/>
              </a:rPr>
              <a:t>There is +10 W/m</a:t>
            </a:r>
            <a:r>
              <a:rPr lang="en-US" sz="2400" baseline="30000" dirty="0" smtClean="0">
                <a:solidFill>
                  <a:prstClr val="black"/>
                </a:solidFill>
                <a:cs typeface="Times New Roman" panose="02020603050405020304" pitchFamily="18" charset="0"/>
              </a:rPr>
              <a:t>2</a:t>
            </a:r>
            <a:r>
              <a:rPr lang="en-US" sz="2400" dirty="0" smtClean="0">
                <a:solidFill>
                  <a:prstClr val="black"/>
                </a:solidFill>
                <a:cs typeface="Times New Roman" panose="02020603050405020304" pitchFamily="18" charset="0"/>
              </a:rPr>
              <a:t> bias in satellite derived </a:t>
            </a:r>
            <a:r>
              <a:rPr lang="en-US" sz="2400" dirty="0" err="1" smtClean="0">
                <a:solidFill>
                  <a:prstClr val="black"/>
                </a:solidFill>
                <a:cs typeface="Times New Roman" panose="02020603050405020304" pitchFamily="18" charset="0"/>
              </a:rPr>
              <a:t>SW_down</a:t>
            </a:r>
            <a:r>
              <a:rPr lang="en-US" sz="2400" dirty="0" smtClean="0">
                <a:solidFill>
                  <a:prstClr val="black"/>
                </a:solidFill>
                <a:cs typeface="Times New Roman" panose="02020603050405020304" pitchFamily="18" charset="0"/>
              </a:rPr>
              <a:t> flux compared to BSRN during  summer</a:t>
            </a:r>
          </a:p>
        </p:txBody>
      </p:sp>
      <p:sp>
        <p:nvSpPr>
          <p:cNvPr id="4" name="Slide Number Placeholder 3"/>
          <p:cNvSpPr>
            <a:spLocks noGrp="1"/>
          </p:cNvSpPr>
          <p:nvPr>
            <p:ph type="sldNum" sz="quarter" idx="12"/>
          </p:nvPr>
        </p:nvSpPr>
        <p:spPr/>
        <p:txBody>
          <a:bodyPr/>
          <a:lstStyle/>
          <a:p>
            <a:fld id="{00BCDFD7-BB54-47E9-8870-DEE1025E5D2C}"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1377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1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l="2473" r="2473"/>
          <a:stretch>
            <a:fillRect/>
          </a:stretch>
        </p:blipFill>
        <p:spPr>
          <a:xfrm>
            <a:off x="3899561" y="838200"/>
            <a:ext cx="5145637" cy="3657600"/>
          </a:xfrm>
        </p:spPr>
      </p:pic>
      <p:sp>
        <p:nvSpPr>
          <p:cNvPr id="5" name="Content Placeholder 2"/>
          <p:cNvSpPr txBox="1">
            <a:spLocks/>
          </p:cNvSpPr>
          <p:nvPr/>
        </p:nvSpPr>
        <p:spPr>
          <a:xfrm>
            <a:off x="76201" y="611989"/>
            <a:ext cx="4120874" cy="50145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800" u="sng" dirty="0" smtClean="0">
                <a:solidFill>
                  <a:prstClr val="black"/>
                </a:solidFill>
              </a:rPr>
              <a:t>What</a:t>
            </a:r>
            <a:r>
              <a:rPr lang="en-US" sz="2800" b="0" dirty="0" smtClean="0">
                <a:solidFill>
                  <a:prstClr val="black"/>
                </a:solidFill>
              </a:rPr>
              <a:t>: Evaluating clear-sky MERRA2 temp., water vapor, and ozone profiles</a:t>
            </a:r>
          </a:p>
          <a:p>
            <a:pPr fontAlgn="auto">
              <a:spcAft>
                <a:spcPts val="0"/>
              </a:spcAft>
            </a:pPr>
            <a:r>
              <a:rPr lang="en-US" sz="2800" u="sng" dirty="0" smtClean="0">
                <a:solidFill>
                  <a:prstClr val="black"/>
                </a:solidFill>
              </a:rPr>
              <a:t>Where</a:t>
            </a:r>
            <a:r>
              <a:rPr lang="en-US" sz="2800" b="0" dirty="0" smtClean="0">
                <a:solidFill>
                  <a:prstClr val="black"/>
                </a:solidFill>
              </a:rPr>
              <a:t>: Three ARM sites (SGP, NSA, TWPC3)</a:t>
            </a:r>
          </a:p>
          <a:p>
            <a:pPr fontAlgn="auto">
              <a:spcAft>
                <a:spcPts val="0"/>
              </a:spcAft>
            </a:pPr>
            <a:r>
              <a:rPr lang="en-US" sz="2800" u="sng" dirty="0" smtClean="0">
                <a:solidFill>
                  <a:prstClr val="black"/>
                </a:solidFill>
              </a:rPr>
              <a:t>When</a:t>
            </a:r>
            <a:r>
              <a:rPr lang="en-US" sz="2800" b="0" dirty="0" smtClean="0">
                <a:solidFill>
                  <a:prstClr val="black"/>
                </a:solidFill>
              </a:rPr>
              <a:t>: 08/2004 – 12/2010</a:t>
            </a:r>
          </a:p>
        </p:txBody>
      </p:sp>
      <p:sp>
        <p:nvSpPr>
          <p:cNvPr id="9" name="Content Placeholder 2"/>
          <p:cNvSpPr txBox="1">
            <a:spLocks/>
          </p:cNvSpPr>
          <p:nvPr/>
        </p:nvSpPr>
        <p:spPr>
          <a:xfrm>
            <a:off x="76200" y="4419600"/>
            <a:ext cx="5943600" cy="212916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800" u="sng" dirty="0" smtClean="0">
                <a:solidFill>
                  <a:prstClr val="black"/>
                </a:solidFill>
              </a:rPr>
              <a:t>Why</a:t>
            </a:r>
            <a:r>
              <a:rPr lang="en-US" sz="2800" b="0" dirty="0" smtClean="0">
                <a:solidFill>
                  <a:prstClr val="black"/>
                </a:solidFill>
              </a:rPr>
              <a:t>: MERRA profiles have been used by NASA CERES team to calculate radiative fluxes. With newly released MERRA2, it is better to estimate its uncertainties.</a:t>
            </a:r>
          </a:p>
        </p:txBody>
      </p:sp>
      <p:sp>
        <p:nvSpPr>
          <p:cNvPr id="3" name="TextBox 2"/>
          <p:cNvSpPr txBox="1"/>
          <p:nvPr/>
        </p:nvSpPr>
        <p:spPr>
          <a:xfrm>
            <a:off x="-10886" y="-10886"/>
            <a:ext cx="4846198" cy="584775"/>
          </a:xfrm>
          <a:prstGeom prst="rect">
            <a:avLst/>
          </a:prstGeom>
          <a:noFill/>
        </p:spPr>
        <p:txBody>
          <a:bodyPr wrap="none" rtlCol="0">
            <a:spAutoFit/>
          </a:bodyPr>
          <a:lstStyle/>
          <a:p>
            <a:r>
              <a:rPr lang="en-US" dirty="0" smtClean="0">
                <a:solidFill>
                  <a:srgbClr val="FF0000"/>
                </a:solidFill>
              </a:rPr>
              <a:t>1) Evaluation of MERRA2</a:t>
            </a:r>
            <a:endParaRPr lang="en-US" dirty="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352800"/>
            <a:ext cx="2285428" cy="3428999"/>
          </a:xfrm>
          <a:prstGeom prst="rect">
            <a:avLst/>
          </a:prstGeom>
        </p:spPr>
      </p:pic>
      <p:sp>
        <p:nvSpPr>
          <p:cNvPr id="8" name="Title 7"/>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5862EAB0-BFC8-CD4B-9F83-58F34C8B61FA}"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860932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0"/>
            <a:ext cx="8991600" cy="1044952"/>
          </a:xfrm>
        </p:spPr>
        <p:txBody>
          <a:bodyPr>
            <a:normAutofit/>
          </a:bodyPr>
          <a:lstStyle/>
          <a:p>
            <a:pPr algn="l"/>
            <a:r>
              <a:rPr lang="en-US" sz="2800" b="1" dirty="0" smtClean="0">
                <a:solidFill>
                  <a:srgbClr val="FF0000"/>
                </a:solidFill>
                <a:latin typeface="Arial Black" panose="020B0A04020102020204" pitchFamily="34" charset="0"/>
              </a:rPr>
              <a:t>Generating hybrid atmospheric profiles from DOE ARM and NASA satellite observations</a:t>
            </a:r>
            <a:endParaRPr lang="en-US" sz="2800" b="1" dirty="0">
              <a:solidFill>
                <a:srgbClr val="FF0000"/>
              </a:solidFill>
              <a:latin typeface="Arial Black" panose="020B0A04020102020204" pitchFamily="34" charset="0"/>
            </a:endParaRPr>
          </a:p>
        </p:txBody>
      </p:sp>
      <p:sp>
        <p:nvSpPr>
          <p:cNvPr id="5" name="Content Placeholder 2"/>
          <p:cNvSpPr txBox="1">
            <a:spLocks/>
          </p:cNvSpPr>
          <p:nvPr/>
        </p:nvSpPr>
        <p:spPr>
          <a:xfrm>
            <a:off x="152400" y="990616"/>
            <a:ext cx="8991600" cy="3570421"/>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800" u="sng" dirty="0" smtClean="0">
                <a:solidFill>
                  <a:prstClr val="black"/>
                </a:solidFill>
                <a:latin typeface="Arial" panose="020B0604020202020204" pitchFamily="34" charset="0"/>
                <a:cs typeface="Arial" panose="020B0604020202020204" pitchFamily="34" charset="0"/>
              </a:rPr>
              <a:t>Atmospheric Temperature and water vapor profiles</a:t>
            </a:r>
          </a:p>
          <a:p>
            <a:pPr marL="0" indent="0" fontAlgn="auto">
              <a:spcAft>
                <a:spcPts val="0"/>
              </a:spcAft>
              <a:buNone/>
            </a:pPr>
            <a:r>
              <a:rPr lang="en-US" sz="2800" b="0" dirty="0" smtClean="0">
                <a:solidFill>
                  <a:prstClr val="black"/>
                </a:solidFill>
                <a:latin typeface="Arial" panose="020B0604020202020204" pitchFamily="34" charset="0"/>
                <a:cs typeface="Arial" panose="020B0604020202020204" pitchFamily="34" charset="0"/>
              </a:rPr>
              <a:t> </a:t>
            </a:r>
            <a:r>
              <a:rPr lang="en-US" sz="2800" b="0" dirty="0" smtClean="0">
                <a:solidFill>
                  <a:prstClr val="black"/>
                </a:solidFill>
                <a:latin typeface="Arial" panose="020B0604020202020204" pitchFamily="34" charset="0"/>
                <a:cs typeface="Arial" panose="020B0604020202020204" pitchFamily="34" charset="0"/>
                <a:sym typeface="Wingdings" panose="05000000000000000000" pitchFamily="2" charset="2"/>
              </a:rPr>
              <a:t></a:t>
            </a:r>
            <a:r>
              <a:rPr lang="en-US" sz="2800" b="0" dirty="0" smtClean="0">
                <a:solidFill>
                  <a:prstClr val="black"/>
                </a:solidFill>
                <a:latin typeface="Arial" panose="020B0604020202020204" pitchFamily="34" charset="0"/>
                <a:cs typeface="Arial" panose="020B0604020202020204" pitchFamily="34" charset="0"/>
              </a:rPr>
              <a:t>From surface to 100 </a:t>
            </a:r>
            <a:r>
              <a:rPr lang="en-US" sz="2800" b="0" dirty="0" err="1" smtClean="0">
                <a:solidFill>
                  <a:prstClr val="black"/>
                </a:solidFill>
                <a:latin typeface="Arial" panose="020B0604020202020204" pitchFamily="34" charset="0"/>
                <a:cs typeface="Arial" panose="020B0604020202020204" pitchFamily="34" charset="0"/>
              </a:rPr>
              <a:t>hPa</a:t>
            </a:r>
            <a:r>
              <a:rPr lang="en-US" sz="2800" b="0" dirty="0" smtClean="0">
                <a:solidFill>
                  <a:prstClr val="black"/>
                </a:solidFill>
                <a:latin typeface="Arial" panose="020B0604020202020204" pitchFamily="34" charset="0"/>
                <a:cs typeface="Arial" panose="020B0604020202020204" pitchFamily="34" charset="0"/>
              </a:rPr>
              <a:t>: DOE ARM Merged sounding</a:t>
            </a:r>
          </a:p>
          <a:p>
            <a:pPr marL="0" indent="0" fontAlgn="auto">
              <a:spcAft>
                <a:spcPts val="0"/>
              </a:spcAft>
              <a:buNone/>
            </a:pPr>
            <a:r>
              <a:rPr lang="en-US" sz="2800" b="0"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800" b="0" dirty="0" smtClean="0">
                <a:solidFill>
                  <a:prstClr val="black"/>
                </a:solidFill>
                <a:latin typeface="Arial" panose="020B0604020202020204" pitchFamily="34" charset="0"/>
                <a:cs typeface="Arial" panose="020B0604020202020204" pitchFamily="34" charset="0"/>
              </a:rPr>
              <a:t>Above 100 </a:t>
            </a:r>
            <a:r>
              <a:rPr lang="en-US" sz="2800" b="0" dirty="0" err="1" smtClean="0">
                <a:solidFill>
                  <a:prstClr val="black"/>
                </a:solidFill>
                <a:latin typeface="Arial" panose="020B0604020202020204" pitchFamily="34" charset="0"/>
                <a:cs typeface="Arial" panose="020B0604020202020204" pitchFamily="34" charset="0"/>
              </a:rPr>
              <a:t>hPa</a:t>
            </a:r>
            <a:r>
              <a:rPr lang="en-US" sz="2800" b="0" dirty="0" smtClean="0">
                <a:solidFill>
                  <a:prstClr val="black"/>
                </a:solidFill>
                <a:latin typeface="Arial" panose="020B0604020202020204" pitchFamily="34" charset="0"/>
                <a:cs typeface="Arial" panose="020B0604020202020204" pitchFamily="34" charset="0"/>
              </a:rPr>
              <a:t>: NASA Microwave Limb Sounder (MLS)</a:t>
            </a:r>
          </a:p>
          <a:p>
            <a:pPr fontAlgn="auto">
              <a:spcAft>
                <a:spcPts val="0"/>
              </a:spcAft>
            </a:pPr>
            <a:r>
              <a:rPr lang="en-US" sz="2800" u="sng" dirty="0" smtClean="0">
                <a:solidFill>
                  <a:prstClr val="black"/>
                </a:solidFill>
                <a:latin typeface="Arial" panose="020B0604020202020204" pitchFamily="34" charset="0"/>
                <a:cs typeface="Arial" panose="020B0604020202020204" pitchFamily="34" charset="0"/>
              </a:rPr>
              <a:t>Atmospheric Ozone Profile</a:t>
            </a:r>
          </a:p>
          <a:p>
            <a:pPr fontAlgn="auto">
              <a:spcAft>
                <a:spcPts val="0"/>
              </a:spcAft>
              <a:buFont typeface="Wingdings"/>
              <a:buChar char="è"/>
            </a:pPr>
            <a:r>
              <a:rPr lang="en-US" sz="2800" b="0" dirty="0" smtClean="0">
                <a:solidFill>
                  <a:prstClr val="black"/>
                </a:solidFill>
                <a:latin typeface="Arial" panose="020B0604020202020204" pitchFamily="34" charset="0"/>
                <a:cs typeface="Arial" panose="020B0604020202020204" pitchFamily="34" charset="0"/>
                <a:sym typeface="Wingdings" panose="05000000000000000000" pitchFamily="2" charset="2"/>
              </a:rPr>
              <a:t>From surface to 260 </a:t>
            </a:r>
            <a:r>
              <a:rPr lang="en-US" sz="2800" b="0"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hPa</a:t>
            </a:r>
            <a:r>
              <a:rPr lang="en-US" sz="2800" b="0" dirty="0" smtClean="0">
                <a:solidFill>
                  <a:prstClr val="black"/>
                </a:solidFill>
                <a:latin typeface="Arial" panose="020B0604020202020204" pitchFamily="34" charset="0"/>
                <a:cs typeface="Arial" panose="020B0604020202020204" pitchFamily="34" charset="0"/>
                <a:sym typeface="Wingdings" panose="05000000000000000000" pitchFamily="2" charset="2"/>
              </a:rPr>
              <a:t>: NASA </a:t>
            </a:r>
            <a:r>
              <a:rPr lang="en-US" sz="2800" b="0" dirty="0" smtClean="0">
                <a:solidFill>
                  <a:prstClr val="black"/>
                </a:solidFill>
                <a:latin typeface="Arial" panose="020B0604020202020204" pitchFamily="34" charset="0"/>
                <a:cs typeface="Arial" panose="020B0604020202020204" pitchFamily="34" charset="0"/>
              </a:rPr>
              <a:t>Atmospheric Infrared Sounder (AIRS)</a:t>
            </a:r>
          </a:p>
          <a:p>
            <a:pPr fontAlgn="auto">
              <a:spcAft>
                <a:spcPts val="0"/>
              </a:spcAft>
              <a:buFont typeface="Wingdings"/>
              <a:buChar char="è"/>
            </a:pPr>
            <a:r>
              <a:rPr lang="en-US" sz="2800" b="0" dirty="0" smtClean="0">
                <a:solidFill>
                  <a:prstClr val="black"/>
                </a:solidFill>
                <a:latin typeface="Arial" panose="020B0604020202020204" pitchFamily="34" charset="0"/>
                <a:cs typeface="Arial" panose="020B0604020202020204" pitchFamily="34" charset="0"/>
              </a:rPr>
              <a:t>Above 260 </a:t>
            </a:r>
            <a:r>
              <a:rPr lang="en-US" sz="2800" b="0" dirty="0" err="1" smtClean="0">
                <a:solidFill>
                  <a:prstClr val="black"/>
                </a:solidFill>
                <a:latin typeface="Arial" panose="020B0604020202020204" pitchFamily="34" charset="0"/>
                <a:cs typeface="Arial" panose="020B0604020202020204" pitchFamily="34" charset="0"/>
              </a:rPr>
              <a:t>hPa</a:t>
            </a:r>
            <a:r>
              <a:rPr lang="en-US" sz="2800" b="0" dirty="0" smtClean="0">
                <a:solidFill>
                  <a:prstClr val="black"/>
                </a:solidFill>
                <a:latin typeface="Arial" panose="020B0604020202020204" pitchFamily="34" charset="0"/>
                <a:cs typeface="Arial" panose="020B0604020202020204" pitchFamily="34" charset="0"/>
              </a:rPr>
              <a:t>: NASA MLS </a:t>
            </a:r>
          </a:p>
        </p:txBody>
      </p:sp>
      <p:graphicFrame>
        <p:nvGraphicFramePr>
          <p:cNvPr id="7" name="Object 6"/>
          <p:cNvGraphicFramePr>
            <a:graphicFrameLocks noChangeAspect="1"/>
          </p:cNvGraphicFramePr>
          <p:nvPr>
            <p:extLst>
              <p:ext uri="{D42A27DB-BD31-4B8C-83A1-F6EECF244321}">
                <p14:modId xmlns:p14="http://schemas.microsoft.com/office/powerpoint/2010/main" val="3768531720"/>
              </p:ext>
            </p:extLst>
          </p:nvPr>
        </p:nvGraphicFramePr>
        <p:xfrm>
          <a:off x="152400" y="4911083"/>
          <a:ext cx="8686800" cy="2117407"/>
        </p:xfrm>
        <a:graphic>
          <a:graphicData uri="http://schemas.openxmlformats.org/presentationml/2006/ole">
            <mc:AlternateContent xmlns:mc="http://schemas.openxmlformats.org/markup-compatibility/2006">
              <mc:Choice xmlns:v="urn:schemas-microsoft-com:vml" Requires="v">
                <p:oleObj spid="_x0000_s2127" name="Document" r:id="rId4" imgW="6096000" imgH="1485900" progId="Word.Document.12">
                  <p:embed/>
                </p:oleObj>
              </mc:Choice>
              <mc:Fallback>
                <p:oleObj name="Document" r:id="rId4" imgW="6096000" imgH="1485900" progId="Word.Document.12">
                  <p:embed/>
                  <p:pic>
                    <p:nvPicPr>
                      <p:cNvPr id="0" name=""/>
                      <p:cNvPicPr/>
                      <p:nvPr/>
                    </p:nvPicPr>
                    <p:blipFill>
                      <a:blip r:embed="rId5"/>
                      <a:stretch>
                        <a:fillRect/>
                      </a:stretch>
                    </p:blipFill>
                    <p:spPr>
                      <a:xfrm>
                        <a:off x="152400" y="4911083"/>
                        <a:ext cx="8686800" cy="2117407"/>
                      </a:xfrm>
                      <a:prstGeom prst="rect">
                        <a:avLst/>
                      </a:prstGeom>
                    </p:spPr>
                  </p:pic>
                </p:oleObj>
              </mc:Fallback>
            </mc:AlternateContent>
          </a:graphicData>
        </a:graphic>
      </p:graphicFrame>
      <p:sp>
        <p:nvSpPr>
          <p:cNvPr id="8" name="TextBox 7"/>
          <p:cNvSpPr txBox="1"/>
          <p:nvPr/>
        </p:nvSpPr>
        <p:spPr>
          <a:xfrm>
            <a:off x="457200" y="4268649"/>
            <a:ext cx="7713522" cy="584775"/>
          </a:xfrm>
          <a:prstGeom prst="rect">
            <a:avLst/>
          </a:prstGeom>
          <a:noFill/>
        </p:spPr>
        <p:txBody>
          <a:bodyPr wrap="none" rtlCol="0">
            <a:spAutoFit/>
          </a:bodyPr>
          <a:lstStyle/>
          <a:p>
            <a:r>
              <a:rPr lang="en-US" dirty="0" smtClean="0"/>
              <a:t>Clear-sky cases selected at three ARM sites</a:t>
            </a:r>
            <a:endParaRPr lang="en-US" dirty="0"/>
          </a:p>
        </p:txBody>
      </p:sp>
      <p:sp>
        <p:nvSpPr>
          <p:cNvPr id="3" name="Slide Number Placeholder 2"/>
          <p:cNvSpPr>
            <a:spLocks noGrp="1"/>
          </p:cNvSpPr>
          <p:nvPr>
            <p:ph type="sldNum" sz="quarter" idx="12"/>
          </p:nvPr>
        </p:nvSpPr>
        <p:spPr/>
        <p:txBody>
          <a:bodyPr/>
          <a:lstStyle/>
          <a:p>
            <a:fld id="{5862EAB0-BFC8-CD4B-9F83-58F34C8B61FA}"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638014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46" y="106184"/>
            <a:ext cx="8544254" cy="1143000"/>
          </a:xfrm>
        </p:spPr>
        <p:txBody>
          <a:bodyPr/>
          <a:lstStyle/>
          <a:p>
            <a:pPr algn="l"/>
            <a:r>
              <a:rPr lang="en-US" b="1" dirty="0" smtClean="0"/>
              <a:t>Atmospheric Profiles</a:t>
            </a:r>
            <a:endParaRPr lang="en-US" b="1" dirty="0"/>
          </a:p>
        </p:txBody>
      </p:sp>
      <p:sp>
        <p:nvSpPr>
          <p:cNvPr id="3" name="Content Placeholder 2"/>
          <p:cNvSpPr>
            <a:spLocks noGrp="1"/>
          </p:cNvSpPr>
          <p:nvPr>
            <p:ph idx="1"/>
          </p:nvPr>
        </p:nvSpPr>
        <p:spPr/>
        <p:txBody>
          <a:bodyPr/>
          <a:lstStyle/>
          <a:p>
            <a:r>
              <a:rPr lang="en-US" dirty="0" smtClean="0"/>
              <a:t>words</a:t>
            </a:r>
            <a:endParaRPr lang="en-US" dirty="0"/>
          </a:p>
        </p:txBody>
      </p:sp>
      <p:pic>
        <p:nvPicPr>
          <p:cNvPr id="4" name="Picture 3" descr="Figure2_new.png"/>
          <p:cNvPicPr>
            <a:picLocks noChangeAspect="1"/>
          </p:cNvPicPr>
          <p:nvPr/>
        </p:nvPicPr>
        <p:blipFill rotWithShape="1">
          <a:blip r:embed="rId3" cstate="print">
            <a:extLst>
              <a:ext uri="{28A0092B-C50C-407E-A947-70E740481C1C}">
                <a14:useLocalDpi xmlns:a14="http://schemas.microsoft.com/office/drawing/2010/main" val="0"/>
              </a:ext>
            </a:extLst>
          </a:blip>
          <a:srcRect r="9442"/>
          <a:stretch/>
        </p:blipFill>
        <p:spPr>
          <a:xfrm>
            <a:off x="8" y="1066800"/>
            <a:ext cx="9067799" cy="5486177"/>
          </a:xfrm>
          <a:prstGeom prst="rect">
            <a:avLst/>
          </a:prstGeom>
        </p:spPr>
      </p:pic>
      <p:pic>
        <p:nvPicPr>
          <p:cNvPr id="5" name="Picture 4" descr="Figure4_new.png"/>
          <p:cNvPicPr>
            <a:picLocks noChangeAspect="1"/>
          </p:cNvPicPr>
          <p:nvPr/>
        </p:nvPicPr>
        <p:blipFill rotWithShape="1">
          <a:blip r:embed="rId4" cstate="print">
            <a:extLst>
              <a:ext uri="{28A0092B-C50C-407E-A947-70E740481C1C}">
                <a14:useLocalDpi xmlns:a14="http://schemas.microsoft.com/office/drawing/2010/main" val="0"/>
              </a:ext>
            </a:extLst>
          </a:blip>
          <a:srcRect r="9442"/>
          <a:stretch/>
        </p:blipFill>
        <p:spPr>
          <a:xfrm>
            <a:off x="76208" y="1066799"/>
            <a:ext cx="8991599" cy="5486177"/>
          </a:xfrm>
          <a:prstGeom prst="rect">
            <a:avLst/>
          </a:prstGeom>
        </p:spPr>
      </p:pic>
      <p:pic>
        <p:nvPicPr>
          <p:cNvPr id="6" name="Picture 5" descr="Figure3_new.png"/>
          <p:cNvPicPr>
            <a:picLocks noChangeAspect="1"/>
          </p:cNvPicPr>
          <p:nvPr/>
        </p:nvPicPr>
        <p:blipFill rotWithShape="1">
          <a:blip r:embed="rId5" cstate="print">
            <a:extLst>
              <a:ext uri="{28A0092B-C50C-407E-A947-70E740481C1C}">
                <a14:useLocalDpi xmlns:a14="http://schemas.microsoft.com/office/drawing/2010/main" val="0"/>
              </a:ext>
            </a:extLst>
          </a:blip>
          <a:srcRect r="9442"/>
          <a:stretch/>
        </p:blipFill>
        <p:spPr>
          <a:xfrm>
            <a:off x="152400" y="1077691"/>
            <a:ext cx="8991600" cy="5486177"/>
          </a:xfrm>
          <a:prstGeom prst="rect">
            <a:avLst/>
          </a:prstGeom>
        </p:spPr>
      </p:pic>
      <p:sp>
        <p:nvSpPr>
          <p:cNvPr id="7" name="TextBox 6"/>
          <p:cNvSpPr txBox="1"/>
          <p:nvPr/>
        </p:nvSpPr>
        <p:spPr>
          <a:xfrm>
            <a:off x="6064683" y="246217"/>
            <a:ext cx="2647630" cy="646331"/>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Solid: Snow-free</a:t>
            </a:r>
          </a:p>
          <a:p>
            <a:pPr defTabSz="457200" fontAlgn="auto">
              <a:spcBef>
                <a:spcPts val="0"/>
              </a:spcBef>
              <a:spcAft>
                <a:spcPts val="0"/>
              </a:spcAft>
            </a:pPr>
            <a:r>
              <a:rPr lang="en-US" sz="1800" b="0" dirty="0" smtClean="0">
                <a:solidFill>
                  <a:prstClr val="black"/>
                </a:solidFill>
                <a:latin typeface="Calibri"/>
              </a:rPr>
              <a:t>Dashed: Snow</a:t>
            </a:r>
            <a:endParaRPr lang="en-US" sz="1800" b="0" dirty="0">
              <a:solidFill>
                <a:prstClr val="black"/>
              </a:solidFill>
              <a:latin typeface="Calibri"/>
            </a:endParaRPr>
          </a:p>
        </p:txBody>
      </p:sp>
      <p:sp>
        <p:nvSpPr>
          <p:cNvPr id="8" name="TextBox 7"/>
          <p:cNvSpPr txBox="1"/>
          <p:nvPr/>
        </p:nvSpPr>
        <p:spPr>
          <a:xfrm>
            <a:off x="76203" y="2813126"/>
            <a:ext cx="8991598" cy="1785104"/>
          </a:xfrm>
          <a:prstGeom prst="rect">
            <a:avLst/>
          </a:prstGeom>
          <a:solidFill>
            <a:srgbClr val="FFFF00"/>
          </a:solidFill>
          <a:ln>
            <a:solidFill>
              <a:schemeClr val="tx1"/>
            </a:solidFill>
          </a:ln>
        </p:spPr>
        <p:txBody>
          <a:bodyPr wrap="square" rtlCol="0">
            <a:spAutoFit/>
          </a:bodyPr>
          <a:lstStyle/>
          <a:p>
            <a:pPr marL="342900" indent="-342900" defTabSz="457200" fontAlgn="auto">
              <a:spcBef>
                <a:spcPts val="0"/>
              </a:spcBef>
              <a:spcAft>
                <a:spcPts val="0"/>
              </a:spcAft>
              <a:buFont typeface="Arial"/>
              <a:buChar char="•"/>
            </a:pPr>
            <a:r>
              <a:rPr lang="en-US" sz="2200" dirty="0" smtClean="0">
                <a:latin typeface="Arial Black" panose="020B0A04020102020204" pitchFamily="34" charset="0"/>
              </a:rPr>
              <a:t>Temperature is relatively well replicated </a:t>
            </a:r>
            <a:r>
              <a:rPr lang="en-US" sz="2200" dirty="0" smtClean="0">
                <a:solidFill>
                  <a:srgbClr val="4F0CF8"/>
                </a:solidFill>
                <a:latin typeface="Arial Black" panose="020B0A04020102020204" pitchFamily="34" charset="0"/>
              </a:rPr>
              <a:t>in MERRA-2</a:t>
            </a:r>
          </a:p>
          <a:p>
            <a:pPr marL="342900" indent="-342900" defTabSz="457200" fontAlgn="auto">
              <a:spcBef>
                <a:spcPts val="0"/>
              </a:spcBef>
              <a:spcAft>
                <a:spcPts val="0"/>
              </a:spcAft>
              <a:buFont typeface="Arial"/>
              <a:buChar char="•"/>
            </a:pPr>
            <a:r>
              <a:rPr lang="en-US" sz="2200" dirty="0" smtClean="0">
                <a:solidFill>
                  <a:srgbClr val="4F0CF8"/>
                </a:solidFill>
                <a:latin typeface="Arial Black" panose="020B0A04020102020204" pitchFamily="34" charset="0"/>
              </a:rPr>
              <a:t>MERRA-2 stratospheric ozone is much larger than the </a:t>
            </a:r>
            <a:r>
              <a:rPr lang="en-US" sz="2200" dirty="0" smtClean="0">
                <a:latin typeface="Arial Black" panose="020B0A04020102020204" pitchFamily="34" charset="0"/>
              </a:rPr>
              <a:t>observed one</a:t>
            </a:r>
          </a:p>
          <a:p>
            <a:pPr marL="342900" indent="-342900" defTabSz="457200" fontAlgn="auto">
              <a:spcBef>
                <a:spcPts val="0"/>
              </a:spcBef>
              <a:spcAft>
                <a:spcPts val="0"/>
              </a:spcAft>
              <a:buFont typeface="Arial"/>
              <a:buChar char="•"/>
            </a:pPr>
            <a:r>
              <a:rPr lang="en-US" sz="2200" dirty="0" smtClean="0">
                <a:latin typeface="Arial Black" panose="020B0A04020102020204" pitchFamily="34" charset="0"/>
              </a:rPr>
              <a:t>Boundary layer water vapor is drier </a:t>
            </a:r>
            <a:r>
              <a:rPr lang="en-US" sz="2200" dirty="0" smtClean="0">
                <a:solidFill>
                  <a:srgbClr val="4F0CF8"/>
                </a:solidFill>
                <a:latin typeface="Arial Black" panose="020B0A04020102020204" pitchFamily="34" charset="0"/>
              </a:rPr>
              <a:t>in MERRA-2 </a:t>
            </a:r>
            <a:r>
              <a:rPr lang="en-US" sz="2200" dirty="0" smtClean="0">
                <a:latin typeface="Arial Black" panose="020B0A04020102020204" pitchFamily="34" charset="0"/>
              </a:rPr>
              <a:t>than ARM merged sounding </a:t>
            </a:r>
            <a:endParaRPr lang="en-US" sz="2200" dirty="0">
              <a:latin typeface="Arial Black" panose="020B0A04020102020204" pitchFamily="34" charset="0"/>
            </a:endParaRPr>
          </a:p>
        </p:txBody>
      </p:sp>
      <p:sp>
        <p:nvSpPr>
          <p:cNvPr id="9" name="Slide Number Placeholder 8"/>
          <p:cNvSpPr>
            <a:spLocks noGrp="1"/>
          </p:cNvSpPr>
          <p:nvPr>
            <p:ph type="sldNum" sz="quarter" idx="12"/>
          </p:nvPr>
        </p:nvSpPr>
        <p:spPr/>
        <p:txBody>
          <a:bodyPr/>
          <a:lstStyle/>
          <a:p>
            <a:fld id="{5862EAB0-BFC8-CD4B-9F83-58F34C8B61FA}"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42013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r>
              <a:rPr lang="en-US" sz="3200" b="1" dirty="0" smtClean="0"/>
              <a:t>Corrected MLS Ozone profiles  </a:t>
            </a:r>
            <a:endParaRPr lang="en-US" sz="3200"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38200"/>
            <a:ext cx="4648200" cy="2944536"/>
          </a:xfrm>
        </p:spPr>
      </p:pic>
      <p:sp>
        <p:nvSpPr>
          <p:cNvPr id="4" name="Slide Number Placeholder 3"/>
          <p:cNvSpPr>
            <a:spLocks noGrp="1"/>
          </p:cNvSpPr>
          <p:nvPr>
            <p:ph type="sldNum" sz="quarter" idx="12"/>
          </p:nvPr>
        </p:nvSpPr>
        <p:spPr/>
        <p:txBody>
          <a:bodyPr/>
          <a:lstStyle/>
          <a:p>
            <a:fld id="{5862EAB0-BFC8-CD4B-9F83-58F34C8B61FA}" type="slidenum">
              <a:rPr lang="en-US" smtClean="0">
                <a:solidFill>
                  <a:prstClr val="black">
                    <a:tint val="75000"/>
                  </a:prstClr>
                </a:solidFill>
              </a:rPr>
              <a:pPr/>
              <a:t>7</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914400"/>
            <a:ext cx="4419600" cy="2971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67" y="3894666"/>
            <a:ext cx="4572000" cy="2810933"/>
          </a:xfrm>
          <a:prstGeom prst="rect">
            <a:avLst/>
          </a:prstGeom>
        </p:spPr>
      </p:pic>
      <p:sp>
        <p:nvSpPr>
          <p:cNvPr id="9" name="Title 1"/>
          <p:cNvSpPr txBox="1">
            <a:spLocks/>
          </p:cNvSpPr>
          <p:nvPr/>
        </p:nvSpPr>
        <p:spPr>
          <a:xfrm>
            <a:off x="4800600" y="4038601"/>
            <a:ext cx="4343400" cy="26669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1800" b="0" dirty="0" smtClean="0">
                <a:latin typeface="Arial Black" panose="020B0A04020102020204" pitchFamily="34" charset="0"/>
              </a:rPr>
              <a:t>After timing a conversion factor of 1.65 for old one (for unit conversion), the corrected MLS observed ozone mixing ratios are nearly identical to the MERRA-2 assimilated ones.  Thank Mike </a:t>
            </a:r>
            <a:r>
              <a:rPr lang="en-US" sz="1800" b="0" dirty="0" err="1" smtClean="0">
                <a:latin typeface="Arial Black" panose="020B0A04020102020204" pitchFamily="34" charset="0"/>
              </a:rPr>
              <a:t>Bosilovich</a:t>
            </a:r>
            <a:r>
              <a:rPr lang="en-US" sz="1800" b="0" dirty="0" smtClean="0">
                <a:latin typeface="Arial Black" panose="020B0A04020102020204" pitchFamily="34" charset="0"/>
              </a:rPr>
              <a:t> for pointing out this calculation error.  </a:t>
            </a:r>
            <a:endParaRPr lang="en-US" sz="1800" b="0" dirty="0">
              <a:latin typeface="Arial Black" panose="020B0A04020102020204" pitchFamily="34" charset="0"/>
            </a:endParaRPr>
          </a:p>
        </p:txBody>
      </p:sp>
    </p:spTree>
    <p:extLst>
      <p:ext uri="{BB962C8B-B14F-4D97-AF65-F5344CB8AC3E}">
        <p14:creationId xmlns:p14="http://schemas.microsoft.com/office/powerpoint/2010/main" val="62748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295400"/>
            <a:ext cx="8991600" cy="4267200"/>
          </a:xfrm>
        </p:spPr>
        <p:txBody>
          <a:bodyPr/>
          <a:lstStyle/>
          <a:p>
            <a:endParaRPr lang="en-US" sz="3200" dirty="0" smtClean="0">
              <a:solidFill>
                <a:srgbClr val="FFC000"/>
              </a:solidFill>
              <a:latin typeface="Arial Black" panose="020B0A04020102020204" pitchFamily="34" charset="0"/>
            </a:endParaRPr>
          </a:p>
          <a:p>
            <a:r>
              <a:rPr lang="en-US" sz="3200" dirty="0" smtClean="0">
                <a:solidFill>
                  <a:srgbClr val="FFC000"/>
                </a:solidFill>
                <a:latin typeface="Arial Black" panose="020B0A04020102020204" pitchFamily="34" charset="0"/>
              </a:rPr>
              <a:t>                          Part II: </a:t>
            </a:r>
            <a:endParaRPr lang="en-US" sz="3200" dirty="0">
              <a:solidFill>
                <a:srgbClr val="FFC000"/>
              </a:solidFill>
              <a:latin typeface="Arial Black" panose="020B0A04020102020204" pitchFamily="34" charset="0"/>
            </a:endParaRPr>
          </a:p>
          <a:p>
            <a:r>
              <a:rPr lang="en-US" sz="3200" dirty="0" smtClean="0">
                <a:solidFill>
                  <a:srgbClr val="FFC000"/>
                </a:solidFill>
                <a:latin typeface="Arial Black" panose="020B0A04020102020204" pitchFamily="34" charset="0"/>
              </a:rPr>
              <a:t>Quantifying </a:t>
            </a:r>
            <a:r>
              <a:rPr lang="en-US" sz="3200" dirty="0">
                <a:solidFill>
                  <a:srgbClr val="FFC000"/>
                </a:solidFill>
                <a:latin typeface="Arial Black" panose="020B0A04020102020204" pitchFamily="34" charset="0"/>
              </a:rPr>
              <a:t>the uncertainties of reanalyzed Arctic cloud and radiation properties using satellite-surface observations</a:t>
            </a:r>
            <a:endParaRPr lang="en-US" sz="3200" dirty="0">
              <a:solidFill>
                <a:srgbClr val="FFC000"/>
              </a:solidFill>
            </a:endParaRPr>
          </a:p>
        </p:txBody>
      </p:sp>
      <p:sp>
        <p:nvSpPr>
          <p:cNvPr id="4" name="Slide Number Placeholder 3"/>
          <p:cNvSpPr>
            <a:spLocks noGrp="1"/>
          </p:cNvSpPr>
          <p:nvPr>
            <p:ph type="sldNum" sz="quarter" idx="12"/>
          </p:nvPr>
        </p:nvSpPr>
        <p:spPr/>
        <p:txBody>
          <a:bodyPr/>
          <a:lstStyle/>
          <a:p>
            <a:pPr>
              <a:defRPr/>
            </a:pPr>
            <a:fld id="{4645962B-E4F9-4BC6-82A5-74529BB56394}" type="slidenum">
              <a:rPr lang="en-US" smtClean="0"/>
              <a:pPr>
                <a:defRPr/>
              </a:pPr>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742047"/>
            <a:ext cx="3652493" cy="4115951"/>
          </a:xfrm>
          <a:prstGeom prst="rect">
            <a:avLst/>
          </a:prstGeom>
        </p:spPr>
      </p:pic>
    </p:spTree>
    <p:extLst>
      <p:ext uri="{BB962C8B-B14F-4D97-AF65-F5344CB8AC3E}">
        <p14:creationId xmlns:p14="http://schemas.microsoft.com/office/powerpoint/2010/main" val="3101069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4953000" y="-79179"/>
            <a:ext cx="4487696" cy="3575912"/>
          </a:xfrm>
          <a:prstGeom prst="rect">
            <a:avLst/>
          </a:prstGeom>
        </p:spPr>
      </p:pic>
      <p:sp>
        <p:nvSpPr>
          <p:cNvPr id="3" name="Content Placeholder 2"/>
          <p:cNvSpPr>
            <a:spLocks noGrp="1"/>
          </p:cNvSpPr>
          <p:nvPr>
            <p:ph idx="1"/>
          </p:nvPr>
        </p:nvSpPr>
        <p:spPr>
          <a:xfrm>
            <a:off x="0" y="152400"/>
            <a:ext cx="5774267" cy="3200400"/>
          </a:xfrm>
        </p:spPr>
        <p:txBody>
          <a:bodyPr>
            <a:normAutofit/>
          </a:bodyPr>
          <a:lstStyle/>
          <a:p>
            <a:pPr lvl="0"/>
            <a:r>
              <a:rPr lang="en-US" sz="2200" dirty="0">
                <a:solidFill>
                  <a:prstClr val="black"/>
                </a:solidFill>
                <a:latin typeface="Arial Black" panose="020B0A04020102020204" pitchFamily="34" charset="0"/>
                <a:cs typeface="Times New Roman" panose="02020603050405020304" pitchFamily="18" charset="0"/>
              </a:rPr>
              <a:t>Time frame: </a:t>
            </a:r>
            <a:r>
              <a:rPr lang="en-US" sz="2200" dirty="0" smtClean="0">
                <a:solidFill>
                  <a:prstClr val="black"/>
                </a:solidFill>
                <a:latin typeface="Arial Black" panose="020B0A04020102020204" pitchFamily="34" charset="0"/>
                <a:cs typeface="Times New Roman" panose="02020603050405020304" pitchFamily="18" charset="0"/>
              </a:rPr>
              <a:t>03/2000-02/2012 (Monthly data)</a:t>
            </a:r>
          </a:p>
          <a:p>
            <a:pPr lvl="0"/>
            <a:r>
              <a:rPr lang="en-US" sz="2200" dirty="0" smtClean="0">
                <a:solidFill>
                  <a:prstClr val="black"/>
                </a:solidFill>
                <a:latin typeface="Arial Black" panose="020B0A04020102020204" pitchFamily="34" charset="0"/>
                <a:cs typeface="Times New Roman" panose="02020603050405020304" pitchFamily="18" charset="0"/>
              </a:rPr>
              <a:t>Area of interest: Arctic (70°-90°N)</a:t>
            </a:r>
          </a:p>
          <a:p>
            <a:pPr lvl="0"/>
            <a:r>
              <a:rPr lang="en-US" sz="2200" dirty="0" smtClean="0">
                <a:solidFill>
                  <a:prstClr val="black"/>
                </a:solidFill>
                <a:latin typeface="Arial Black" panose="020B0A04020102020204" pitchFamily="34" charset="0"/>
                <a:cs typeface="Times New Roman" panose="02020603050405020304" pitchFamily="18" charset="0"/>
              </a:rPr>
              <a:t>Satellite observations</a:t>
            </a:r>
          </a:p>
          <a:p>
            <a:pPr lvl="1">
              <a:buFont typeface="Wingdings" panose="05000000000000000000" pitchFamily="2" charset="2"/>
              <a:buChar char="Ø"/>
            </a:pPr>
            <a:r>
              <a:rPr lang="en-US" sz="2200" dirty="0" smtClean="0">
                <a:solidFill>
                  <a:prstClr val="black"/>
                </a:solidFill>
                <a:latin typeface="Arial Black" panose="020B0A04020102020204" pitchFamily="34" charset="0"/>
                <a:cs typeface="Times New Roman" panose="02020603050405020304" pitchFamily="18" charset="0"/>
              </a:rPr>
              <a:t>NASA </a:t>
            </a:r>
            <a:r>
              <a:rPr lang="en-US" sz="2200" dirty="0">
                <a:solidFill>
                  <a:prstClr val="black"/>
                </a:solidFill>
                <a:latin typeface="Arial Black" panose="020B0A04020102020204" pitchFamily="34" charset="0"/>
                <a:cs typeface="Times New Roman" panose="02020603050405020304" pitchFamily="18" charset="0"/>
              </a:rPr>
              <a:t>CERES-MODIS </a:t>
            </a:r>
            <a:r>
              <a:rPr lang="en-US" sz="2200" dirty="0" smtClean="0">
                <a:solidFill>
                  <a:prstClr val="black"/>
                </a:solidFill>
                <a:latin typeface="Arial Black" panose="020B0A04020102020204" pitchFamily="34" charset="0"/>
                <a:cs typeface="Times New Roman" panose="02020603050405020304" pitchFamily="18" charset="0"/>
              </a:rPr>
              <a:t>SYN1deg Ed3A (</a:t>
            </a:r>
            <a:r>
              <a:rPr lang="en-US" sz="2200" dirty="0">
                <a:solidFill>
                  <a:prstClr val="black"/>
                </a:solidFill>
                <a:latin typeface="Arial Black" panose="020B0A04020102020204" pitchFamily="34" charset="0"/>
                <a:cs typeface="Times New Roman" panose="02020603050405020304" pitchFamily="18" charset="0"/>
              </a:rPr>
              <a:t>cloud </a:t>
            </a:r>
            <a:r>
              <a:rPr lang="en-US" sz="2200" dirty="0" smtClean="0">
                <a:solidFill>
                  <a:prstClr val="black"/>
                </a:solidFill>
                <a:latin typeface="Arial Black" panose="020B0A04020102020204" pitchFamily="34" charset="0"/>
                <a:cs typeface="Times New Roman" panose="02020603050405020304" pitchFamily="18" charset="0"/>
              </a:rPr>
              <a:t>fraction)</a:t>
            </a:r>
          </a:p>
          <a:p>
            <a:pPr lvl="1">
              <a:buFont typeface="Wingdings" panose="05000000000000000000" pitchFamily="2" charset="2"/>
              <a:buChar char="Ø"/>
            </a:pPr>
            <a:r>
              <a:rPr lang="en-US" sz="2200" dirty="0" smtClean="0">
                <a:solidFill>
                  <a:prstClr val="black"/>
                </a:solidFill>
                <a:latin typeface="Arial Black" panose="020B0A04020102020204" pitchFamily="34" charset="0"/>
                <a:cs typeface="Times New Roman" panose="02020603050405020304" pitchFamily="18" charset="0"/>
              </a:rPr>
              <a:t>CERES </a:t>
            </a:r>
            <a:r>
              <a:rPr lang="en-US" sz="2200" dirty="0">
                <a:solidFill>
                  <a:prstClr val="black"/>
                </a:solidFill>
                <a:latin typeface="Arial Black" panose="020B0A04020102020204" pitchFamily="34" charset="0"/>
                <a:cs typeface="Times New Roman" panose="02020603050405020304" pitchFamily="18" charset="0"/>
              </a:rPr>
              <a:t>EBAF-TOA and -Surface </a:t>
            </a:r>
            <a:r>
              <a:rPr lang="en-US" sz="2200" dirty="0" smtClean="0">
                <a:solidFill>
                  <a:prstClr val="black"/>
                </a:solidFill>
                <a:latin typeface="Arial Black" panose="020B0A04020102020204" pitchFamily="34" charset="0"/>
                <a:cs typeface="Times New Roman" panose="02020603050405020304" pitchFamily="18" charset="0"/>
              </a:rPr>
              <a:t>Ed2.8 (TOA and surface radiation fluxes)</a:t>
            </a:r>
          </a:p>
          <a:p>
            <a:pPr marL="457200" lvl="1" indent="0">
              <a:buNone/>
            </a:pPr>
            <a:endParaRPr lang="en-US" dirty="0" smtClean="0">
              <a:solidFill>
                <a:prstClr val="black"/>
              </a:solidFill>
              <a:latin typeface="Times New Roman" panose="02020603050405020304" pitchFamily="18" charset="0"/>
              <a:cs typeface="Times New Roman" panose="02020603050405020304" pitchFamily="18" charset="0"/>
            </a:endParaRPr>
          </a:p>
          <a:p>
            <a:pPr lvl="0"/>
            <a:endParaRPr lang="en-US" dirty="0">
              <a:solidFill>
                <a:prstClr val="black"/>
              </a:solidFill>
              <a:latin typeface="Times New Roman" panose="02020603050405020304" pitchFamily="18" charset="0"/>
              <a:cs typeface="Times New Roman" panose="02020603050405020304" pitchFamily="18" charset="0"/>
            </a:endParaRPr>
          </a:p>
          <a:p>
            <a:pPr marL="0" lvl="0" indent="0">
              <a:buNone/>
            </a:pPr>
            <a:endParaRPr lang="en-US" dirty="0">
              <a:solidFill>
                <a:prstClr val="black"/>
              </a:solidFill>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0" y="3352800"/>
            <a:ext cx="9144000" cy="34290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u="sng" dirty="0" smtClean="0">
                <a:solidFill>
                  <a:srgbClr val="FF0000"/>
                </a:solidFill>
                <a:latin typeface="Arial Black" panose="020B0A04020102020204" pitchFamily="34" charset="0"/>
                <a:cs typeface="Times New Roman" panose="02020603050405020304" pitchFamily="18" charset="0"/>
              </a:rPr>
              <a:t>Global </a:t>
            </a:r>
            <a:r>
              <a:rPr lang="en-US" u="sng" dirty="0" err="1" smtClean="0">
                <a:solidFill>
                  <a:srgbClr val="FF0000"/>
                </a:solidFill>
                <a:latin typeface="Arial Black" panose="020B0A04020102020204" pitchFamily="34" charset="0"/>
                <a:cs typeface="Times New Roman" panose="02020603050405020304" pitchFamily="18" charset="0"/>
              </a:rPr>
              <a:t>reanalyses</a:t>
            </a:r>
            <a:endParaRPr lang="en-US" u="sng" dirty="0" smtClean="0">
              <a:solidFill>
                <a:srgbClr val="FF0000"/>
              </a:solidFill>
              <a:latin typeface="Arial Black" panose="020B0A04020102020204" pitchFamily="34" charset="0"/>
              <a:cs typeface="Times New Roman" panose="02020603050405020304" pitchFamily="18" charset="0"/>
            </a:endParaRPr>
          </a:p>
          <a:p>
            <a:pPr lvl="1" fontAlgn="auto">
              <a:spcAft>
                <a:spcPts val="0"/>
              </a:spcAft>
              <a:buFont typeface="Wingdings" panose="05000000000000000000" pitchFamily="2" charset="2"/>
              <a:buChar char="Ø"/>
            </a:pPr>
            <a:r>
              <a:rPr lang="en-US" b="0" dirty="0" smtClean="0">
                <a:solidFill>
                  <a:prstClr val="black"/>
                </a:solidFill>
                <a:latin typeface="Arial Black" panose="020B0A04020102020204" pitchFamily="34" charset="0"/>
                <a:cs typeface="Times New Roman" panose="02020603050405020304" pitchFamily="18" charset="0"/>
              </a:rPr>
              <a:t>JMA Japanese 55-year Reanalysis (JRA-55)</a:t>
            </a:r>
          </a:p>
          <a:p>
            <a:pPr lvl="1" fontAlgn="auto">
              <a:spcAft>
                <a:spcPts val="0"/>
              </a:spcAft>
              <a:buFont typeface="Wingdings" panose="05000000000000000000" pitchFamily="2" charset="2"/>
              <a:buChar char="Ø"/>
            </a:pPr>
            <a:r>
              <a:rPr lang="en-US" b="0" dirty="0" smtClean="0">
                <a:solidFill>
                  <a:prstClr val="black"/>
                </a:solidFill>
                <a:latin typeface="Arial Black" panose="020B0A04020102020204" pitchFamily="34" charset="0"/>
                <a:cs typeface="Times New Roman" panose="02020603050405020304" pitchFamily="18" charset="0"/>
              </a:rPr>
              <a:t>NOAA-CIRES Twentieth Century Reanalysis Version 2c (20CRv2c)</a:t>
            </a:r>
          </a:p>
          <a:p>
            <a:pPr lvl="1" fontAlgn="auto">
              <a:spcAft>
                <a:spcPts val="0"/>
              </a:spcAft>
              <a:buFont typeface="Wingdings" panose="05000000000000000000" pitchFamily="2" charset="2"/>
              <a:buChar char="Ø"/>
            </a:pPr>
            <a:r>
              <a:rPr lang="en-US" b="0" dirty="0" smtClean="0">
                <a:solidFill>
                  <a:prstClr val="black"/>
                </a:solidFill>
                <a:latin typeface="Arial Black" panose="020B0A04020102020204" pitchFamily="34" charset="0"/>
                <a:cs typeface="Times New Roman" panose="02020603050405020304" pitchFamily="18" charset="0"/>
              </a:rPr>
              <a:t>NCEP Climate Forecast System Reanalysis (CFSR)</a:t>
            </a:r>
          </a:p>
          <a:p>
            <a:pPr lvl="1" fontAlgn="auto">
              <a:spcAft>
                <a:spcPts val="0"/>
              </a:spcAft>
              <a:buFont typeface="Wingdings" panose="05000000000000000000" pitchFamily="2" charset="2"/>
              <a:buChar char="Ø"/>
            </a:pPr>
            <a:r>
              <a:rPr lang="en-US" b="0" dirty="0" smtClean="0">
                <a:solidFill>
                  <a:prstClr val="black"/>
                </a:solidFill>
                <a:latin typeface="Arial Black" panose="020B0A04020102020204" pitchFamily="34" charset="0"/>
                <a:cs typeface="Times New Roman" panose="02020603050405020304" pitchFamily="18" charset="0"/>
              </a:rPr>
              <a:t>ECMWF ERA-Interim (ERA-Interim)</a:t>
            </a:r>
          </a:p>
          <a:p>
            <a:pPr lvl="1" fontAlgn="auto">
              <a:spcAft>
                <a:spcPts val="0"/>
              </a:spcAft>
              <a:buFont typeface="Wingdings" panose="05000000000000000000" pitchFamily="2" charset="2"/>
              <a:buChar char="Ø"/>
            </a:pPr>
            <a:r>
              <a:rPr lang="en-US" b="0" dirty="0" smtClean="0">
                <a:solidFill>
                  <a:prstClr val="black"/>
                </a:solidFill>
                <a:latin typeface="Arial Black" panose="020B0A04020102020204" pitchFamily="34" charset="0"/>
                <a:cs typeface="Times New Roman" panose="02020603050405020304" pitchFamily="18" charset="0"/>
              </a:rPr>
              <a:t>NASA Modern-Era Retrospective-Analysis for Research and Applications Version 2 (MERRA-2)</a:t>
            </a:r>
          </a:p>
          <a:p>
            <a:pPr fontAlgn="auto">
              <a:spcAft>
                <a:spcPts val="0"/>
              </a:spcAft>
            </a:pPr>
            <a:r>
              <a:rPr lang="en-US" b="0" dirty="0" smtClean="0">
                <a:solidFill>
                  <a:prstClr val="black"/>
                </a:solidFill>
                <a:latin typeface="Arial Black" panose="020B0A04020102020204" pitchFamily="34" charset="0"/>
                <a:cs typeface="Times New Roman" panose="02020603050405020304" pitchFamily="18" charset="0"/>
              </a:rPr>
              <a:t>12 years of gridded monthly mean data from satellite and </a:t>
            </a:r>
            <a:r>
              <a:rPr lang="en-US" b="0" dirty="0" err="1" smtClean="0">
                <a:solidFill>
                  <a:prstClr val="black"/>
                </a:solidFill>
                <a:latin typeface="Arial Black" panose="020B0A04020102020204" pitchFamily="34" charset="0"/>
                <a:cs typeface="Times New Roman" panose="02020603050405020304" pitchFamily="18" charset="0"/>
              </a:rPr>
              <a:t>reanalyses</a:t>
            </a:r>
            <a:r>
              <a:rPr lang="en-US" b="0" dirty="0" smtClean="0">
                <a:solidFill>
                  <a:prstClr val="black"/>
                </a:solidFill>
                <a:latin typeface="Arial Black" panose="020B0A04020102020204" pitchFamily="34" charset="0"/>
                <a:cs typeface="Times New Roman" panose="02020603050405020304" pitchFamily="18" charset="0"/>
              </a:rPr>
              <a:t> are interpolated and re-gridded to the same spatial resolution (2° × 2°) during the comparisons </a:t>
            </a:r>
            <a:endParaRPr lang="en-US" sz="2400" b="0" dirty="0">
              <a:latin typeface="Arial Black" panose="020B0A040201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00BCDFD7-BB54-47E9-8870-DEE1025E5D2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669540795"/>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都市">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B547B8"/>
      </a:hlink>
      <a:folHlink>
        <a:srgbClr val="438255"/>
      </a:folHlink>
    </a:clrScheme>
    <a:fontScheme name="Urban">
      <a:majorFont>
        <a:latin typeface="Trebuchet MS"/>
        <a:ea typeface=""/>
        <a:cs typeface=""/>
        <a:font script="Jpan" typeface="HGｺﾞｼｯｸM"/>
        <a:font script="Hang" typeface="맑은 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100000" r="280000" b="28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100000" r="280000" b="280000"/>
          </a:path>
        </a:gradFill>
      </a:fillStyleLst>
      <a:lnStyleLst>
        <a:ln w="4444"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93000"/>
                <a:satMod val="200000"/>
              </a:schemeClr>
            </a:gs>
            <a:gs pos="80000">
              <a:schemeClr val="phClr">
                <a:shade val="55000"/>
                <a:satMod val="175000"/>
              </a:schemeClr>
            </a:gs>
            <a:gs pos="100000">
              <a:schemeClr val="phClr">
                <a:shade val="37000"/>
                <a:satMod val="175000"/>
              </a:schemeClr>
            </a:gs>
          </a:gsLst>
          <a:lin ang="5400000" scaled="0"/>
        </a:gradFill>
        <a:blipFill>
          <a:blip xmlns:r="http://schemas.openxmlformats.org/officeDocument/2006/relationships" r:embed="rId1">
            <a:duotone>
              <a:schemeClr val="phClr">
                <a:shade val="70000"/>
              </a:schemeClr>
              <a:schemeClr val="phClr">
                <a:tint val="80000"/>
                <a:satMod val="120000"/>
              </a:schemeClr>
            </a:duotone>
          </a:blip>
          <a:tile tx="0" ty="0" sx="85000" sy="85000" flip="none" algn="t"/>
        </a:blip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7032</TotalTime>
  <Words>2130</Words>
  <Application>Microsoft Office PowerPoint</Application>
  <PresentationFormat>On-screen Show (4:3)</PresentationFormat>
  <Paragraphs>495</Paragraphs>
  <Slides>30</Slides>
  <Notes>16</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30</vt:i4>
      </vt:variant>
    </vt:vector>
  </HeadingPairs>
  <TitlesOfParts>
    <vt:vector size="38" baseType="lpstr">
      <vt:lpstr>Soaring</vt:lpstr>
      <vt:lpstr>1_Soaring</vt:lpstr>
      <vt:lpstr>Office Theme</vt:lpstr>
      <vt:lpstr>1_Office Theme</vt:lpstr>
      <vt:lpstr>2_Office Theme</vt:lpstr>
      <vt:lpstr>3_Office Theme</vt:lpstr>
      <vt:lpstr>都市</vt:lpstr>
      <vt:lpstr>Document</vt:lpstr>
      <vt:lpstr>PowerPoint Presentation</vt:lpstr>
      <vt:lpstr>Two Objectives in Proposal</vt:lpstr>
      <vt:lpstr>1) Evaluation of MERRA-2 atmospheric temperature, water vapor, and ozone profiles over three climate regimes (nearly submitted to JGR) by Erica Dolinar </vt:lpstr>
      <vt:lpstr>PowerPoint Presentation</vt:lpstr>
      <vt:lpstr>Generating hybrid atmospheric profiles from DOE ARM and NASA satellite observations</vt:lpstr>
      <vt:lpstr>Atmospheric Profiles</vt:lpstr>
      <vt:lpstr>Corrected MLS Ozone profiles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home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attention!</vt:lpstr>
      <vt:lpstr>PowerPoint Presentation</vt:lpstr>
      <vt:lpstr>PowerPoint Presentation</vt:lpstr>
      <vt:lpstr>PowerPoint Presentation</vt:lpstr>
      <vt:lpstr>PowerPoint Presentation</vt:lpstr>
    </vt:vector>
  </TitlesOfParts>
  <Company>University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boundary layer cloud properties</dc:title>
  <dc:creator>default</dc:creator>
  <cp:lastModifiedBy>Xiquan Dong</cp:lastModifiedBy>
  <cp:revision>485</cp:revision>
  <dcterms:created xsi:type="dcterms:W3CDTF">2001-03-15T18:16:34Z</dcterms:created>
  <dcterms:modified xsi:type="dcterms:W3CDTF">2016-02-25T20:03:11Z</dcterms:modified>
</cp:coreProperties>
</file>