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17"/>
  </p:notesMasterIdLst>
  <p:sldIdLst>
    <p:sldId id="273" r:id="rId2"/>
    <p:sldId id="257" r:id="rId3"/>
    <p:sldId id="259" r:id="rId4"/>
    <p:sldId id="260" r:id="rId5"/>
    <p:sldId id="261" r:id="rId6"/>
    <p:sldId id="262" r:id="rId7"/>
    <p:sldId id="263" r:id="rId8"/>
    <p:sldId id="264" r:id="rId9"/>
    <p:sldId id="271" r:id="rId10"/>
    <p:sldId id="266" r:id="rId11"/>
    <p:sldId id="267" r:id="rId12"/>
    <p:sldId id="268" r:id="rId13"/>
    <p:sldId id="272"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1" d="100"/>
          <a:sy n="101" d="100"/>
        </p:scale>
        <p:origin x="-1142"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66E69-70E4-4D56-9BED-187D2C59CE37}" type="datetimeFigureOut">
              <a:rPr lang="en-US" smtClean="0"/>
              <a:t>5/27/2015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318F1-1D3F-4D67-95C3-7D47853F9FDD}" type="slidenum">
              <a:rPr lang="en-US" smtClean="0"/>
              <a:t>‹#›</a:t>
            </a:fld>
            <a:endParaRPr lang="en-US"/>
          </a:p>
        </p:txBody>
      </p:sp>
    </p:spTree>
    <p:extLst>
      <p:ext uri="{BB962C8B-B14F-4D97-AF65-F5344CB8AC3E}">
        <p14:creationId xmlns:p14="http://schemas.microsoft.com/office/powerpoint/2010/main" val="191313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4A126-B032-4DF9-9D8E-12E945848625}" type="datetime1">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121920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6E4AD-E6B6-406A-B628-2D44683F41A2}" type="datetime1">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257448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0F421-C9A7-40DC-909D-CF462CB312E2}" type="datetime1">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336508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5CBE5-8451-4DEC-B085-7E81E868266C}" type="datetime1">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226069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328C0-BC95-43F4-9F13-1F612F116D01}" type="datetime1">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4014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AA99F4-37F6-4869-B4DF-613E1D4DD9FC}" type="datetime1">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118074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03266-E442-4903-9407-CC5EB5A46065}" type="datetime1">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6071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F1426-F964-4637-8E27-2B1DCE670C8B}" type="datetime1">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410910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1ECF4-6272-4C5B-9531-19D0F0248F9E}" type="datetime1">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344599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F37EF-3B2A-4C71-926F-7915E6979355}" type="datetime1">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252396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90D48-A96F-4622-9D48-ED20DA3F7285}" type="datetime1">
              <a:rPr lang="en-US" smtClean="0"/>
              <a:t>5/27/2015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1FE1E-9569-4323-9E1A-23541EEBEAD4}" type="slidenum">
              <a:rPr lang="en-US" smtClean="0"/>
              <a:t>‹#›</a:t>
            </a:fld>
            <a:endParaRPr lang="en-US"/>
          </a:p>
        </p:txBody>
      </p:sp>
    </p:spTree>
    <p:extLst>
      <p:ext uri="{BB962C8B-B14F-4D97-AF65-F5344CB8AC3E}">
        <p14:creationId xmlns:p14="http://schemas.microsoft.com/office/powerpoint/2010/main" val="89903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F51C1-4B10-4E0A-8D3B-D3E288C8C7A8}" type="datetime1">
              <a:rPr lang="en-US" smtClean="0"/>
              <a:t>5/27/2015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1FE1E-9569-4323-9E1A-23541EEBEAD4}" type="slidenum">
              <a:rPr lang="en-US" smtClean="0"/>
              <a:t>‹#›</a:t>
            </a:fld>
            <a:endParaRPr lang="en-US"/>
          </a:p>
        </p:txBody>
      </p:sp>
    </p:spTree>
    <p:extLst>
      <p:ext uri="{BB962C8B-B14F-4D97-AF65-F5344CB8AC3E}">
        <p14:creationId xmlns:p14="http://schemas.microsoft.com/office/powerpoint/2010/main" val="26504705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8675" name="Content Placeholder 3" descr="generic.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8676" name="Rectangle 4"/>
          <p:cNvSpPr>
            <a:spLocks noChangeArrowheads="1"/>
          </p:cNvSpPr>
          <p:nvPr/>
        </p:nvSpPr>
        <p:spPr bwMode="auto">
          <a:xfrm>
            <a:off x="0" y="533401"/>
            <a:ext cx="1188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FF"/>
                </a:solidFill>
                <a:latin typeface="Arial Black" pitchFamily="34" charset="0"/>
              </a:rPr>
              <a:t> </a:t>
            </a:r>
            <a:r>
              <a:rPr lang="en-US" dirty="0" smtClean="0">
                <a:solidFill>
                  <a:schemeClr val="bg2"/>
                </a:solidFill>
                <a:latin typeface="Arial Black" pitchFamily="34" charset="0"/>
              </a:rPr>
              <a:t> </a:t>
            </a:r>
            <a:endParaRPr lang="en-US" dirty="0">
              <a:solidFill>
                <a:schemeClr val="bg2"/>
              </a:solidFill>
              <a:latin typeface="Arial Black" pitchFamily="34" charset="0"/>
            </a:endParaRPr>
          </a:p>
        </p:txBody>
      </p:sp>
      <p:sp>
        <p:nvSpPr>
          <p:cNvPr id="6" name="Subtitle 2"/>
          <p:cNvSpPr txBox="1">
            <a:spLocks/>
          </p:cNvSpPr>
          <p:nvPr/>
        </p:nvSpPr>
        <p:spPr>
          <a:xfrm>
            <a:off x="231588" y="1954305"/>
            <a:ext cx="11988800" cy="3810000"/>
          </a:xfrm>
          <a:prstGeom prst="rect">
            <a:avLst/>
          </a:prstGeom>
        </p:spPr>
        <p:txBody>
          <a:bodyPr>
            <a:normAutofit fontScale="25000" lnSpcReduction="20000"/>
          </a:bodyPr>
          <a:lstStyle/>
          <a:p>
            <a:pPr marL="274320" indent="-274320">
              <a:spcBef>
                <a:spcPct val="20000"/>
              </a:spcBef>
              <a:buClr>
                <a:schemeClr val="accent3"/>
              </a:buClr>
              <a:buSzPct val="95000"/>
              <a:defRPr/>
            </a:pPr>
            <a:r>
              <a:rPr lang="en-US" sz="11200" dirty="0"/>
              <a:t>                                </a:t>
            </a:r>
            <a:endParaRPr lang="en-US" sz="11200" dirty="0" smtClean="0"/>
          </a:p>
          <a:p>
            <a:pPr marL="274320" indent="-274320">
              <a:spcBef>
                <a:spcPct val="20000"/>
              </a:spcBef>
              <a:buClr>
                <a:schemeClr val="accent3"/>
              </a:buClr>
              <a:buSzPct val="95000"/>
              <a:defRPr/>
            </a:pPr>
            <a:r>
              <a:rPr lang="en-US" sz="11200" dirty="0">
                <a:solidFill>
                  <a:schemeClr val="bg1"/>
                </a:solidFill>
                <a:latin typeface="Arial Black" pitchFamily="34" charset="0"/>
              </a:rPr>
              <a:t> </a:t>
            </a:r>
            <a:r>
              <a:rPr lang="en-US" sz="11200" dirty="0" smtClean="0">
                <a:solidFill>
                  <a:schemeClr val="bg1"/>
                </a:solidFill>
                <a:latin typeface="Arial Black" pitchFamily="34" charset="0"/>
              </a:rPr>
              <a:t>                                     </a:t>
            </a:r>
            <a:r>
              <a:rPr lang="en-US" sz="11200" dirty="0" err="1" smtClean="0">
                <a:latin typeface="Arial Black" pitchFamily="34" charset="0"/>
              </a:rPr>
              <a:t>Yiyi</a:t>
            </a:r>
            <a:r>
              <a:rPr lang="en-US" sz="11200" dirty="0" smtClean="0">
                <a:latin typeface="Arial Black" pitchFamily="34" charset="0"/>
              </a:rPr>
              <a:t> Huang</a:t>
            </a:r>
          </a:p>
          <a:p>
            <a:pPr marL="274320" indent="-274320">
              <a:spcBef>
                <a:spcPct val="20000"/>
              </a:spcBef>
              <a:buClr>
                <a:schemeClr val="accent3"/>
              </a:buClr>
              <a:buSzPct val="95000"/>
              <a:defRPr/>
            </a:pPr>
            <a:endParaRPr lang="en-US" sz="11200" dirty="0" smtClean="0">
              <a:latin typeface="Arial Black" pitchFamily="34" charset="0"/>
            </a:endParaRPr>
          </a:p>
          <a:p>
            <a:pPr marL="274320" indent="-274320">
              <a:spcBef>
                <a:spcPct val="20000"/>
              </a:spcBef>
              <a:buClr>
                <a:schemeClr val="accent3"/>
              </a:buClr>
              <a:buSzPct val="95000"/>
              <a:defRPr/>
            </a:pPr>
            <a:r>
              <a:rPr lang="en-US" sz="11200" dirty="0" err="1" smtClean="0">
                <a:latin typeface="Arial Black" pitchFamily="34" charset="0"/>
              </a:rPr>
              <a:t>Xiquan</a:t>
            </a:r>
            <a:r>
              <a:rPr lang="en-US" sz="11200" dirty="0" smtClean="0">
                <a:latin typeface="Arial Black" pitchFamily="34" charset="0"/>
              </a:rPr>
              <a:t> Dong, </a:t>
            </a:r>
            <a:r>
              <a:rPr lang="en-US" sz="11200" dirty="0" err="1" smtClean="0">
                <a:latin typeface="Arial Black" pitchFamily="34" charset="0"/>
              </a:rPr>
              <a:t>Baike</a:t>
            </a:r>
            <a:r>
              <a:rPr lang="en-US" sz="11200" dirty="0" smtClean="0">
                <a:latin typeface="Arial Black" pitchFamily="34" charset="0"/>
              </a:rPr>
              <a:t> Xi, Erica </a:t>
            </a:r>
            <a:r>
              <a:rPr lang="en-US" sz="11200" dirty="0" err="1" smtClean="0">
                <a:latin typeface="Arial Black" pitchFamily="34" charset="0"/>
              </a:rPr>
              <a:t>Dolinar</a:t>
            </a:r>
            <a:r>
              <a:rPr lang="en-US" sz="11200" dirty="0" smtClean="0">
                <a:latin typeface="Arial Black" pitchFamily="34" charset="0"/>
              </a:rPr>
              <a:t>, and Ryan Stanfield</a:t>
            </a:r>
            <a:endParaRPr lang="en-US" sz="11200" dirty="0">
              <a:latin typeface="Arial Black" pitchFamily="34" charset="0"/>
            </a:endParaRPr>
          </a:p>
          <a:p>
            <a:pPr marL="274320" indent="-274320">
              <a:spcBef>
                <a:spcPct val="20000"/>
              </a:spcBef>
              <a:buClr>
                <a:schemeClr val="accent3"/>
              </a:buClr>
              <a:buSzPct val="95000"/>
              <a:defRPr/>
            </a:pPr>
            <a:r>
              <a:rPr lang="en-US" sz="11200" dirty="0">
                <a:latin typeface="Arial Black" pitchFamily="34" charset="0"/>
              </a:rPr>
              <a:t>        </a:t>
            </a:r>
            <a:r>
              <a:rPr lang="en-US" sz="11200" dirty="0" smtClean="0">
                <a:latin typeface="Arial Black" pitchFamily="34" charset="0"/>
              </a:rPr>
              <a:t>     </a:t>
            </a:r>
          </a:p>
          <a:p>
            <a:pPr marL="274320" indent="-274320">
              <a:spcBef>
                <a:spcPct val="20000"/>
              </a:spcBef>
              <a:buClr>
                <a:schemeClr val="accent3"/>
              </a:buClr>
              <a:buSzPct val="95000"/>
              <a:defRPr/>
            </a:pPr>
            <a:r>
              <a:rPr lang="en-US" sz="11200" dirty="0" smtClean="0">
                <a:latin typeface="Arial Black" pitchFamily="34" charset="0"/>
              </a:rPr>
              <a:t>                          University </a:t>
            </a:r>
            <a:r>
              <a:rPr lang="en-US" sz="11200" dirty="0">
                <a:latin typeface="Arial Black" pitchFamily="34" charset="0"/>
              </a:rPr>
              <a:t>of </a:t>
            </a:r>
            <a:r>
              <a:rPr lang="en-US" sz="11200" dirty="0" smtClean="0">
                <a:latin typeface="Arial Black" pitchFamily="34" charset="0"/>
              </a:rPr>
              <a:t>North Dakota</a:t>
            </a:r>
          </a:p>
          <a:p>
            <a:pPr marL="274320" indent="-274320">
              <a:spcBef>
                <a:spcPct val="20000"/>
              </a:spcBef>
              <a:buClr>
                <a:schemeClr val="accent3"/>
              </a:buClr>
              <a:buSzPct val="95000"/>
              <a:defRPr/>
            </a:pPr>
            <a:r>
              <a:rPr lang="en-US" sz="11200" dirty="0">
                <a:latin typeface="Arial Black" pitchFamily="34" charset="0"/>
              </a:rPr>
              <a:t> </a:t>
            </a:r>
            <a:endParaRPr lang="en-US" sz="11200" dirty="0" smtClean="0">
              <a:latin typeface="Arial Black" pitchFamily="34" charset="0"/>
            </a:endParaRPr>
          </a:p>
          <a:p>
            <a:pPr marL="274320" indent="-274320">
              <a:spcBef>
                <a:spcPct val="20000"/>
              </a:spcBef>
              <a:buClr>
                <a:schemeClr val="accent3"/>
              </a:buClr>
              <a:buSzPct val="95000"/>
              <a:defRPr/>
            </a:pPr>
            <a:r>
              <a:rPr lang="en-US" sz="11200" u="sng" dirty="0" smtClean="0">
                <a:latin typeface="Arial Black" pitchFamily="34" charset="0"/>
              </a:rPr>
              <a:t> </a:t>
            </a:r>
            <a:endParaRPr lang="en-US" sz="9600" dirty="0" smtClean="0">
              <a:latin typeface="+mn-lt"/>
            </a:endParaRPr>
          </a:p>
          <a:p>
            <a:pPr>
              <a:defRPr/>
            </a:pPr>
            <a:endParaRPr lang="en-US" sz="6400" dirty="0">
              <a:solidFill>
                <a:schemeClr val="bg2"/>
              </a:solidFill>
            </a:endParaRPr>
          </a:p>
          <a:p>
            <a:pPr>
              <a:defRPr/>
            </a:pPr>
            <a:r>
              <a:rPr lang="en-US" sz="6400" dirty="0">
                <a:solidFill>
                  <a:schemeClr val="bg2"/>
                </a:solidFill>
              </a:rPr>
              <a:t> </a:t>
            </a:r>
          </a:p>
          <a:p>
            <a:pPr marL="274320" indent="-274320">
              <a:spcBef>
                <a:spcPct val="20000"/>
              </a:spcBef>
              <a:buClr>
                <a:schemeClr val="accent3"/>
              </a:buClr>
              <a:buSzPct val="95000"/>
              <a:defRPr/>
            </a:pPr>
            <a:endParaRPr lang="en-US" sz="3400" dirty="0">
              <a:latin typeface="+mn-lt"/>
            </a:endParaRPr>
          </a:p>
          <a:p>
            <a:pPr marL="274320" indent="-274320">
              <a:spcBef>
                <a:spcPct val="20000"/>
              </a:spcBef>
              <a:buClr>
                <a:schemeClr val="accent3"/>
              </a:buClr>
              <a:buSzPct val="95000"/>
              <a:defRPr/>
            </a:pPr>
            <a:endParaRPr lang="en-US" sz="2600" dirty="0"/>
          </a:p>
          <a:p>
            <a:pPr marL="274320" indent="-274320">
              <a:spcBef>
                <a:spcPct val="20000"/>
              </a:spcBef>
              <a:buClr>
                <a:schemeClr val="accent3"/>
              </a:buClr>
              <a:buSzPct val="95000"/>
              <a:defRPr/>
            </a:pPr>
            <a:r>
              <a:rPr lang="en-US" sz="2600" dirty="0">
                <a:latin typeface="+mn-lt"/>
              </a:rPr>
              <a:t> </a:t>
            </a:r>
          </a:p>
        </p:txBody>
      </p:sp>
      <p:sp>
        <p:nvSpPr>
          <p:cNvPr id="28678" name="Slide Number Placeholder 6"/>
          <p:cNvSpPr>
            <a:spLocks noGrp="1"/>
          </p:cNvSpPr>
          <p:nvPr>
            <p:ph type="sldNum" sz="quarter" idx="12"/>
          </p:nvPr>
        </p:nvSpPr>
        <p:spPr>
          <a:noFill/>
        </p:spPr>
        <p:txBody>
          <a:bodyPr/>
          <a:lstStyle>
            <a:lvl1pPr eaLnBrk="0" hangingPunct="0">
              <a:defRPr sz="3200" b="1">
                <a:solidFill>
                  <a:schemeClr val="tx1"/>
                </a:solidFill>
                <a:latin typeface="Times New Roman" pitchFamily="18" charset="0"/>
              </a:defRPr>
            </a:lvl1pPr>
            <a:lvl2pPr marL="742950" indent="-285750" eaLnBrk="0" hangingPunct="0">
              <a:defRPr sz="3200" b="1">
                <a:solidFill>
                  <a:schemeClr val="tx1"/>
                </a:solidFill>
                <a:latin typeface="Times New Roman" pitchFamily="18" charset="0"/>
              </a:defRPr>
            </a:lvl2pPr>
            <a:lvl3pPr marL="1143000" indent="-228600" eaLnBrk="0" hangingPunct="0">
              <a:defRPr sz="3200" b="1">
                <a:solidFill>
                  <a:schemeClr val="tx1"/>
                </a:solidFill>
                <a:latin typeface="Times New Roman" pitchFamily="18" charset="0"/>
              </a:defRPr>
            </a:lvl3pPr>
            <a:lvl4pPr marL="1600200" indent="-228600" eaLnBrk="0" hangingPunct="0">
              <a:defRPr sz="3200" b="1">
                <a:solidFill>
                  <a:schemeClr val="tx1"/>
                </a:solidFill>
                <a:latin typeface="Times New Roman" pitchFamily="18" charset="0"/>
              </a:defRPr>
            </a:lvl4pPr>
            <a:lvl5pPr marL="2057400" indent="-228600" eaLnBrk="0" hangingPunct="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eaLnBrk="1" hangingPunct="1"/>
            <a:fld id="{06963507-1BBF-40C4-9D92-B37B104C01A0}" type="slidenum">
              <a:rPr lang="en-US" sz="1400" b="0" smtClean="0"/>
              <a:pPr eaLnBrk="1" hangingPunct="1"/>
              <a:t>1</a:t>
            </a:fld>
            <a:endParaRPr lang="en-US" sz="1400" b="0" smtClean="0"/>
          </a:p>
        </p:txBody>
      </p:sp>
      <p:sp>
        <p:nvSpPr>
          <p:cNvPr id="3" name="Rectangle 2"/>
          <p:cNvSpPr/>
          <p:nvPr/>
        </p:nvSpPr>
        <p:spPr>
          <a:xfrm>
            <a:off x="412376" y="718067"/>
            <a:ext cx="11627224" cy="954107"/>
          </a:xfrm>
          <a:prstGeom prst="rect">
            <a:avLst/>
          </a:prstGeom>
        </p:spPr>
        <p:txBody>
          <a:bodyPr wrap="square">
            <a:spAutoFit/>
          </a:bodyPr>
          <a:lstStyle/>
          <a:p>
            <a:r>
              <a:rPr lang="en-US" sz="2800" dirty="0">
                <a:latin typeface="Arial Black" panose="020B0A04020102020204" pitchFamily="34" charset="0"/>
              </a:rPr>
              <a:t>Quantifying the uncertainties of reanalyzed Arctic cloud-radiation properties using satellite-surface Observations </a:t>
            </a:r>
            <a:endParaRPr lang="en-US" sz="2800" dirty="0"/>
          </a:p>
        </p:txBody>
      </p:sp>
    </p:spTree>
    <p:extLst>
      <p:ext uri="{BB962C8B-B14F-4D97-AF65-F5344CB8AC3E}">
        <p14:creationId xmlns:p14="http://schemas.microsoft.com/office/powerpoint/2010/main" val="1981277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4162394" cy="918744"/>
          </a:xfrm>
        </p:spPr>
        <p:txBody>
          <a:bodyPr>
            <a:normAutofit/>
          </a:bodyPr>
          <a:lstStyle/>
          <a:p>
            <a:r>
              <a:rPr lang="en-US" sz="4000" b="1" u="sng" dirty="0" smtClean="0"/>
              <a:t>Results II:TOA CREs</a:t>
            </a:r>
            <a:endParaRPr lang="en-US" sz="4000" b="1" u="sng"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0657" y="2304730"/>
            <a:ext cx="8172569" cy="2397009"/>
          </a:xfrm>
          <a:prstGeom prst="rect">
            <a:avLst/>
          </a:prstGeom>
        </p:spPr>
      </p:pic>
      <p:sp>
        <p:nvSpPr>
          <p:cNvPr id="4" name="Slide Number Placeholder 3"/>
          <p:cNvSpPr>
            <a:spLocks noGrp="1"/>
          </p:cNvSpPr>
          <p:nvPr>
            <p:ph type="sldNum" sz="quarter" idx="12"/>
          </p:nvPr>
        </p:nvSpPr>
        <p:spPr/>
        <p:txBody>
          <a:bodyPr/>
          <a:lstStyle/>
          <a:p>
            <a:fld id="{5D71FE1E-9569-4323-9E1A-23541EEBEAD4}" type="slidenum">
              <a:rPr lang="en-US" smtClean="0"/>
              <a:t>10</a:t>
            </a:fld>
            <a:endParaRPr lang="en-US" dirty="0"/>
          </a:p>
        </p:txBody>
      </p:sp>
      <p:sp>
        <p:nvSpPr>
          <p:cNvPr id="3" name="TextBox 2"/>
          <p:cNvSpPr txBox="1"/>
          <p:nvPr/>
        </p:nvSpPr>
        <p:spPr>
          <a:xfrm>
            <a:off x="76200" y="877375"/>
            <a:ext cx="4380604" cy="5632311"/>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LW CREs are positive, indicating warming effect. </a:t>
            </a:r>
          </a:p>
          <a:p>
            <a:pPr marL="285750" indent="-285750">
              <a:buFont typeface="Arial" panose="020B0604020202020204" pitchFamily="34" charset="0"/>
              <a:buChar char="•"/>
            </a:pPr>
            <a:r>
              <a:rPr lang="en-US" sz="2400" b="1" dirty="0" smtClean="0"/>
              <a:t>Reanalyzed LW CREs follow the seasonal variation with</a:t>
            </a:r>
          </a:p>
          <a:p>
            <a:r>
              <a:rPr lang="en-US" sz="2400" b="1" dirty="0"/>
              <a:t> </a:t>
            </a:r>
            <a:r>
              <a:rPr lang="en-US" sz="2400" b="1" dirty="0" smtClean="0"/>
              <a:t>  a </a:t>
            </a:r>
            <a:r>
              <a:rPr lang="en-US" sz="2400" b="1" dirty="0" smtClean="0">
                <a:solidFill>
                  <a:srgbClr val="FF0000"/>
                </a:solidFill>
              </a:rPr>
              <a:t>4 Wm</a:t>
            </a:r>
            <a:r>
              <a:rPr lang="en-US" sz="2400" b="1" baseline="30000" dirty="0" smtClean="0">
                <a:solidFill>
                  <a:srgbClr val="FF0000"/>
                </a:solidFill>
              </a:rPr>
              <a:t>-2 </a:t>
            </a:r>
            <a:r>
              <a:rPr lang="en-US" sz="2400" b="1" dirty="0" smtClean="0">
                <a:solidFill>
                  <a:srgbClr val="FF0000"/>
                </a:solidFill>
              </a:rPr>
              <a:t>bias in MERRA </a:t>
            </a:r>
            <a:r>
              <a:rPr lang="en-US" sz="2400" b="1" dirty="0" smtClean="0"/>
              <a:t>and a </a:t>
            </a:r>
          </a:p>
          <a:p>
            <a:r>
              <a:rPr lang="en-US" sz="2400" b="1" dirty="0"/>
              <a:t> </a:t>
            </a:r>
            <a:r>
              <a:rPr lang="en-US" sz="2400" b="1" dirty="0" smtClean="0"/>
              <a:t>   </a:t>
            </a:r>
            <a:r>
              <a:rPr lang="en-US" sz="2400" b="1" dirty="0" smtClean="0">
                <a:solidFill>
                  <a:srgbClr val="0000FF"/>
                </a:solidFill>
              </a:rPr>
              <a:t>–4 Wm</a:t>
            </a:r>
            <a:r>
              <a:rPr lang="en-US" sz="2400" b="1" baseline="30000" dirty="0" smtClean="0">
                <a:solidFill>
                  <a:srgbClr val="0000FF"/>
                </a:solidFill>
              </a:rPr>
              <a:t>-2</a:t>
            </a:r>
            <a:r>
              <a:rPr lang="en-US" sz="2400" b="1" dirty="0" smtClean="0">
                <a:solidFill>
                  <a:srgbClr val="0000FF"/>
                </a:solidFill>
              </a:rPr>
              <a:t> bias in JRA55</a:t>
            </a:r>
            <a:r>
              <a:rPr lang="en-US" sz="2400" b="1" dirty="0" smtClean="0"/>
              <a:t>. </a:t>
            </a:r>
            <a:endParaRPr lang="en-US" sz="2400" b="1" dirty="0"/>
          </a:p>
          <a:p>
            <a:pPr marL="342900" indent="-342900">
              <a:buFont typeface="Arial" panose="020B0604020202020204" pitchFamily="34" charset="0"/>
              <a:buChar char="•"/>
            </a:pPr>
            <a:r>
              <a:rPr lang="en-US" sz="2400" b="1" dirty="0" smtClean="0"/>
              <a:t>TOA SW: cooling effect    </a:t>
            </a:r>
          </a:p>
          <a:p>
            <a:r>
              <a:rPr lang="en-US" sz="2400" b="1" dirty="0"/>
              <a:t> </a:t>
            </a:r>
            <a:r>
              <a:rPr lang="en-US" sz="2400" b="1" dirty="0" smtClean="0"/>
              <a:t>    (peak in July)</a:t>
            </a:r>
            <a:endParaRPr lang="en-US" sz="2400" b="1" dirty="0"/>
          </a:p>
          <a:p>
            <a:pPr marL="285750" indent="-285750">
              <a:buFont typeface="Arial" panose="020B0604020202020204" pitchFamily="34" charset="0"/>
              <a:buChar char="•"/>
            </a:pPr>
            <a:r>
              <a:rPr lang="en-US" sz="2400" b="1" dirty="0" smtClean="0"/>
              <a:t>Net CREs are dominated by LW warming effect during winter, and by SW cooling effect during summer. </a:t>
            </a:r>
          </a:p>
          <a:p>
            <a:pPr marL="285750" indent="-285750">
              <a:buFont typeface="Arial" panose="020B0604020202020204" pitchFamily="34" charset="0"/>
              <a:buChar char="•"/>
            </a:pPr>
            <a:r>
              <a:rPr lang="en-US" sz="2400" b="1" dirty="0" smtClean="0"/>
              <a:t>Good agreement in NET CREs are due to compensating effects of LW and SW CREs.</a:t>
            </a:r>
            <a:endParaRPr lang="en-US" sz="2400" dirty="0"/>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40657" y="0"/>
            <a:ext cx="8172570" cy="2517595"/>
          </a:xfrm>
        </p:spPr>
      </p:pic>
      <p:sp>
        <p:nvSpPr>
          <p:cNvPr id="8" name="TextBox 7"/>
          <p:cNvSpPr txBox="1"/>
          <p:nvPr/>
        </p:nvSpPr>
        <p:spPr>
          <a:xfrm>
            <a:off x="5238975" y="342459"/>
            <a:ext cx="1495474" cy="461665"/>
          </a:xfrm>
          <a:prstGeom prst="rect">
            <a:avLst/>
          </a:prstGeom>
          <a:noFill/>
        </p:spPr>
        <p:txBody>
          <a:bodyPr wrap="none" rtlCol="0">
            <a:spAutoFit/>
          </a:bodyPr>
          <a:lstStyle/>
          <a:p>
            <a:r>
              <a:rPr lang="en-US" sz="2400" dirty="0" smtClean="0">
                <a:latin typeface="Arial Black" panose="020B0A04020102020204" pitchFamily="34" charset="0"/>
              </a:rPr>
              <a:t>LW CRE</a:t>
            </a:r>
            <a:endParaRPr lang="en-US" sz="2400" dirty="0">
              <a:latin typeface="Arial Black" panose="020B0A040201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657" y="4488873"/>
            <a:ext cx="8172569" cy="2369127"/>
          </a:xfrm>
          <a:prstGeom prst="rect">
            <a:avLst/>
          </a:prstGeom>
        </p:spPr>
      </p:pic>
      <p:sp>
        <p:nvSpPr>
          <p:cNvPr id="9" name="TextBox 8"/>
          <p:cNvSpPr txBox="1"/>
          <p:nvPr/>
        </p:nvSpPr>
        <p:spPr>
          <a:xfrm>
            <a:off x="5227530" y="3762171"/>
            <a:ext cx="1518364" cy="461665"/>
          </a:xfrm>
          <a:prstGeom prst="rect">
            <a:avLst/>
          </a:prstGeom>
          <a:noFill/>
        </p:spPr>
        <p:txBody>
          <a:bodyPr wrap="none" rtlCol="0">
            <a:spAutoFit/>
          </a:bodyPr>
          <a:lstStyle/>
          <a:p>
            <a:r>
              <a:rPr lang="en-US" sz="2400" dirty="0">
                <a:latin typeface="Arial Black" panose="020B0A04020102020204" pitchFamily="34" charset="0"/>
              </a:rPr>
              <a:t>S</a:t>
            </a:r>
            <a:r>
              <a:rPr lang="en-US" sz="2400" dirty="0" smtClean="0">
                <a:latin typeface="Arial Black" panose="020B0A04020102020204" pitchFamily="34" charset="0"/>
              </a:rPr>
              <a:t>W CRE</a:t>
            </a:r>
            <a:endParaRPr lang="en-US" sz="2400" dirty="0">
              <a:latin typeface="Arial Black" panose="020B0A04020102020204" pitchFamily="34" charset="0"/>
            </a:endParaRPr>
          </a:p>
        </p:txBody>
      </p:sp>
      <p:sp>
        <p:nvSpPr>
          <p:cNvPr id="10" name="TextBox 9"/>
          <p:cNvSpPr txBox="1"/>
          <p:nvPr/>
        </p:nvSpPr>
        <p:spPr>
          <a:xfrm>
            <a:off x="5134566" y="5927470"/>
            <a:ext cx="2332242" cy="461665"/>
          </a:xfrm>
          <a:prstGeom prst="rect">
            <a:avLst/>
          </a:prstGeom>
          <a:noFill/>
        </p:spPr>
        <p:txBody>
          <a:bodyPr wrap="none" rtlCol="0">
            <a:spAutoFit/>
          </a:bodyPr>
          <a:lstStyle/>
          <a:p>
            <a:r>
              <a:rPr lang="en-US" sz="2400" dirty="0" smtClean="0">
                <a:latin typeface="Arial Black" panose="020B0A04020102020204" pitchFamily="34" charset="0"/>
              </a:rPr>
              <a:t>NET=LW+SW</a:t>
            </a:r>
            <a:endParaRPr lang="en-US" sz="2400" dirty="0">
              <a:latin typeface="Arial Black" panose="020B0A04020102020204" pitchFamily="34" charset="0"/>
            </a:endParaRPr>
          </a:p>
        </p:txBody>
      </p:sp>
    </p:spTree>
    <p:extLst>
      <p:ext uri="{BB962C8B-B14F-4D97-AF65-F5344CB8AC3E}">
        <p14:creationId xmlns:p14="http://schemas.microsoft.com/office/powerpoint/2010/main" val="3490136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8" y="1"/>
            <a:ext cx="11122446" cy="803082"/>
          </a:xfrm>
        </p:spPr>
        <p:txBody>
          <a:bodyPr>
            <a:normAutofit/>
          </a:bodyPr>
          <a:lstStyle/>
          <a:p>
            <a:r>
              <a:rPr lang="en-US" b="1" dirty="0" smtClean="0"/>
              <a:t>Results II: Warm season (JJA) TOA net CREs</a:t>
            </a:r>
            <a:endParaRPr lang="en-US" b="1"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557"/>
          <a:stretch/>
        </p:blipFill>
        <p:spPr>
          <a:xfrm>
            <a:off x="103403" y="699717"/>
            <a:ext cx="7060722" cy="6142938"/>
          </a:xfrm>
        </p:spPr>
      </p:pic>
      <p:sp>
        <p:nvSpPr>
          <p:cNvPr id="4" name="Slide Number Placeholder 3"/>
          <p:cNvSpPr>
            <a:spLocks noGrp="1"/>
          </p:cNvSpPr>
          <p:nvPr>
            <p:ph type="sldNum" sz="quarter" idx="12"/>
          </p:nvPr>
        </p:nvSpPr>
        <p:spPr/>
        <p:txBody>
          <a:bodyPr/>
          <a:lstStyle/>
          <a:p>
            <a:fld id="{5D71FE1E-9569-4323-9E1A-23541EEBEAD4}" type="slidenum">
              <a:rPr lang="en-US" smtClean="0"/>
              <a:t>11</a:t>
            </a:fld>
            <a:endParaRPr lang="en-US"/>
          </a:p>
        </p:txBody>
      </p:sp>
      <p:sp>
        <p:nvSpPr>
          <p:cNvPr id="3" name="TextBox 2"/>
          <p:cNvSpPr txBox="1"/>
          <p:nvPr/>
        </p:nvSpPr>
        <p:spPr>
          <a:xfrm>
            <a:off x="7185661" y="732073"/>
            <a:ext cx="4795058" cy="5878532"/>
          </a:xfrm>
          <a:prstGeom prst="rect">
            <a:avLst/>
          </a:prstGeom>
          <a:noFill/>
        </p:spPr>
        <p:txBody>
          <a:bodyPr wrap="square" rtlCol="0">
            <a:spAutoFit/>
          </a:bodyPr>
          <a:lstStyle/>
          <a:p>
            <a:r>
              <a:rPr lang="en-US" sz="3200" b="1" u="sng" dirty="0" smtClean="0"/>
              <a:t>CERES EBAF</a:t>
            </a:r>
            <a:endParaRPr lang="en-US" sz="3200" b="1" u="sng" dirty="0"/>
          </a:p>
          <a:p>
            <a:pPr marL="342900" indent="-342900">
              <a:buFont typeface="Arial" panose="020B0604020202020204" pitchFamily="34" charset="0"/>
              <a:buChar char="•"/>
            </a:pPr>
            <a:r>
              <a:rPr lang="en-US" sz="2400" b="1" dirty="0" smtClean="0"/>
              <a:t>Strongest warming effect in Greenland associated with low CF</a:t>
            </a:r>
          </a:p>
          <a:p>
            <a:pPr marL="342900" indent="-342900">
              <a:buFont typeface="Arial" panose="020B0604020202020204" pitchFamily="34" charset="0"/>
              <a:buChar char="•"/>
            </a:pPr>
            <a:r>
              <a:rPr lang="en-US" sz="2400" b="1" dirty="0" smtClean="0"/>
              <a:t>Strongest cooling effect in North Atlantic Ocean with higher CF</a:t>
            </a:r>
            <a:endParaRPr lang="en-US" sz="2400" b="1" dirty="0"/>
          </a:p>
          <a:p>
            <a:r>
              <a:rPr lang="en-US" sz="3200" b="1" u="sng" dirty="0" err="1" smtClean="0"/>
              <a:t>Reanalyses</a:t>
            </a:r>
            <a:endParaRPr lang="en-US" sz="3200" b="1" u="sng" dirty="0" smtClean="0"/>
          </a:p>
          <a:p>
            <a:pPr marL="285750" indent="-285750">
              <a:buFont typeface="Arial" panose="020B0604020202020204" pitchFamily="34" charset="0"/>
              <a:buChar char="•"/>
            </a:pPr>
            <a:r>
              <a:rPr lang="en-US" sz="2400" b="1" dirty="0" smtClean="0"/>
              <a:t>JRA55 and CFSR are positively biased over the Arctic Ocean, however ERA-I is negatively biased in this area</a:t>
            </a:r>
            <a:endParaRPr lang="en-US" sz="2400" b="1" dirty="0"/>
          </a:p>
          <a:p>
            <a:pPr marL="285750" indent="-285750">
              <a:buFont typeface="Arial" panose="020B0604020202020204" pitchFamily="34" charset="0"/>
              <a:buChar char="•"/>
            </a:pPr>
            <a:r>
              <a:rPr lang="en-US" sz="2400" b="1" dirty="0" smtClean="0"/>
              <a:t>Positive net CRE from JRA55 and negative ERA-I are relatively consistent with the CF results (Low CF in JRA55 and high CF in ERA-I) </a:t>
            </a:r>
          </a:p>
        </p:txBody>
      </p:sp>
      <p:sp>
        <p:nvSpPr>
          <p:cNvPr id="6" name="TextBox 5"/>
          <p:cNvSpPr txBox="1"/>
          <p:nvPr/>
        </p:nvSpPr>
        <p:spPr>
          <a:xfrm>
            <a:off x="3257203" y="732073"/>
            <a:ext cx="1044132" cy="369332"/>
          </a:xfrm>
          <a:prstGeom prst="rect">
            <a:avLst/>
          </a:prstGeom>
          <a:solidFill>
            <a:srgbClr val="FFFF00"/>
          </a:solidFill>
        </p:spPr>
        <p:txBody>
          <a:bodyPr wrap="none" rtlCol="0">
            <a:spAutoFit/>
          </a:bodyPr>
          <a:lstStyle/>
          <a:p>
            <a:r>
              <a:rPr lang="en-US" b="1" dirty="0" smtClean="0"/>
              <a:t>Lower CF</a:t>
            </a:r>
            <a:endParaRPr lang="en-US" b="1" dirty="0"/>
          </a:p>
        </p:txBody>
      </p:sp>
      <p:sp>
        <p:nvSpPr>
          <p:cNvPr id="7" name="TextBox 6"/>
          <p:cNvSpPr txBox="1"/>
          <p:nvPr/>
        </p:nvSpPr>
        <p:spPr>
          <a:xfrm>
            <a:off x="3204560" y="2584425"/>
            <a:ext cx="1096775" cy="369332"/>
          </a:xfrm>
          <a:prstGeom prst="rect">
            <a:avLst/>
          </a:prstGeom>
          <a:solidFill>
            <a:srgbClr val="FFFF00"/>
          </a:solidFill>
        </p:spPr>
        <p:txBody>
          <a:bodyPr wrap="none" rtlCol="0">
            <a:spAutoFit/>
          </a:bodyPr>
          <a:lstStyle/>
          <a:p>
            <a:r>
              <a:rPr lang="en-US" b="1" dirty="0" smtClean="0"/>
              <a:t>Higher CF</a:t>
            </a:r>
            <a:endParaRPr lang="en-US" b="1" dirty="0"/>
          </a:p>
        </p:txBody>
      </p:sp>
    </p:spTree>
    <p:extLst>
      <p:ext uri="{BB962C8B-B14F-4D97-AF65-F5344CB8AC3E}">
        <p14:creationId xmlns:p14="http://schemas.microsoft.com/office/powerpoint/2010/main" val="107181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7" y="1"/>
            <a:ext cx="11111523" cy="952788"/>
          </a:xfrm>
        </p:spPr>
        <p:txBody>
          <a:bodyPr>
            <a:normAutofit/>
          </a:bodyPr>
          <a:lstStyle/>
          <a:p>
            <a:r>
              <a:rPr lang="en-US" b="1" dirty="0" smtClean="0"/>
              <a:t>Results III: Surface LW radiation fluxes </a:t>
            </a:r>
            <a:endParaRPr lang="en-US" b="1" dirty="0"/>
          </a:p>
        </p:txBody>
      </p:sp>
      <p:sp>
        <p:nvSpPr>
          <p:cNvPr id="4" name="Slide Number Placeholder 3"/>
          <p:cNvSpPr>
            <a:spLocks noGrp="1"/>
          </p:cNvSpPr>
          <p:nvPr>
            <p:ph type="sldNum" sz="quarter" idx="12"/>
          </p:nvPr>
        </p:nvSpPr>
        <p:spPr/>
        <p:txBody>
          <a:bodyPr/>
          <a:lstStyle/>
          <a:p>
            <a:fld id="{5D71FE1E-9569-4323-9E1A-23541EEBEAD4}" type="slidenum">
              <a:rPr lang="en-US" smtClean="0"/>
              <a:t>12</a:t>
            </a:fld>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881" y="680824"/>
            <a:ext cx="6169355" cy="4935484"/>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8037" y="680824"/>
            <a:ext cx="6393067" cy="4935484"/>
          </a:xfrm>
          <a:prstGeom prst="rect">
            <a:avLst/>
          </a:prstGeom>
        </p:spPr>
      </p:pic>
      <p:sp>
        <p:nvSpPr>
          <p:cNvPr id="3" name="TextBox 2"/>
          <p:cNvSpPr txBox="1"/>
          <p:nvPr/>
        </p:nvSpPr>
        <p:spPr>
          <a:xfrm>
            <a:off x="234156" y="5227380"/>
            <a:ext cx="11956949"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Reanalyzed </a:t>
            </a:r>
            <a:r>
              <a:rPr lang="en-US" sz="2400" b="1" dirty="0" err="1" smtClean="0"/>
              <a:t>LW_up</a:t>
            </a:r>
            <a:r>
              <a:rPr lang="en-US" sz="2400" b="1" dirty="0" smtClean="0"/>
              <a:t> fluxes agree perfectly with CERES EBAF results from April to October, but constantly higher from Nov. to March.  </a:t>
            </a:r>
          </a:p>
          <a:p>
            <a:pPr marL="285750" indent="-285750">
              <a:buFont typeface="Arial" panose="020B0604020202020204" pitchFamily="34" charset="0"/>
              <a:buChar char="•"/>
            </a:pPr>
            <a:r>
              <a:rPr lang="en-US" sz="2400" b="1" dirty="0" smtClean="0"/>
              <a:t>The annual mean differences in </a:t>
            </a:r>
            <a:r>
              <a:rPr lang="en-US" sz="2400" b="1" dirty="0" err="1" smtClean="0"/>
              <a:t>LW_down</a:t>
            </a:r>
            <a:r>
              <a:rPr lang="en-US" sz="2400" b="1" dirty="0" smtClean="0"/>
              <a:t> flux are 4 Wm</a:t>
            </a:r>
            <a:r>
              <a:rPr lang="en-US" sz="2400" b="1" baseline="30000" dirty="0" smtClean="0"/>
              <a:t>-2</a:t>
            </a:r>
            <a:r>
              <a:rPr lang="en-US" sz="2400" b="1" dirty="0" smtClean="0"/>
              <a:t>, except for </a:t>
            </a:r>
            <a:r>
              <a:rPr lang="en-US" sz="2400" b="1" dirty="0">
                <a:solidFill>
                  <a:srgbClr val="0000FF"/>
                </a:solidFill>
              </a:rPr>
              <a:t>JRA55 </a:t>
            </a:r>
            <a:r>
              <a:rPr lang="en-US" sz="2400" b="1" dirty="0" smtClean="0">
                <a:solidFill>
                  <a:srgbClr val="0000FF"/>
                </a:solidFill>
              </a:rPr>
              <a:t>has a -16 Wm</a:t>
            </a:r>
            <a:r>
              <a:rPr lang="en-US" sz="2400" b="1" baseline="30000" dirty="0" smtClean="0">
                <a:solidFill>
                  <a:srgbClr val="0000FF"/>
                </a:solidFill>
              </a:rPr>
              <a:t>-2</a:t>
            </a:r>
            <a:r>
              <a:rPr lang="en-US" sz="2400" b="1" dirty="0" smtClean="0">
                <a:solidFill>
                  <a:srgbClr val="0000FF"/>
                </a:solidFill>
              </a:rPr>
              <a:t> </a:t>
            </a:r>
            <a:r>
              <a:rPr lang="en-US" sz="2400" b="1" dirty="0" smtClean="0"/>
              <a:t>negative bias.</a:t>
            </a:r>
            <a:endParaRPr lang="en-US" sz="2400" b="1" dirty="0"/>
          </a:p>
        </p:txBody>
      </p:sp>
      <p:sp>
        <p:nvSpPr>
          <p:cNvPr id="7" name="TextBox 6"/>
          <p:cNvSpPr txBox="1"/>
          <p:nvPr/>
        </p:nvSpPr>
        <p:spPr>
          <a:xfrm>
            <a:off x="6781800" y="1371600"/>
            <a:ext cx="1695079" cy="461665"/>
          </a:xfrm>
          <a:prstGeom prst="rect">
            <a:avLst/>
          </a:prstGeom>
          <a:noFill/>
        </p:spPr>
        <p:txBody>
          <a:bodyPr wrap="none" rtlCol="0">
            <a:spAutoFit/>
          </a:bodyPr>
          <a:lstStyle/>
          <a:p>
            <a:r>
              <a:rPr lang="en-US" sz="2400" dirty="0">
                <a:latin typeface="Arial Black" panose="020B0A04020102020204" pitchFamily="34" charset="0"/>
              </a:rPr>
              <a:t>L</a:t>
            </a:r>
            <a:r>
              <a:rPr lang="en-US" sz="2400" dirty="0" smtClean="0">
                <a:latin typeface="Arial Black" panose="020B0A04020102020204" pitchFamily="34" charset="0"/>
              </a:rPr>
              <a:t>W down</a:t>
            </a:r>
            <a:endParaRPr lang="en-US" sz="2400" dirty="0">
              <a:latin typeface="Arial Black" panose="020B0A04020102020204" pitchFamily="34" charset="0"/>
            </a:endParaRPr>
          </a:p>
        </p:txBody>
      </p:sp>
      <p:sp>
        <p:nvSpPr>
          <p:cNvPr id="8" name="TextBox 7"/>
          <p:cNvSpPr txBox="1"/>
          <p:nvPr/>
        </p:nvSpPr>
        <p:spPr>
          <a:xfrm>
            <a:off x="1170274" y="1371599"/>
            <a:ext cx="1205330" cy="461665"/>
          </a:xfrm>
          <a:prstGeom prst="rect">
            <a:avLst/>
          </a:prstGeom>
          <a:noFill/>
        </p:spPr>
        <p:txBody>
          <a:bodyPr wrap="none" rtlCol="0">
            <a:spAutoFit/>
          </a:bodyPr>
          <a:lstStyle/>
          <a:p>
            <a:r>
              <a:rPr lang="en-US" sz="2400" dirty="0">
                <a:latin typeface="Arial Black" panose="020B0A04020102020204" pitchFamily="34" charset="0"/>
              </a:rPr>
              <a:t>L</a:t>
            </a:r>
            <a:r>
              <a:rPr lang="en-US" sz="2400" dirty="0" smtClean="0">
                <a:latin typeface="Arial Black" panose="020B0A04020102020204" pitchFamily="34" charset="0"/>
              </a:rPr>
              <a:t>W up</a:t>
            </a:r>
            <a:endParaRPr lang="en-US" sz="2400" dirty="0">
              <a:latin typeface="Arial Black" panose="020B0A04020102020204" pitchFamily="34" charset="0"/>
            </a:endParaRPr>
          </a:p>
        </p:txBody>
      </p:sp>
    </p:spTree>
    <p:extLst>
      <p:ext uri="{BB962C8B-B14F-4D97-AF65-F5344CB8AC3E}">
        <p14:creationId xmlns:p14="http://schemas.microsoft.com/office/powerpoint/2010/main" val="3557804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16" y="558946"/>
            <a:ext cx="6431972" cy="5109417"/>
          </a:xfrm>
          <a:prstGeom prst="rect">
            <a:avLst/>
          </a:prstGeom>
        </p:spPr>
      </p:pic>
      <p:sp>
        <p:nvSpPr>
          <p:cNvPr id="2" name="Title 1"/>
          <p:cNvSpPr>
            <a:spLocks noGrp="1"/>
          </p:cNvSpPr>
          <p:nvPr>
            <p:ph type="title"/>
          </p:nvPr>
        </p:nvSpPr>
        <p:spPr>
          <a:xfrm>
            <a:off x="101601" y="1"/>
            <a:ext cx="11252200" cy="826936"/>
          </a:xfrm>
        </p:spPr>
        <p:txBody>
          <a:bodyPr>
            <a:normAutofit/>
          </a:bodyPr>
          <a:lstStyle/>
          <a:p>
            <a:r>
              <a:rPr lang="en-US" b="1" dirty="0" smtClean="0"/>
              <a:t>Results III: Surface SW radiation fluxes </a:t>
            </a:r>
            <a:endParaRPr lang="en-US" b="1" dirty="0"/>
          </a:p>
        </p:txBody>
      </p:sp>
      <p:sp>
        <p:nvSpPr>
          <p:cNvPr id="4" name="Slide Number Placeholder 3"/>
          <p:cNvSpPr>
            <a:spLocks noGrp="1"/>
          </p:cNvSpPr>
          <p:nvPr>
            <p:ph type="sldNum" sz="quarter" idx="12"/>
          </p:nvPr>
        </p:nvSpPr>
        <p:spPr/>
        <p:txBody>
          <a:bodyPr/>
          <a:lstStyle/>
          <a:p>
            <a:fld id="{5D71FE1E-9569-4323-9E1A-23541EEBEAD4}" type="slidenum">
              <a:rPr lang="en-US">
                <a:solidFill>
                  <a:prstClr val="black">
                    <a:tint val="75000"/>
                  </a:prstClr>
                </a:solidFill>
              </a:rPr>
              <a:pPr/>
              <a:t>13</a:t>
            </a:fld>
            <a:endParaRPr lang="en-US">
              <a:solidFill>
                <a:prstClr val="black">
                  <a:tint val="75000"/>
                </a:prst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09" y="558945"/>
            <a:ext cx="6373091" cy="5109417"/>
          </a:xfrm>
          <a:prstGeom prst="rect">
            <a:avLst/>
          </a:prstGeom>
        </p:spPr>
      </p:pic>
      <p:sp>
        <p:nvSpPr>
          <p:cNvPr id="6" name="TextBox 5"/>
          <p:cNvSpPr txBox="1"/>
          <p:nvPr/>
        </p:nvSpPr>
        <p:spPr>
          <a:xfrm>
            <a:off x="656828" y="5400372"/>
            <a:ext cx="10960208"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rPr>
              <a:t>MERRA</a:t>
            </a:r>
            <a:r>
              <a:rPr lang="en-US" sz="2400" b="1" dirty="0" smtClean="0"/>
              <a:t> reanalyzed </a:t>
            </a:r>
            <a:r>
              <a:rPr lang="en-US" sz="2400" b="1" dirty="0" err="1" smtClean="0"/>
              <a:t>SW_down</a:t>
            </a:r>
            <a:r>
              <a:rPr lang="en-US" sz="2400" b="1" dirty="0" smtClean="0"/>
              <a:t> and </a:t>
            </a:r>
            <a:r>
              <a:rPr lang="en-US" sz="2400" b="1" dirty="0" err="1" smtClean="0"/>
              <a:t>SW_up</a:t>
            </a:r>
            <a:r>
              <a:rPr lang="en-US" sz="2400" b="1" dirty="0" smtClean="0"/>
              <a:t> fluxes are much lower than CERES EBAF </a:t>
            </a:r>
          </a:p>
          <a:p>
            <a:pPr marL="285750" indent="-285750">
              <a:buFont typeface="Arial" panose="020B0604020202020204" pitchFamily="34" charset="0"/>
              <a:buChar char="•"/>
            </a:pPr>
            <a:r>
              <a:rPr lang="en-US" sz="2400" b="1" dirty="0" smtClean="0"/>
              <a:t>Other reanalyses represent the seasonal variation well with relatively large differences during summer months. </a:t>
            </a:r>
            <a:endParaRPr lang="en-US" sz="2400" b="1" dirty="0"/>
          </a:p>
        </p:txBody>
      </p:sp>
      <p:sp>
        <p:nvSpPr>
          <p:cNvPr id="7" name="TextBox 6"/>
          <p:cNvSpPr txBox="1"/>
          <p:nvPr/>
        </p:nvSpPr>
        <p:spPr>
          <a:xfrm>
            <a:off x="853440" y="1255067"/>
            <a:ext cx="1228221" cy="461665"/>
          </a:xfrm>
          <a:prstGeom prst="rect">
            <a:avLst/>
          </a:prstGeom>
          <a:noFill/>
        </p:spPr>
        <p:txBody>
          <a:bodyPr wrap="none" rtlCol="0">
            <a:spAutoFit/>
          </a:bodyPr>
          <a:lstStyle/>
          <a:p>
            <a:r>
              <a:rPr lang="en-US" sz="2400" dirty="0" smtClean="0">
                <a:latin typeface="Arial Black" panose="020B0A04020102020204" pitchFamily="34" charset="0"/>
              </a:rPr>
              <a:t>SW up</a:t>
            </a:r>
            <a:endParaRPr lang="en-US" sz="2400" dirty="0">
              <a:latin typeface="Arial Black" panose="020B0A04020102020204" pitchFamily="34" charset="0"/>
            </a:endParaRPr>
          </a:p>
        </p:txBody>
      </p:sp>
      <p:sp>
        <p:nvSpPr>
          <p:cNvPr id="8" name="TextBox 7"/>
          <p:cNvSpPr txBox="1"/>
          <p:nvPr/>
        </p:nvSpPr>
        <p:spPr>
          <a:xfrm>
            <a:off x="6903720" y="1255067"/>
            <a:ext cx="1717971" cy="461665"/>
          </a:xfrm>
          <a:prstGeom prst="rect">
            <a:avLst/>
          </a:prstGeom>
          <a:noFill/>
        </p:spPr>
        <p:txBody>
          <a:bodyPr wrap="none" rtlCol="0">
            <a:spAutoFit/>
          </a:bodyPr>
          <a:lstStyle/>
          <a:p>
            <a:r>
              <a:rPr lang="en-US" sz="2400" dirty="0" smtClean="0">
                <a:latin typeface="Arial Black" panose="020B0A04020102020204" pitchFamily="34" charset="0"/>
              </a:rPr>
              <a:t>SW down</a:t>
            </a:r>
            <a:endParaRPr lang="en-US" sz="2400" dirty="0">
              <a:latin typeface="Arial Black" panose="020B0A04020102020204" pitchFamily="34" charset="0"/>
            </a:endParaRPr>
          </a:p>
        </p:txBody>
      </p:sp>
    </p:spTree>
    <p:extLst>
      <p:ext uri="{BB962C8B-B14F-4D97-AF65-F5344CB8AC3E}">
        <p14:creationId xmlns:p14="http://schemas.microsoft.com/office/powerpoint/2010/main" val="2136892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14" y="1"/>
            <a:ext cx="12082585" cy="826936"/>
          </a:xfrm>
        </p:spPr>
        <p:txBody>
          <a:bodyPr>
            <a:normAutofit/>
          </a:bodyPr>
          <a:lstStyle/>
          <a:p>
            <a:r>
              <a:rPr lang="en-US" b="1" dirty="0" smtClean="0"/>
              <a:t>Results III: Warm season (JJA) Surface </a:t>
            </a:r>
            <a:r>
              <a:rPr lang="en-US" b="1" dirty="0" err="1" smtClean="0"/>
              <a:t>SWdown</a:t>
            </a:r>
            <a:r>
              <a:rPr lang="en-US" b="1" dirty="0" smtClean="0"/>
              <a:t> flux</a:t>
            </a:r>
            <a:endParaRPr lang="en-US" b="1"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21" r="3817"/>
          <a:stretch/>
        </p:blipFill>
        <p:spPr>
          <a:xfrm>
            <a:off x="63622" y="692103"/>
            <a:ext cx="7092552" cy="6077185"/>
          </a:xfrm>
        </p:spPr>
      </p:pic>
      <p:sp>
        <p:nvSpPr>
          <p:cNvPr id="4" name="Slide Number Placeholder 3"/>
          <p:cNvSpPr>
            <a:spLocks noGrp="1"/>
          </p:cNvSpPr>
          <p:nvPr>
            <p:ph type="sldNum" sz="quarter" idx="12"/>
          </p:nvPr>
        </p:nvSpPr>
        <p:spPr/>
        <p:txBody>
          <a:bodyPr/>
          <a:lstStyle/>
          <a:p>
            <a:fld id="{5D71FE1E-9569-4323-9E1A-23541EEBEAD4}" type="slidenum">
              <a:rPr lang="en-US" smtClean="0"/>
              <a:t>14</a:t>
            </a:fld>
            <a:endParaRPr lang="en-US"/>
          </a:p>
        </p:txBody>
      </p:sp>
      <p:sp>
        <p:nvSpPr>
          <p:cNvPr id="6" name="TextBox 5"/>
          <p:cNvSpPr txBox="1"/>
          <p:nvPr/>
        </p:nvSpPr>
        <p:spPr>
          <a:xfrm>
            <a:off x="7335982" y="1043254"/>
            <a:ext cx="4727863" cy="6155531"/>
          </a:xfrm>
          <a:prstGeom prst="rect">
            <a:avLst/>
          </a:prstGeom>
          <a:noFill/>
        </p:spPr>
        <p:txBody>
          <a:bodyPr wrap="square" rtlCol="0">
            <a:spAutoFit/>
          </a:bodyPr>
          <a:lstStyle/>
          <a:p>
            <a:r>
              <a:rPr lang="en-US" sz="3200" b="1" u="sng" dirty="0" smtClean="0"/>
              <a:t>CERES EBAF</a:t>
            </a:r>
            <a:endParaRPr lang="en-US" sz="3200" b="1" u="sng" dirty="0"/>
          </a:p>
          <a:p>
            <a:pPr marL="342900" indent="-342900">
              <a:buFont typeface="Arial" panose="020B0604020202020204" pitchFamily="34" charset="0"/>
              <a:buChar char="•"/>
            </a:pPr>
            <a:r>
              <a:rPr lang="en-US" sz="2400" b="1" dirty="0" smtClean="0"/>
              <a:t>Maximum </a:t>
            </a:r>
            <a:r>
              <a:rPr lang="en-US" sz="2400" b="1" dirty="0" err="1" smtClean="0"/>
              <a:t>SWdown</a:t>
            </a:r>
            <a:r>
              <a:rPr lang="en-US" sz="2400" b="1" dirty="0" smtClean="0"/>
              <a:t> flux is over Greenland where CF is low</a:t>
            </a:r>
          </a:p>
          <a:p>
            <a:pPr marL="342900" indent="-342900">
              <a:buFont typeface="Arial" panose="020B0604020202020204" pitchFamily="34" charset="0"/>
              <a:buChar char="•"/>
            </a:pPr>
            <a:r>
              <a:rPr lang="en-US" sz="2400" b="1" dirty="0" smtClean="0"/>
              <a:t>Minimum value is over North Atlantic Ocean and is associated with higher CF</a:t>
            </a:r>
          </a:p>
          <a:p>
            <a:endParaRPr lang="en-US" sz="2400" b="1" dirty="0"/>
          </a:p>
          <a:p>
            <a:r>
              <a:rPr lang="en-US" sz="3200" b="1" u="sng" dirty="0" err="1" smtClean="0"/>
              <a:t>Reanalyses</a:t>
            </a:r>
            <a:endParaRPr lang="en-US" sz="2400" b="1" dirty="0"/>
          </a:p>
          <a:p>
            <a:pPr marL="285750" indent="-285750">
              <a:buFont typeface="Arial" panose="020B0604020202020204" pitchFamily="34" charset="0"/>
              <a:buChar char="•"/>
            </a:pPr>
            <a:r>
              <a:rPr lang="en-US" sz="2400" b="1" dirty="0" smtClean="0"/>
              <a:t>CFSR, ERA-I and MERRA are largely negative biased in the Arctic Ocean</a:t>
            </a:r>
          </a:p>
          <a:p>
            <a:endParaRPr lang="en-US" sz="2400" b="1" dirty="0"/>
          </a:p>
          <a:p>
            <a:pPr marL="285750" indent="-285750">
              <a:buFont typeface="Arial" panose="020B0604020202020204" pitchFamily="34" charset="0"/>
              <a:buChar char="•"/>
            </a:pPr>
            <a:r>
              <a:rPr lang="en-US" sz="2400" b="1" dirty="0"/>
              <a:t>CFSR and ERA-I reanalyzed </a:t>
            </a:r>
            <a:r>
              <a:rPr lang="en-US" sz="2400" b="1" dirty="0" err="1"/>
              <a:t>SW_down</a:t>
            </a:r>
            <a:r>
              <a:rPr lang="en-US" sz="2400" b="1" dirty="0"/>
              <a:t> fluxes are consistent with their CF results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4120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Summary</a:t>
            </a:r>
            <a:endParaRPr lang="en-US" sz="4800" b="1" u="sng" dirty="0"/>
          </a:p>
        </p:txBody>
      </p:sp>
      <p:sp>
        <p:nvSpPr>
          <p:cNvPr id="3" name="Content Placeholder 2"/>
          <p:cNvSpPr>
            <a:spLocks noGrp="1"/>
          </p:cNvSpPr>
          <p:nvPr>
            <p:ph idx="1"/>
          </p:nvPr>
        </p:nvSpPr>
        <p:spPr>
          <a:xfrm>
            <a:off x="838199" y="1493520"/>
            <a:ext cx="10924309" cy="4683443"/>
          </a:xfrm>
        </p:spPr>
        <p:txBody>
          <a:bodyPr/>
          <a:lstStyle/>
          <a:p>
            <a:r>
              <a:rPr lang="en-US" b="1" dirty="0" smtClean="0"/>
              <a:t>Except JRA55, the other four reanalyses have difficulties in representing the seasonal variation of Arctic cloud fraction, especially during the cold season </a:t>
            </a:r>
            <a:r>
              <a:rPr lang="en-US" b="1" dirty="0"/>
              <a:t>(</a:t>
            </a:r>
            <a:r>
              <a:rPr lang="en-US" b="1" dirty="0" smtClean="0"/>
              <a:t>overestimation)</a:t>
            </a:r>
          </a:p>
          <a:p>
            <a:r>
              <a:rPr lang="en-US" b="1" dirty="0" smtClean="0"/>
              <a:t>Almost all the reanalyses can well capture the seasonal cycle of radiation fluxes, both at the TOA and surface</a:t>
            </a:r>
          </a:p>
          <a:p>
            <a:r>
              <a:rPr lang="en-US" b="1" dirty="0" smtClean="0"/>
              <a:t>TOA net </a:t>
            </a:r>
            <a:r>
              <a:rPr lang="en-US" b="1" dirty="0"/>
              <a:t>CREs are dominated by </a:t>
            </a:r>
            <a:r>
              <a:rPr lang="en-US" b="1" dirty="0" smtClean="0"/>
              <a:t>LW warming effect during winter months, and by SW </a:t>
            </a:r>
            <a:r>
              <a:rPr lang="en-US" b="1" dirty="0"/>
              <a:t>cooling </a:t>
            </a:r>
            <a:r>
              <a:rPr lang="en-US" b="1" dirty="0" smtClean="0"/>
              <a:t>effect from April to September</a:t>
            </a:r>
          </a:p>
          <a:p>
            <a:r>
              <a:rPr lang="en-US" b="1" dirty="0" smtClean="0"/>
              <a:t>In general, most of the reanalyzed CF and radiation results are not physically consistent with each other, such as higher CF should result in higher TOA SW up and lower surface SW down flux etc. </a:t>
            </a:r>
            <a:endParaRPr lang="en-US" dirty="0" smtClean="0"/>
          </a:p>
        </p:txBody>
      </p:sp>
      <p:sp>
        <p:nvSpPr>
          <p:cNvPr id="4" name="Slide Number Placeholder 3"/>
          <p:cNvSpPr>
            <a:spLocks noGrp="1"/>
          </p:cNvSpPr>
          <p:nvPr>
            <p:ph type="sldNum" sz="quarter" idx="12"/>
          </p:nvPr>
        </p:nvSpPr>
        <p:spPr/>
        <p:txBody>
          <a:bodyPr/>
          <a:lstStyle/>
          <a:p>
            <a:fld id="{5D71FE1E-9569-4323-9E1A-23541EEBEAD4}" type="slidenum">
              <a:rPr lang="en-US" smtClean="0"/>
              <a:t>15</a:t>
            </a:fld>
            <a:endParaRPr lang="en-US"/>
          </a:p>
        </p:txBody>
      </p:sp>
    </p:spTree>
    <p:extLst>
      <p:ext uri="{BB962C8B-B14F-4D97-AF65-F5344CB8AC3E}">
        <p14:creationId xmlns:p14="http://schemas.microsoft.com/office/powerpoint/2010/main" val="30231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65" y="158936"/>
            <a:ext cx="10515600" cy="1325563"/>
          </a:xfrm>
        </p:spPr>
        <p:txBody>
          <a:bodyPr>
            <a:normAutofit/>
          </a:bodyPr>
          <a:lstStyle/>
          <a:p>
            <a:r>
              <a:rPr lang="en-US" sz="4800" b="1" u="sng" dirty="0" smtClean="0">
                <a:latin typeface="Arial Black" panose="020B0A04020102020204" pitchFamily="34" charset="0"/>
              </a:rPr>
              <a:t>Outline</a:t>
            </a:r>
            <a:endParaRPr lang="en-US" sz="4800" b="1" u="sng" dirty="0">
              <a:latin typeface="Arial Black" panose="020B0A04020102020204" pitchFamily="34" charset="0"/>
            </a:endParaRPr>
          </a:p>
        </p:txBody>
      </p:sp>
      <p:sp>
        <p:nvSpPr>
          <p:cNvPr id="3" name="Content Placeholder 2"/>
          <p:cNvSpPr>
            <a:spLocks noGrp="1"/>
          </p:cNvSpPr>
          <p:nvPr>
            <p:ph idx="1"/>
          </p:nvPr>
        </p:nvSpPr>
        <p:spPr>
          <a:xfrm>
            <a:off x="838200" y="1565852"/>
            <a:ext cx="10515600" cy="4351338"/>
          </a:xfrm>
        </p:spPr>
        <p:txBody>
          <a:bodyPr>
            <a:normAutofit/>
          </a:bodyPr>
          <a:lstStyle/>
          <a:p>
            <a:r>
              <a:rPr lang="en-US" sz="3200" dirty="0" smtClean="0">
                <a:latin typeface="Arial Black" panose="020B0A04020102020204" pitchFamily="34" charset="0"/>
              </a:rPr>
              <a:t>Datasets and Methodology</a:t>
            </a:r>
          </a:p>
          <a:p>
            <a:r>
              <a:rPr lang="en-US" sz="3200" dirty="0" smtClean="0">
                <a:latin typeface="Arial Black" panose="020B0A04020102020204" pitchFamily="34" charset="0"/>
              </a:rPr>
              <a:t>Comparison between satellite-derived and ground-based observations</a:t>
            </a:r>
          </a:p>
          <a:p>
            <a:r>
              <a:rPr lang="en-US" sz="3200" dirty="0">
                <a:latin typeface="Arial Black" panose="020B0A04020102020204" pitchFamily="34" charset="0"/>
              </a:rPr>
              <a:t>Results </a:t>
            </a:r>
            <a:r>
              <a:rPr lang="en-US" altLang="zh-CN" sz="3200" dirty="0" smtClean="0">
                <a:latin typeface="Arial Black" panose="020B0A04020102020204" pitchFamily="34" charset="0"/>
              </a:rPr>
              <a:t>I: </a:t>
            </a:r>
            <a:r>
              <a:rPr lang="en-US" sz="3200" dirty="0" smtClean="0">
                <a:latin typeface="Arial Black" panose="020B0A04020102020204" pitchFamily="34" charset="0"/>
              </a:rPr>
              <a:t>Cloud </a:t>
            </a:r>
            <a:r>
              <a:rPr lang="en-US" altLang="zh-CN" sz="3200" dirty="0" smtClean="0">
                <a:latin typeface="Arial Black" panose="020B0A04020102020204" pitchFamily="34" charset="0"/>
              </a:rPr>
              <a:t>f</a:t>
            </a:r>
            <a:r>
              <a:rPr lang="en-US" sz="3200" dirty="0" smtClean="0">
                <a:latin typeface="Arial Black" panose="020B0A04020102020204" pitchFamily="34" charset="0"/>
              </a:rPr>
              <a:t>raction (CF)</a:t>
            </a:r>
          </a:p>
          <a:p>
            <a:r>
              <a:rPr lang="en-US" sz="3200" dirty="0" smtClean="0">
                <a:latin typeface="Arial Black" panose="020B0A04020102020204" pitchFamily="34" charset="0"/>
              </a:rPr>
              <a:t>Results II: Top-of-Atmosphere (TOA) radiation fluxes and cloud radiative effects (CREs)</a:t>
            </a:r>
          </a:p>
          <a:p>
            <a:r>
              <a:rPr lang="en-US" sz="3200" dirty="0" smtClean="0">
                <a:latin typeface="Arial Black" panose="020B0A04020102020204" pitchFamily="34" charset="0"/>
              </a:rPr>
              <a:t>Results III: Surface radiation fluxes</a:t>
            </a:r>
          </a:p>
          <a:p>
            <a:r>
              <a:rPr lang="en-US" sz="3200" dirty="0" smtClean="0">
                <a:latin typeface="Arial Black" panose="020B0A04020102020204" pitchFamily="34" charset="0"/>
              </a:rPr>
              <a:t>Summary</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D71FE1E-9569-4323-9E1A-23541EEBEAD4}" type="slidenum">
              <a:rPr lang="en-US" smtClean="0"/>
              <a:t>2</a:t>
            </a:fld>
            <a:endParaRPr lang="en-US"/>
          </a:p>
        </p:txBody>
      </p:sp>
    </p:spTree>
    <p:extLst>
      <p:ext uri="{BB962C8B-B14F-4D97-AF65-F5344CB8AC3E}">
        <p14:creationId xmlns:p14="http://schemas.microsoft.com/office/powerpoint/2010/main" val="2650970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576"/>
            <a:ext cx="10515600" cy="1325563"/>
          </a:xfrm>
        </p:spPr>
        <p:txBody>
          <a:bodyPr>
            <a:normAutofit/>
          </a:bodyPr>
          <a:lstStyle/>
          <a:p>
            <a:r>
              <a:rPr lang="en-US" sz="4800" b="1" u="sng" dirty="0" smtClean="0"/>
              <a:t>Datasets</a:t>
            </a:r>
            <a:endParaRPr lang="en-US" sz="4800" b="1" u="sng" dirty="0"/>
          </a:p>
        </p:txBody>
      </p:sp>
      <p:sp>
        <p:nvSpPr>
          <p:cNvPr id="3" name="Content Placeholder 2"/>
          <p:cNvSpPr>
            <a:spLocks noGrp="1"/>
          </p:cNvSpPr>
          <p:nvPr>
            <p:ph idx="1"/>
          </p:nvPr>
        </p:nvSpPr>
        <p:spPr>
          <a:xfrm>
            <a:off x="838200" y="981167"/>
            <a:ext cx="10515600" cy="4351338"/>
          </a:xfrm>
        </p:spPr>
        <p:txBody>
          <a:bodyPr/>
          <a:lstStyle/>
          <a:p>
            <a:r>
              <a:rPr lang="en-US" sz="3200" b="1" dirty="0" smtClean="0"/>
              <a:t>Time frame: 2000/03-2012/02</a:t>
            </a:r>
          </a:p>
          <a:p>
            <a:r>
              <a:rPr lang="en-US" sz="3200" b="1" dirty="0" smtClean="0"/>
              <a:t>Area of interest: Arctic (70°-90°N)</a:t>
            </a:r>
          </a:p>
          <a:p>
            <a:r>
              <a:rPr lang="en-US" sz="3200" b="1" dirty="0" smtClean="0"/>
              <a:t>Satellite observations: CERES-MODIS cloud fraction, CERES-EBAF edition 3 for radiation fluxes at Top of Atmosphere (TOA) and surface</a:t>
            </a:r>
          </a:p>
          <a:p>
            <a:r>
              <a:rPr lang="en-US" sz="3200" b="1" dirty="0" err="1" smtClean="0"/>
              <a:t>Reanalyses</a:t>
            </a:r>
            <a:endParaRPr lang="en-US" sz="3200" b="1"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D71FE1E-9569-4323-9E1A-23541EEBEAD4}" type="slidenum">
              <a:rPr lang="en-US" smtClean="0"/>
              <a:t>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82535942"/>
              </p:ext>
            </p:extLst>
          </p:nvPr>
        </p:nvGraphicFramePr>
        <p:xfrm>
          <a:off x="974025" y="4123514"/>
          <a:ext cx="10384256" cy="2348294"/>
        </p:xfrm>
        <a:graphic>
          <a:graphicData uri="http://schemas.openxmlformats.org/drawingml/2006/table">
            <a:tbl>
              <a:tblPr firstRow="1" firstCol="1" bandRow="1"/>
              <a:tblGrid>
                <a:gridCol w="1730339"/>
                <a:gridCol w="1730339"/>
                <a:gridCol w="1730339"/>
                <a:gridCol w="1730339"/>
                <a:gridCol w="1731450"/>
                <a:gridCol w="1731450"/>
              </a:tblGrid>
              <a:tr h="244067">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JRA55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20CR V2c</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CFSR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ERA-Interim</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MERRA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268">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Horizontal Resolution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Global Gaussian Grid</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(288×145)</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1.25°×1.25°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Global Gaussian Grid</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(180×91)</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Global Gaussian Grid</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(1153×576)</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0.31°×0.31°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Global Gaussian </a:t>
                      </a: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Grid</a:t>
                      </a:r>
                    </a:p>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a:t>
                      </a:r>
                      <a:r>
                        <a:rPr lang="en-US" sz="1600" b="1" dirty="0">
                          <a:effectLst/>
                          <a:latin typeface="Calibri" panose="020F0502020204030204" pitchFamily="34" charset="0"/>
                          <a:ea typeface="SimSun" panose="02010600030101010101" pitchFamily="2" charset="-122"/>
                          <a:cs typeface="Times New Roman" panose="02020603050405020304" pitchFamily="18" charset="0"/>
                        </a:rPr>
                        <a:t>480×241)</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0.75°×0.75°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Global Gaussian Grid</a:t>
                      </a:r>
                    </a:p>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(540×361)</a:t>
                      </a:r>
                    </a:p>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0.66°×0.5°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134">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Vertical Resolution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60 </a:t>
                      </a: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levels</a:t>
                      </a:r>
                    </a:p>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(to 0.1 </a:t>
                      </a:r>
                      <a:r>
                        <a:rPr lang="en-US" sz="1600" b="1" dirty="0" err="1" smtClean="0">
                          <a:effectLst/>
                          <a:latin typeface="Calibri" panose="020F0502020204030204" pitchFamily="34" charset="0"/>
                          <a:ea typeface="SimSun" panose="02010600030101010101" pitchFamily="2" charset="-122"/>
                          <a:cs typeface="Times New Roman" panose="02020603050405020304" pitchFamily="18" charset="0"/>
                        </a:rPr>
                        <a:t>hPa</a:t>
                      </a: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24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64 levels</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(to 0.26 </a:t>
                      </a:r>
                      <a:r>
                        <a:rPr lang="en-US" sz="1600" b="1" dirty="0" err="1">
                          <a:effectLst/>
                          <a:latin typeface="Calibri" panose="020F0502020204030204" pitchFamily="34" charset="0"/>
                          <a:ea typeface="SimSun" panose="02010600030101010101" pitchFamily="2" charset="-122"/>
                          <a:cs typeface="Times New Roman" panose="02020603050405020304" pitchFamily="18" charset="0"/>
                        </a:rPr>
                        <a:t>hPa</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60 levels</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(to 0.1 </a:t>
                      </a:r>
                      <a:r>
                        <a:rPr lang="en-US" sz="1600" b="1" dirty="0" err="1">
                          <a:effectLst/>
                          <a:latin typeface="Calibri" panose="020F0502020204030204" pitchFamily="34" charset="0"/>
                          <a:ea typeface="SimSun" panose="02010600030101010101" pitchFamily="2" charset="-122"/>
                          <a:cs typeface="Times New Roman" panose="02020603050405020304" pitchFamily="18" charset="0"/>
                        </a:rPr>
                        <a:t>hPa</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72 levels</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(to 0.01 </a:t>
                      </a:r>
                      <a:r>
                        <a:rPr lang="en-US" sz="1600" b="1" dirty="0" err="1">
                          <a:effectLst/>
                          <a:latin typeface="Calibri" panose="020F0502020204030204" pitchFamily="34" charset="0"/>
                          <a:ea typeface="SimSun" panose="02010600030101010101" pitchFamily="2" charset="-122"/>
                          <a:cs typeface="Times New Roman" panose="02020603050405020304" pitchFamily="18" charset="0"/>
                        </a:rPr>
                        <a:t>hPa</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134">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Temporal</a:t>
                      </a:r>
                    </a:p>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Resolution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3 hour time </a:t>
                      </a: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average</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3 hour time average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 hour time</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average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6 hour time</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average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 hour time average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181077" y="4383088"/>
            <a:ext cx="145165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4662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Methodology</a:t>
            </a:r>
            <a:endParaRPr lang="en-US" sz="4800" b="1" dirty="0"/>
          </a:p>
        </p:txBody>
      </p:sp>
      <p:sp>
        <p:nvSpPr>
          <p:cNvPr id="3" name="Content Placeholder 2"/>
          <p:cNvSpPr>
            <a:spLocks noGrp="1"/>
          </p:cNvSpPr>
          <p:nvPr>
            <p:ph idx="1"/>
          </p:nvPr>
        </p:nvSpPr>
        <p:spPr>
          <a:xfrm>
            <a:off x="358588" y="1488141"/>
            <a:ext cx="10995212" cy="4688822"/>
          </a:xfrm>
        </p:spPr>
        <p:txBody>
          <a:bodyPr>
            <a:normAutofit lnSpcReduction="10000"/>
          </a:bodyPr>
          <a:lstStyle/>
          <a:p>
            <a:r>
              <a:rPr lang="en-US" sz="3600" b="1" dirty="0" smtClean="0"/>
              <a:t>Using monthly means of cloud and radiation parameters </a:t>
            </a:r>
          </a:p>
          <a:p>
            <a:r>
              <a:rPr lang="en-US" sz="3600" b="1" dirty="0" smtClean="0"/>
              <a:t>Both Satellite observations and </a:t>
            </a:r>
            <a:r>
              <a:rPr lang="en-US" sz="3600" b="1" dirty="0" err="1" smtClean="0"/>
              <a:t>reanalyses</a:t>
            </a:r>
            <a:r>
              <a:rPr lang="en-US" sz="3600" b="1" dirty="0" smtClean="0"/>
              <a:t> are averaged into the same grid box (2</a:t>
            </a:r>
            <a:r>
              <a:rPr lang="en-US" sz="3600" b="1" baseline="30000" dirty="0" smtClean="0"/>
              <a:t>o</a:t>
            </a:r>
            <a:r>
              <a:rPr lang="en-US" sz="3600" b="1" dirty="0" smtClean="0"/>
              <a:t>x2</a:t>
            </a:r>
            <a:r>
              <a:rPr lang="en-US" sz="3600" b="1" baseline="30000" dirty="0" smtClean="0"/>
              <a:t>o</a:t>
            </a:r>
            <a:r>
              <a:rPr lang="en-US" sz="3600" b="1" dirty="0" smtClean="0"/>
              <a:t>) during comparison. </a:t>
            </a:r>
          </a:p>
          <a:p>
            <a:r>
              <a:rPr lang="en-US" sz="3600" b="1" dirty="0" smtClean="0"/>
              <a:t>In order to provide more reliable satellite derived surface Radiation products over entire Arctic region, the ground-based observations from BSRN surface sites have been collected to validate the NASA CERES surface radiation products (In progress).  </a:t>
            </a:r>
          </a:p>
          <a:p>
            <a:endParaRPr lang="en-US" sz="3600" dirty="0"/>
          </a:p>
        </p:txBody>
      </p:sp>
      <p:sp>
        <p:nvSpPr>
          <p:cNvPr id="4" name="Slide Number Placeholder 3"/>
          <p:cNvSpPr>
            <a:spLocks noGrp="1"/>
          </p:cNvSpPr>
          <p:nvPr>
            <p:ph type="sldNum" sz="quarter" idx="12"/>
          </p:nvPr>
        </p:nvSpPr>
        <p:spPr/>
        <p:txBody>
          <a:bodyPr/>
          <a:lstStyle/>
          <a:p>
            <a:fld id="{5D71FE1E-9569-4323-9E1A-23541EEBEAD4}" type="slidenum">
              <a:rPr lang="en-US">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46117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12"/>
            <a:ext cx="12192000" cy="1325563"/>
          </a:xfrm>
        </p:spPr>
        <p:txBody>
          <a:bodyPr>
            <a:normAutofit/>
          </a:bodyPr>
          <a:lstStyle/>
          <a:p>
            <a:pPr algn="ctr"/>
            <a:r>
              <a:rPr lang="en-US" sz="3400" b="1" dirty="0" smtClean="0"/>
              <a:t>Comparison between satellite-derived and surface observations</a:t>
            </a:r>
            <a:r>
              <a:rPr lang="en-US" sz="3600" b="1" dirty="0" smtClean="0"/>
              <a:t/>
            </a:r>
            <a:br>
              <a:rPr lang="en-US" sz="3600" b="1" dirty="0" smtClean="0"/>
            </a:b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3545837"/>
              </p:ext>
            </p:extLst>
          </p:nvPr>
        </p:nvGraphicFramePr>
        <p:xfrm>
          <a:off x="1236519" y="911226"/>
          <a:ext cx="9840191" cy="4554393"/>
        </p:xfrm>
        <a:graphic>
          <a:graphicData uri="http://schemas.openxmlformats.org/drawingml/2006/table">
            <a:tbl>
              <a:tblPr firstRow="1" firstCol="1" bandRow="1"/>
              <a:tblGrid>
                <a:gridCol w="1504735"/>
                <a:gridCol w="1397166"/>
                <a:gridCol w="1630615"/>
                <a:gridCol w="2577139"/>
                <a:gridCol w="2730536"/>
              </a:tblGrid>
              <a:tr h="785241">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Variable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CERES-EBAF</a:t>
                      </a: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(70°-90°N)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Dong et al. </a:t>
                      </a: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2013</a:t>
                      </a:r>
                      <a:r>
                        <a:rPr lang="en-US" sz="1600" b="1" baseline="30000" dirty="0" smtClean="0">
                          <a:effectLst/>
                          <a:latin typeface="Calibri" panose="020F0502020204030204" pitchFamily="34" charset="0"/>
                          <a:ea typeface="SimSun" panose="02010600030101010101" pitchFamily="2" charset="-122"/>
                          <a:cs typeface="Times New Roman" panose="02020603050405020304" pitchFamily="18" charset="0"/>
                        </a:rPr>
                        <a:t>a</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(70°-90°N)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BAR(71.32°N,156.6°W</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CERES/</a:t>
                      </a:r>
                      <a:r>
                        <a:rPr lang="en-US" sz="1600" b="1" dirty="0" err="1" smtClean="0">
                          <a:effectLst/>
                          <a:latin typeface="Calibri" panose="020F0502020204030204" pitchFamily="34" charset="0"/>
                          <a:ea typeface="SimSun" panose="02010600030101010101" pitchFamily="2" charset="-122"/>
                          <a:cs typeface="Times New Roman" panose="02020603050405020304" pitchFamily="18" charset="0"/>
                        </a:rPr>
                        <a:t>ARM</a:t>
                      </a:r>
                      <a:r>
                        <a:rPr lang="en-US" sz="1600" b="1" baseline="30000" dirty="0" err="1" smtClean="0">
                          <a:effectLst/>
                          <a:latin typeface="Calibri" panose="020F0502020204030204" pitchFamily="34" charset="0"/>
                          <a:ea typeface="SimSun" panose="02010600030101010101" pitchFamily="2" charset="-122"/>
                          <a:cs typeface="Times New Roman" panose="02020603050405020304" pitchFamily="18" charset="0"/>
                        </a:rPr>
                        <a:t>b</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NYA(78.93°N,11.93°E)</a:t>
                      </a:r>
                    </a:p>
                    <a:p>
                      <a:pPr marL="0" marR="0">
                        <a:lnSpc>
                          <a:spcPct val="107000"/>
                        </a:lnSpc>
                        <a:spcBef>
                          <a:spcPts val="0"/>
                        </a:spcBef>
                        <a:spcAft>
                          <a:spcPts val="0"/>
                        </a:spcAft>
                      </a:pP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EBAF/</a:t>
                      </a:r>
                      <a:r>
                        <a:rPr lang="en-US" sz="1600" b="1" dirty="0" err="1" smtClean="0">
                          <a:effectLst/>
                          <a:latin typeface="Calibri" panose="020F0502020204030204" pitchFamily="34" charset="0"/>
                          <a:ea typeface="SimSun" panose="02010600030101010101" pitchFamily="2" charset="-122"/>
                          <a:cs typeface="Times New Roman" panose="02020603050405020304" pitchFamily="18" charset="0"/>
                        </a:rPr>
                        <a:t>BSRN</a:t>
                      </a:r>
                      <a:r>
                        <a:rPr lang="en-US" sz="1600" b="1" baseline="30000" dirty="0" err="1" smtClean="0">
                          <a:effectLst/>
                          <a:latin typeface="Calibri" panose="020F0502020204030204" pitchFamily="34" charset="0"/>
                          <a:ea typeface="SimSun" panose="02010600030101010101" pitchFamily="2" charset="-122"/>
                          <a:cs typeface="Times New Roman" panose="02020603050405020304" pitchFamily="18" charset="0"/>
                        </a:rPr>
                        <a:t>c</a:t>
                      </a:r>
                      <a:endParaRPr lang="en-US" sz="1600" b="1" dirty="0">
                        <a:effectLst/>
                        <a:latin typeface="Calibri" panose="020F0502020204030204" pitchFamily="34" charset="0"/>
                        <a:ea typeface="SimSun" panose="02010600030101010101" pitchFamily="2" charset="-122"/>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CFs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63.2</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64.8/78(Radar</a:t>
                      </a:r>
                      <a:r>
                        <a:rPr lang="en-US" sz="1600" b="1" dirty="0" smtClean="0">
                          <a:effectLst/>
                          <a:latin typeface="Calibri" panose="020F0502020204030204" pitchFamily="34" charset="0"/>
                          <a:ea typeface="SimSun" panose="02010600030101010101" pitchFamily="2" charset="-122"/>
                          <a:cs typeface="Times New Roman" panose="02020603050405020304" pitchFamily="18" charset="0"/>
                        </a:rPr>
                        <a:t>); 75(</a:t>
                      </a:r>
                      <a:r>
                        <a:rPr lang="en-US" sz="1600" b="1" dirty="0" err="1" smtClean="0">
                          <a:effectLst/>
                          <a:latin typeface="Calibri" panose="020F0502020204030204" pitchFamily="34" charset="0"/>
                          <a:ea typeface="SimSun" panose="02010600030101010101" pitchFamily="2" charset="-122"/>
                          <a:cs typeface="Times New Roman" panose="02020603050405020304" pitchFamily="18" charset="0"/>
                        </a:rPr>
                        <a:t>Ceilo</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66.5/67.0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dirty="0" err="1">
                          <a:effectLst/>
                          <a:latin typeface="Calibri" panose="020F0502020204030204" pitchFamily="34" charset="0"/>
                          <a:ea typeface="SimSun" panose="02010600030101010101" pitchFamily="2" charset="-122"/>
                          <a:cs typeface="Times New Roman" panose="02020603050405020304" pitchFamily="18" charset="0"/>
                        </a:rPr>
                        <a:t>LW</a:t>
                      </a:r>
                      <a:r>
                        <a:rPr lang="en-US" sz="1600" b="1" baseline="30000" dirty="0" err="1">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dirty="0" err="1">
                          <a:effectLst/>
                          <a:latin typeface="Calibri" panose="020F0502020204030204" pitchFamily="34" charset="0"/>
                          <a:ea typeface="SimSun" panose="02010600030101010101" pitchFamily="2" charset="-122"/>
                          <a:cs typeface="Times New Roman" panose="02020603050405020304" pitchFamily="18" charset="0"/>
                        </a:rPr>
                        <a:t>all</a:t>
                      </a:r>
                      <a:r>
                        <a:rPr lang="en-US" sz="1600" b="1" baseline="-25000" dirty="0">
                          <a:effectLst/>
                          <a:latin typeface="Calibri" panose="020F0502020204030204" pitchFamily="34" charset="0"/>
                          <a:ea typeface="SimSun" panose="02010600030101010101" pitchFamily="2" charset="-122"/>
                          <a:cs typeface="Times New Roman" panose="02020603050405020304" pitchFamily="18" charset="0"/>
                        </a:rPr>
                        <a:t> </a:t>
                      </a:r>
                      <a:r>
                        <a:rPr lang="en-US" sz="1600" b="1" dirty="0">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dirty="0">
                          <a:effectLst/>
                          <a:latin typeface="Calibri" panose="020F0502020204030204" pitchFamily="34" charset="0"/>
                          <a:ea typeface="SimSun" panose="02010600030101010101" pitchFamily="2" charset="-122"/>
                          <a:cs typeface="Times New Roman" panose="02020603050405020304" pitchFamily="18" charset="0"/>
                        </a:rPr>
                        <a:t>-2</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262.8</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262.2</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262.0/271.3</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LW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all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232.2</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230.6</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245.9/240.0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243.8/252.9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SW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all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53.9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54</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48.7/48.6</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SW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all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95.9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96.1</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104.0/96.9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88.5/76.5</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LW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clr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264.9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277.1/265.2</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LW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clr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192.7</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204.8/203.2</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SW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clr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65.9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58.9/65.3</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SW</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clr</a:t>
                      </a:r>
                      <a:r>
                        <a:rPr lang="en-US" sz="1600" b="1">
                          <a:effectLst/>
                          <a:latin typeface="Calibri" panose="020F0502020204030204" pitchFamily="34" charset="0"/>
                          <a:ea typeface="SimSun" panose="02010600030101010101" pitchFamily="2" charset="-122"/>
                          <a:cs typeface="Times New Roman" panose="02020603050405020304" pitchFamily="18" charset="0"/>
                        </a:rPr>
                        <a:t> (Wm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127.9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139.5/139.8</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CRF</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lw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41.6</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56.2/30.7</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CRF</a:t>
                      </a:r>
                      <a:r>
                        <a:rPr lang="en-US" sz="1600" b="1" baseline="-25000">
                          <a:effectLst/>
                          <a:latin typeface="Calibri" panose="020F0502020204030204" pitchFamily="34" charset="0"/>
                          <a:ea typeface="SimSun" panose="02010600030101010101" pitchFamily="2" charset="-122"/>
                          <a:cs typeface="Times New Roman" panose="02020603050405020304" pitchFamily="18" charset="0"/>
                        </a:rPr>
                        <a:t>sw </a:t>
                      </a:r>
                      <a:r>
                        <a:rPr lang="en-US" sz="1600" b="1">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a:effectLst/>
                          <a:latin typeface="Calibri" panose="020F0502020204030204" pitchFamily="34" charset="0"/>
                          <a:ea typeface="SimSun" panose="02010600030101010101" pitchFamily="2" charset="-122"/>
                          <a:cs typeface="Times New Roman" panose="02020603050405020304" pitchFamily="18" charset="0"/>
                        </a:rPr>
                        <a:t>-2</a:t>
                      </a:r>
                      <a:r>
                        <a:rPr lang="en-US" sz="1600" b="1">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-20.0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-25.3/-26.2</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96">
                <a:tc>
                  <a:txBody>
                    <a:bodyPr/>
                    <a:lstStyle/>
                    <a:p>
                      <a:pPr marL="0" marR="0">
                        <a:lnSpc>
                          <a:spcPct val="107000"/>
                        </a:lnSpc>
                        <a:spcBef>
                          <a:spcPts val="0"/>
                        </a:spcBef>
                        <a:spcAft>
                          <a:spcPts val="0"/>
                        </a:spcAft>
                      </a:pPr>
                      <a:r>
                        <a:rPr lang="en-US" sz="1600" b="1" dirty="0" err="1">
                          <a:effectLst/>
                          <a:latin typeface="Calibri" panose="020F0502020204030204" pitchFamily="34" charset="0"/>
                          <a:ea typeface="SimSun" panose="02010600030101010101" pitchFamily="2" charset="-122"/>
                          <a:cs typeface="Times New Roman" panose="02020603050405020304" pitchFamily="18" charset="0"/>
                        </a:rPr>
                        <a:t>CRF</a:t>
                      </a:r>
                      <a:r>
                        <a:rPr lang="en-US" sz="1600" b="1" baseline="-25000" dirty="0" err="1">
                          <a:effectLst/>
                          <a:latin typeface="Calibri" panose="020F0502020204030204" pitchFamily="34" charset="0"/>
                          <a:ea typeface="SimSun" panose="02010600030101010101" pitchFamily="2" charset="-122"/>
                          <a:cs typeface="Times New Roman" panose="02020603050405020304" pitchFamily="18" charset="0"/>
                        </a:rPr>
                        <a:t>net</a:t>
                      </a:r>
                      <a:r>
                        <a:rPr lang="en-US" sz="1600" b="1" baseline="-25000" dirty="0">
                          <a:effectLst/>
                          <a:latin typeface="Calibri" panose="020F0502020204030204" pitchFamily="34" charset="0"/>
                          <a:ea typeface="SimSun" panose="02010600030101010101" pitchFamily="2" charset="-122"/>
                          <a:cs typeface="Times New Roman" panose="02020603050405020304" pitchFamily="18" charset="0"/>
                        </a:rPr>
                        <a:t> </a:t>
                      </a:r>
                      <a:r>
                        <a:rPr lang="en-US" sz="1600" b="1" dirty="0">
                          <a:effectLst/>
                          <a:latin typeface="Calibri" panose="020F0502020204030204" pitchFamily="34" charset="0"/>
                          <a:ea typeface="SimSun" panose="02010600030101010101" pitchFamily="2" charset="-122"/>
                          <a:cs typeface="Times New Roman" panose="02020603050405020304" pitchFamily="18" charset="0"/>
                        </a:rPr>
                        <a:t>(Wm</a:t>
                      </a:r>
                      <a:r>
                        <a:rPr lang="en-US" sz="1600" b="1" baseline="30000" dirty="0">
                          <a:effectLst/>
                          <a:latin typeface="Calibri" panose="020F0502020204030204" pitchFamily="34" charset="0"/>
                          <a:ea typeface="SimSun" panose="02010600030101010101" pitchFamily="2" charset="-122"/>
                          <a:cs typeface="Times New Roman" panose="02020603050405020304" pitchFamily="18" charset="0"/>
                        </a:rPr>
                        <a:t>-2</a:t>
                      </a:r>
                      <a:r>
                        <a:rPr lang="en-US" sz="1600" b="1" dirty="0">
                          <a:effectLst/>
                          <a:latin typeface="Calibri" panose="020F0502020204030204" pitchFamily="34" charset="0"/>
                          <a:ea typeface="SimSun" panose="02010600030101010101" pitchFamily="2" charset="-122"/>
                          <a:cs typeface="Times New Roman" panose="02020603050405020304" pitchFamily="18" charset="0"/>
                        </a:rPr>
                        <a: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21.6</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30.9/4.5</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SimSun" panose="02010600030101010101" pitchFamily="2" charset="-122"/>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5D71FE1E-9569-4323-9E1A-23541EEBEAD4}" type="slidenum">
              <a:rPr lang="en-US" smtClean="0"/>
              <a:t>5</a:t>
            </a:fld>
            <a:endParaRPr lang="en-US"/>
          </a:p>
        </p:txBody>
      </p:sp>
      <p:sp>
        <p:nvSpPr>
          <p:cNvPr id="6" name="TextBox 5"/>
          <p:cNvSpPr txBox="1"/>
          <p:nvPr/>
        </p:nvSpPr>
        <p:spPr>
          <a:xfrm>
            <a:off x="838200" y="5642263"/>
            <a:ext cx="10972800" cy="989053"/>
          </a:xfrm>
          <a:prstGeom prst="rect">
            <a:avLst/>
          </a:prstGeom>
          <a:noFill/>
        </p:spPr>
        <p:txBody>
          <a:bodyPr wrap="square" rtlCol="0">
            <a:spAutoFit/>
          </a:bodyPr>
          <a:lstStyle/>
          <a:p>
            <a:pPr>
              <a:lnSpc>
                <a:spcPct val="107000"/>
              </a:lnSpc>
              <a:spcAft>
                <a:spcPts val="800"/>
              </a:spcAft>
            </a:pPr>
            <a:r>
              <a:rPr lang="en-US" sz="1400" baseline="30000" dirty="0" err="1">
                <a:latin typeface="Calibri" panose="020F0502020204030204" pitchFamily="34" charset="0"/>
                <a:ea typeface="SimSun" panose="02010600030101010101" pitchFamily="2" charset="-122"/>
                <a:cs typeface="Times New Roman" panose="02020603050405020304" pitchFamily="18" charset="0"/>
              </a:rPr>
              <a:t>a</a:t>
            </a:r>
            <a:r>
              <a:rPr lang="en-US" sz="1400" dirty="0" err="1">
                <a:latin typeface="Calibri" panose="020F0502020204030204" pitchFamily="34" charset="0"/>
                <a:ea typeface="SimSun" panose="02010600030101010101" pitchFamily="2" charset="-122"/>
                <a:cs typeface="Times New Roman" panose="02020603050405020304" pitchFamily="18" charset="0"/>
              </a:rPr>
              <a:t>Data</a:t>
            </a:r>
            <a:r>
              <a:rPr lang="en-US" sz="1400" dirty="0">
                <a:latin typeface="Calibri" panose="020F0502020204030204" pitchFamily="34" charset="0"/>
                <a:ea typeface="SimSun" panose="02010600030101010101" pitchFamily="2" charset="-122"/>
                <a:cs typeface="Times New Roman" panose="02020603050405020304" pitchFamily="18" charset="0"/>
              </a:rPr>
              <a:t> from Dong et al. (</a:t>
            </a:r>
            <a:r>
              <a:rPr lang="en-US" sz="1400" dirty="0" smtClean="0">
                <a:latin typeface="Calibri" panose="020F0502020204030204" pitchFamily="34" charset="0"/>
                <a:ea typeface="SimSun" panose="02010600030101010101" pitchFamily="2" charset="-122"/>
                <a:cs typeface="Times New Roman" panose="02020603050405020304" pitchFamily="18" charset="0"/>
              </a:rPr>
              <a:t>2013): surface </a:t>
            </a:r>
            <a:r>
              <a:rPr lang="en-US" sz="1400" dirty="0">
                <a:latin typeface="Calibri" panose="020F0502020204030204" pitchFamily="34" charset="0"/>
                <a:ea typeface="SimSun" panose="02010600030101010101" pitchFamily="2" charset="-122"/>
                <a:cs typeface="Times New Roman" panose="02020603050405020304" pitchFamily="18" charset="0"/>
              </a:rPr>
              <a:t>radiation fluxes from CERES-EBAF satellite data from </a:t>
            </a:r>
            <a:r>
              <a:rPr lang="en-US" sz="1400" dirty="0" smtClean="0">
                <a:latin typeface="Calibri" panose="020F0502020204030204" pitchFamily="34" charset="0"/>
                <a:ea typeface="SimSun" panose="02010600030101010101" pitchFamily="2" charset="-122"/>
                <a:cs typeface="Times New Roman" panose="02020603050405020304" pitchFamily="18" charset="0"/>
              </a:rPr>
              <a:t>2000/03 </a:t>
            </a:r>
            <a:r>
              <a:rPr lang="en-US" sz="1400" dirty="0">
                <a:latin typeface="Calibri" panose="020F0502020204030204" pitchFamily="34" charset="0"/>
                <a:ea typeface="SimSun" panose="02010600030101010101" pitchFamily="2" charset="-122"/>
                <a:cs typeface="Times New Roman" panose="02020603050405020304" pitchFamily="18" charset="0"/>
              </a:rPr>
              <a:t>to </a:t>
            </a:r>
            <a:r>
              <a:rPr lang="en-US" sz="1400" dirty="0" smtClean="0">
                <a:latin typeface="Calibri" panose="020F0502020204030204" pitchFamily="34" charset="0"/>
                <a:ea typeface="SimSun" panose="02010600030101010101" pitchFamily="2" charset="-122"/>
                <a:cs typeface="Times New Roman" panose="02020603050405020304" pitchFamily="18" charset="0"/>
              </a:rPr>
              <a:t>2010/02</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Aft>
                <a:spcPts val="800"/>
              </a:spcAft>
            </a:pPr>
            <a:r>
              <a:rPr lang="en-US" sz="1400" baseline="30000" dirty="0" err="1" smtClean="0">
                <a:solidFill>
                  <a:prstClr val="black"/>
                </a:solidFill>
                <a:latin typeface="Calibri" panose="020F0502020204030204" pitchFamily="34" charset="0"/>
                <a:ea typeface="SimSun" panose="02010600030101010101" pitchFamily="2" charset="-122"/>
                <a:cs typeface="Times New Roman" panose="02020603050405020304" pitchFamily="18" charset="0"/>
              </a:rPr>
              <a:t>b</a:t>
            </a:r>
            <a:r>
              <a:rPr lang="en-US" sz="1400" dirty="0" err="1" smtClean="0">
                <a:solidFill>
                  <a:prstClr val="black"/>
                </a:solidFill>
                <a:latin typeface="Calibri" panose="020F0502020204030204" pitchFamily="34" charset="0"/>
                <a:ea typeface="SimSun" panose="02010600030101010101" pitchFamily="2" charset="-122"/>
                <a:cs typeface="Times New Roman" panose="02020603050405020304" pitchFamily="18" charset="0"/>
              </a:rPr>
              <a:t>Data</a:t>
            </a:r>
            <a:r>
              <a:rPr lang="en-US" sz="14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 </a:t>
            </a:r>
            <a:r>
              <a:rPr lang="en-US" sz="1400" dirty="0">
                <a:solidFill>
                  <a:prstClr val="black"/>
                </a:solidFill>
                <a:latin typeface="Calibri" panose="020F0502020204030204" pitchFamily="34" charset="0"/>
                <a:ea typeface="SimSun" panose="02010600030101010101" pitchFamily="2" charset="-122"/>
                <a:cs typeface="Times New Roman" panose="02020603050405020304" pitchFamily="18" charset="0"/>
              </a:rPr>
              <a:t>from Dong et al</a:t>
            </a:r>
            <a:r>
              <a:rPr lang="en-US" sz="1400" dirty="0" smtClean="0">
                <a:solidFill>
                  <a:prstClr val="black"/>
                </a:solidFill>
                <a:latin typeface="Calibri" panose="020F0502020204030204" pitchFamily="34" charset="0"/>
                <a:ea typeface="SimSun" panose="02010600030101010101" pitchFamily="2" charset="-122"/>
                <a:cs typeface="Times New Roman" panose="02020603050405020304" pitchFamily="18" charset="0"/>
              </a:rPr>
              <a:t>. (2010): </a:t>
            </a:r>
            <a:r>
              <a:rPr lang="en-US" sz="1400" dirty="0" smtClean="0">
                <a:latin typeface="Calibri" panose="020F0502020204030204" pitchFamily="34" charset="0"/>
                <a:ea typeface="SimSun" panose="02010600030101010101" pitchFamily="2" charset="-122"/>
                <a:cs typeface="Times New Roman" panose="02020603050405020304" pitchFamily="18" charset="0"/>
              </a:rPr>
              <a:t>surface </a:t>
            </a:r>
            <a:r>
              <a:rPr lang="en-US" sz="1400" dirty="0">
                <a:latin typeface="Calibri" panose="020F0502020204030204" pitchFamily="34" charset="0"/>
                <a:ea typeface="SimSun" panose="02010600030101010101" pitchFamily="2" charset="-122"/>
                <a:cs typeface="Times New Roman" panose="02020603050405020304" pitchFamily="18" charset="0"/>
              </a:rPr>
              <a:t>radiation fluxes from the ARM NSA and NOAA BRW sites in North Slope of Alaska, from </a:t>
            </a:r>
            <a:r>
              <a:rPr lang="en-US" sz="1400" dirty="0" smtClean="0">
                <a:latin typeface="Calibri" panose="020F0502020204030204" pitchFamily="34" charset="0"/>
                <a:ea typeface="SimSun" panose="02010600030101010101" pitchFamily="2" charset="-122"/>
                <a:cs typeface="Times New Roman" panose="02020603050405020304" pitchFamily="18" charset="0"/>
              </a:rPr>
              <a:t>1998/06 </a:t>
            </a:r>
            <a:r>
              <a:rPr lang="en-US" sz="1400" dirty="0">
                <a:latin typeface="Calibri" panose="020F0502020204030204" pitchFamily="34" charset="0"/>
                <a:ea typeface="SimSun" panose="02010600030101010101" pitchFamily="2" charset="-122"/>
                <a:cs typeface="Times New Roman" panose="02020603050405020304" pitchFamily="18" charset="0"/>
              </a:rPr>
              <a:t>to </a:t>
            </a:r>
            <a:r>
              <a:rPr lang="en-US" sz="1400" dirty="0" smtClean="0">
                <a:latin typeface="Calibri" panose="020F0502020204030204" pitchFamily="34" charset="0"/>
                <a:ea typeface="SimSun" panose="02010600030101010101" pitchFamily="2" charset="-122"/>
                <a:cs typeface="Times New Roman" panose="02020603050405020304" pitchFamily="18" charset="0"/>
              </a:rPr>
              <a:t>2008/05</a:t>
            </a:r>
            <a:endParaRPr lang="en-US" sz="14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1400" baseline="30000" dirty="0" smtClean="0">
                <a:latin typeface="Calibri" panose="020F0502020204030204" pitchFamily="34" charset="0"/>
                <a:ea typeface="SimSun" panose="02010600030101010101" pitchFamily="2" charset="-122"/>
                <a:cs typeface="Times New Roman" panose="02020603050405020304" pitchFamily="18" charset="0"/>
              </a:rPr>
              <a:t>c</a:t>
            </a:r>
            <a:r>
              <a:rPr lang="en-US" sz="1400" dirty="0" smtClean="0">
                <a:latin typeface="Calibri" panose="020F0502020204030204" pitchFamily="34" charset="0"/>
                <a:ea typeface="SimSun" panose="02010600030101010101" pitchFamily="2" charset="-122"/>
                <a:cs typeface="Times New Roman" panose="02020603050405020304" pitchFamily="18" charset="0"/>
              </a:rPr>
              <a:t>Data </a:t>
            </a:r>
            <a:r>
              <a:rPr lang="en-US" sz="1400" dirty="0">
                <a:latin typeface="Calibri" panose="020F0502020204030204" pitchFamily="34" charset="0"/>
                <a:ea typeface="SimSun" panose="02010600030101010101" pitchFamily="2" charset="-122"/>
                <a:cs typeface="Times New Roman" panose="02020603050405020304" pitchFamily="18" charset="0"/>
              </a:rPr>
              <a:t>from </a:t>
            </a:r>
            <a:r>
              <a:rPr lang="en-US" sz="1400" dirty="0" err="1">
                <a:latin typeface="Calibri" panose="020F0502020204030204" pitchFamily="34" charset="0"/>
                <a:ea typeface="SimSun" panose="02010600030101010101" pitchFamily="2" charset="-122"/>
                <a:cs typeface="Times New Roman" panose="02020603050405020304" pitchFamily="18" charset="0"/>
              </a:rPr>
              <a:t>Zib</a:t>
            </a:r>
            <a:r>
              <a:rPr lang="en-US" sz="1400" dirty="0">
                <a:latin typeface="Calibri" panose="020F0502020204030204" pitchFamily="34" charset="0"/>
                <a:ea typeface="SimSun" panose="02010600030101010101" pitchFamily="2" charset="-122"/>
                <a:cs typeface="Times New Roman" panose="02020603050405020304" pitchFamily="18" charset="0"/>
              </a:rPr>
              <a:t> et al. (2012</a:t>
            </a:r>
            <a:r>
              <a:rPr lang="en-US" sz="1400" dirty="0" smtClean="0">
                <a:latin typeface="Calibri" panose="020F0502020204030204" pitchFamily="34" charset="0"/>
                <a:ea typeface="SimSun" panose="02010600030101010101" pitchFamily="2" charset="-122"/>
                <a:cs typeface="Times New Roman" panose="02020603050405020304" pitchFamily="18" charset="0"/>
              </a:rPr>
              <a:t>) :</a:t>
            </a:r>
            <a:r>
              <a:rPr lang="en-US" sz="1400" dirty="0">
                <a:latin typeface="Calibri" panose="020F0502020204030204" pitchFamily="34" charset="0"/>
                <a:ea typeface="SimSun" panose="02010600030101010101" pitchFamily="2" charset="-122"/>
                <a:cs typeface="Times New Roman" panose="02020603050405020304" pitchFamily="18" charset="0"/>
              </a:rPr>
              <a:t>surface radiation fluxes from the BSRN at Barrow(BAR) and </a:t>
            </a:r>
            <a:r>
              <a:rPr lang="en-US" sz="1400" dirty="0" err="1" smtClean="0">
                <a:latin typeface="Calibri" panose="020F0502020204030204" pitchFamily="34" charset="0"/>
                <a:ea typeface="SimSun" panose="02010600030101010101" pitchFamily="2" charset="-122"/>
                <a:cs typeface="Times New Roman" panose="02020603050405020304" pitchFamily="18" charset="0"/>
              </a:rPr>
              <a:t>Ny-Alesund</a:t>
            </a:r>
            <a:r>
              <a:rPr lang="en-US" sz="1400" dirty="0" smtClean="0">
                <a:latin typeface="Calibri" panose="020F0502020204030204" pitchFamily="34" charset="0"/>
                <a:ea typeface="SimSun" panose="02010600030101010101" pitchFamily="2" charset="-122"/>
                <a:cs typeface="Times New Roman" panose="02020603050405020304" pitchFamily="18" charset="0"/>
              </a:rPr>
              <a:t> (</a:t>
            </a:r>
            <a:r>
              <a:rPr lang="en-US" sz="1400" dirty="0">
                <a:latin typeface="Calibri" panose="020F0502020204030204" pitchFamily="34" charset="0"/>
                <a:ea typeface="SimSun" panose="02010600030101010101" pitchFamily="2" charset="-122"/>
                <a:cs typeface="Times New Roman" panose="02020603050405020304" pitchFamily="18" charset="0"/>
              </a:rPr>
              <a:t>NYA) surface stations, from 1994 to </a:t>
            </a:r>
            <a:r>
              <a:rPr lang="en-US" sz="1400" dirty="0" smtClean="0">
                <a:latin typeface="Calibri" panose="020F0502020204030204" pitchFamily="34" charset="0"/>
                <a:ea typeface="SimSun" panose="02010600030101010101" pitchFamily="2" charset="-122"/>
                <a:cs typeface="Times New Roman" panose="02020603050405020304" pitchFamily="18" charset="0"/>
              </a:rPr>
              <a:t>2008</a:t>
            </a:r>
            <a:endParaRPr lang="en-US" sz="1400" dirty="0">
              <a:latin typeface="Calibri" panose="020F0502020204030204" pitchFamily="34" charset="0"/>
              <a:ea typeface="SimSun" panose="02010600030101010101" pitchFamily="2" charset="-122"/>
              <a:cs typeface="Times New Roman" panose="02020603050405020304" pitchFamily="18" charset="0"/>
            </a:endParaRPr>
          </a:p>
        </p:txBody>
      </p:sp>
      <p:sp>
        <p:nvSpPr>
          <p:cNvPr id="8" name="Rectangle 7"/>
          <p:cNvSpPr/>
          <p:nvPr/>
        </p:nvSpPr>
        <p:spPr>
          <a:xfrm>
            <a:off x="5673436" y="2913135"/>
            <a:ext cx="5517573" cy="380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322" y="1651492"/>
            <a:ext cx="11253355" cy="2554545"/>
          </a:xfrm>
          <a:prstGeom prst="rect">
            <a:avLst/>
          </a:prstGeom>
          <a:solidFill>
            <a:schemeClr val="bg1"/>
          </a:solidFill>
        </p:spPr>
        <p:txBody>
          <a:bodyPr wrap="square" rtlCol="0">
            <a:spAutoFit/>
          </a:bodyPr>
          <a:lstStyle/>
          <a:p>
            <a:r>
              <a:rPr lang="en-US" sz="2800" b="1" dirty="0" smtClean="0"/>
              <a:t>In Progress</a:t>
            </a:r>
          </a:p>
          <a:p>
            <a:endParaRPr lang="en-US" dirty="0" smtClean="0"/>
          </a:p>
          <a:p>
            <a:r>
              <a:rPr lang="en-US" sz="2400" b="1" dirty="0" smtClean="0"/>
              <a:t>BSRN</a:t>
            </a:r>
            <a:r>
              <a:rPr lang="zh-CN" altLang="en-US" sz="2400" b="1" dirty="0"/>
              <a:t> </a:t>
            </a:r>
            <a:r>
              <a:rPr lang="en-US" altLang="zh-CN" sz="2400" b="1" dirty="0" smtClean="0"/>
              <a:t>Sites:</a:t>
            </a:r>
          </a:p>
          <a:p>
            <a:pPr marL="285750" indent="-285750">
              <a:buFont typeface="Arial" panose="020B0604020202020204" pitchFamily="34" charset="0"/>
              <a:buChar char="•"/>
            </a:pPr>
            <a:r>
              <a:rPr lang="en-US" sz="2400" b="1" dirty="0" smtClean="0"/>
              <a:t>Alert (ALE,82.49°N,62.42°W):2001/11-2012/10</a:t>
            </a:r>
          </a:p>
          <a:p>
            <a:pPr marL="285750" indent="-285750">
              <a:buFont typeface="Arial" panose="020B0604020202020204" pitchFamily="34" charset="0"/>
              <a:buChar char="•"/>
            </a:pPr>
            <a:r>
              <a:rPr lang="en-US" sz="2400" b="1" dirty="0" err="1" smtClean="0"/>
              <a:t>Tikisi</a:t>
            </a:r>
            <a:r>
              <a:rPr lang="en-US" sz="2400" b="1" dirty="0" smtClean="0"/>
              <a:t> (TIK,71.59°N, 128.92°E):2001/05-2012/04</a:t>
            </a:r>
          </a:p>
          <a:p>
            <a:endParaRPr lang="en-US" sz="2400" b="1" dirty="0" smtClean="0"/>
          </a:p>
          <a:p>
            <a:endParaRPr lang="en-US" dirty="0"/>
          </a:p>
        </p:txBody>
      </p:sp>
    </p:spTree>
    <p:extLst>
      <p:ext uri="{BB962C8B-B14F-4D97-AF65-F5344CB8AC3E}">
        <p14:creationId xmlns:p14="http://schemas.microsoft.com/office/powerpoint/2010/main" val="15251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2" y="4341"/>
            <a:ext cx="11208327" cy="1039151"/>
          </a:xfrm>
        </p:spPr>
        <p:txBody>
          <a:bodyPr>
            <a:normAutofit/>
          </a:bodyPr>
          <a:lstStyle/>
          <a:p>
            <a:r>
              <a:rPr lang="en-US" b="1" dirty="0" smtClean="0"/>
              <a:t>Results I: Cloud Fraction</a:t>
            </a:r>
            <a:endParaRPr lang="en-US" b="1" dirty="0"/>
          </a:p>
        </p:txBody>
      </p:sp>
      <p:sp>
        <p:nvSpPr>
          <p:cNvPr id="4" name="Slide Number Placeholder 3"/>
          <p:cNvSpPr>
            <a:spLocks noGrp="1"/>
          </p:cNvSpPr>
          <p:nvPr>
            <p:ph type="sldNum" sz="quarter" idx="12"/>
          </p:nvPr>
        </p:nvSpPr>
        <p:spPr/>
        <p:txBody>
          <a:bodyPr/>
          <a:lstStyle/>
          <a:p>
            <a:fld id="{5D71FE1E-9569-4323-9E1A-23541EEBEAD4}" type="slidenum">
              <a:rPr lang="en-US" smtClean="0"/>
              <a:t>6</a:t>
            </a:fld>
            <a:endParaRPr lang="en-US"/>
          </a:p>
        </p:txBody>
      </p:sp>
      <p:pic>
        <p:nvPicPr>
          <p:cNvPr id="14" name="Content Placeholder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259" y="698098"/>
            <a:ext cx="5961514" cy="490110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324" y="17146"/>
            <a:ext cx="6728076" cy="5382461"/>
          </a:xfrm>
          <a:prstGeom prst="rect">
            <a:avLst/>
          </a:prstGeom>
        </p:spPr>
      </p:pic>
      <p:sp>
        <p:nvSpPr>
          <p:cNvPr id="3" name="TextBox 2"/>
          <p:cNvSpPr txBox="1"/>
          <p:nvPr/>
        </p:nvSpPr>
        <p:spPr>
          <a:xfrm>
            <a:off x="75304" y="5288340"/>
            <a:ext cx="11951745"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Compared to NASA CERES derived CFs, only </a:t>
            </a:r>
            <a:r>
              <a:rPr lang="en-US" sz="2400" b="1" dirty="0">
                <a:solidFill>
                  <a:srgbClr val="0000FF"/>
                </a:solidFill>
              </a:rPr>
              <a:t>JRA55</a:t>
            </a:r>
            <a:r>
              <a:rPr lang="en-US" sz="2400" b="1" dirty="0"/>
              <a:t> can capture its seasonal variation but with large negative bias, while other four </a:t>
            </a:r>
            <a:r>
              <a:rPr lang="en-US" sz="2400" b="1" dirty="0" err="1"/>
              <a:t>reanalyses</a:t>
            </a:r>
            <a:r>
              <a:rPr lang="en-US" sz="2400" b="1" dirty="0"/>
              <a:t> overestimated CFs, particular during cold </a:t>
            </a:r>
            <a:r>
              <a:rPr lang="en-US" sz="2400" b="1" dirty="0" smtClean="0"/>
              <a:t>months. </a:t>
            </a:r>
          </a:p>
          <a:p>
            <a:pPr marL="285750" indent="-285750">
              <a:buFont typeface="Arial" panose="020B0604020202020204" pitchFamily="34" charset="0"/>
              <a:buChar char="•"/>
            </a:pPr>
            <a:r>
              <a:rPr lang="en-US" sz="2400" b="1" dirty="0" smtClean="0"/>
              <a:t>CF uncertainty from </a:t>
            </a:r>
            <a:r>
              <a:rPr lang="en-US" sz="2400" b="1" dirty="0"/>
              <a:t>passive satellite remote sensing is also large without solar radiation.  </a:t>
            </a:r>
          </a:p>
        </p:txBody>
      </p:sp>
      <p:sp>
        <p:nvSpPr>
          <p:cNvPr id="7" name="TextBox 6"/>
          <p:cNvSpPr txBox="1"/>
          <p:nvPr/>
        </p:nvSpPr>
        <p:spPr>
          <a:xfrm>
            <a:off x="7550205" y="117866"/>
            <a:ext cx="1005403" cy="369332"/>
          </a:xfrm>
          <a:prstGeom prst="rect">
            <a:avLst/>
          </a:prstGeom>
          <a:noFill/>
        </p:spPr>
        <p:txBody>
          <a:bodyPr wrap="none" rtlCol="0">
            <a:spAutoFit/>
          </a:bodyPr>
          <a:lstStyle/>
          <a:p>
            <a:r>
              <a:rPr lang="en-US" dirty="0" smtClean="0">
                <a:solidFill>
                  <a:srgbClr val="0000FF"/>
                </a:solidFill>
                <a:latin typeface="Arial Black" panose="020B0A04020102020204" pitchFamily="34" charset="0"/>
              </a:rPr>
              <a:t>JRA55</a:t>
            </a:r>
            <a:endParaRPr lang="en-US" dirty="0">
              <a:solidFill>
                <a:srgbClr val="0000FF"/>
              </a:solidFill>
              <a:latin typeface="Arial Black" panose="020B0A04020102020204" pitchFamily="34" charset="0"/>
            </a:endParaRPr>
          </a:p>
        </p:txBody>
      </p:sp>
      <p:sp>
        <p:nvSpPr>
          <p:cNvPr id="8" name="TextBox 7"/>
          <p:cNvSpPr txBox="1"/>
          <p:nvPr/>
        </p:nvSpPr>
        <p:spPr>
          <a:xfrm>
            <a:off x="9544598" y="133520"/>
            <a:ext cx="1415772" cy="369332"/>
          </a:xfrm>
          <a:prstGeom prst="rect">
            <a:avLst/>
          </a:prstGeom>
          <a:noFill/>
        </p:spPr>
        <p:txBody>
          <a:bodyPr wrap="none" rtlCol="0">
            <a:spAutoFit/>
          </a:bodyPr>
          <a:lstStyle/>
          <a:p>
            <a:r>
              <a:rPr lang="en-US" dirty="0" smtClean="0">
                <a:solidFill>
                  <a:srgbClr val="00B0F0"/>
                </a:solidFill>
                <a:latin typeface="Arial Black" panose="020B0A04020102020204" pitchFamily="34" charset="0"/>
              </a:rPr>
              <a:t>20CR V2c</a:t>
            </a:r>
            <a:endParaRPr lang="en-US" dirty="0">
              <a:solidFill>
                <a:srgbClr val="00B0F0"/>
              </a:solidFill>
              <a:latin typeface="Arial Black" panose="020B0A04020102020204" pitchFamily="34" charset="0"/>
            </a:endParaRPr>
          </a:p>
        </p:txBody>
      </p:sp>
      <p:sp>
        <p:nvSpPr>
          <p:cNvPr id="9" name="TextBox 8"/>
          <p:cNvSpPr txBox="1"/>
          <p:nvPr/>
        </p:nvSpPr>
        <p:spPr>
          <a:xfrm>
            <a:off x="9436379" y="2061414"/>
            <a:ext cx="1107996" cy="369332"/>
          </a:xfrm>
          <a:prstGeom prst="rect">
            <a:avLst/>
          </a:prstGeom>
          <a:noFill/>
        </p:spPr>
        <p:txBody>
          <a:bodyPr wrap="none" rtlCol="0">
            <a:spAutoFit/>
          </a:bodyPr>
          <a:lstStyle/>
          <a:p>
            <a:r>
              <a:rPr lang="en-US" dirty="0" smtClean="0">
                <a:solidFill>
                  <a:srgbClr val="FF0000"/>
                </a:solidFill>
                <a:latin typeface="Arial Black" panose="020B0A04020102020204" pitchFamily="34" charset="0"/>
              </a:rPr>
              <a:t>MERRA</a:t>
            </a:r>
            <a:endParaRPr lang="en-US" dirty="0">
              <a:solidFill>
                <a:srgbClr val="FF0000"/>
              </a:solidFill>
              <a:latin typeface="Arial Black" panose="020B0A04020102020204" pitchFamily="34" charset="0"/>
            </a:endParaRPr>
          </a:p>
        </p:txBody>
      </p:sp>
      <p:sp>
        <p:nvSpPr>
          <p:cNvPr id="10" name="TextBox 9"/>
          <p:cNvSpPr txBox="1"/>
          <p:nvPr/>
        </p:nvSpPr>
        <p:spPr>
          <a:xfrm>
            <a:off x="7592250" y="2061414"/>
            <a:ext cx="877163" cy="369332"/>
          </a:xfrm>
          <a:prstGeom prst="rect">
            <a:avLst/>
          </a:prstGeom>
          <a:noFill/>
        </p:spPr>
        <p:txBody>
          <a:bodyPr wrap="none" rtlCol="0">
            <a:spAutoFit/>
          </a:bodyPr>
          <a:lstStyle/>
          <a:p>
            <a:r>
              <a:rPr lang="en-US" dirty="0" smtClean="0">
                <a:solidFill>
                  <a:srgbClr val="FFC000"/>
                </a:solidFill>
                <a:latin typeface="Arial Black" panose="020B0A04020102020204" pitchFamily="34" charset="0"/>
              </a:rPr>
              <a:t>ERA-I</a:t>
            </a:r>
            <a:endParaRPr lang="en-US" dirty="0">
              <a:solidFill>
                <a:srgbClr val="FFC000"/>
              </a:solidFill>
              <a:latin typeface="Arial Black" panose="020B0A04020102020204" pitchFamily="34" charset="0"/>
            </a:endParaRPr>
          </a:p>
        </p:txBody>
      </p:sp>
      <p:sp>
        <p:nvSpPr>
          <p:cNvPr id="11" name="TextBox 10"/>
          <p:cNvSpPr txBox="1"/>
          <p:nvPr/>
        </p:nvSpPr>
        <p:spPr>
          <a:xfrm>
            <a:off x="5458889" y="2061414"/>
            <a:ext cx="864339" cy="369332"/>
          </a:xfrm>
          <a:prstGeom prst="rect">
            <a:avLst/>
          </a:prstGeom>
          <a:noFill/>
        </p:spPr>
        <p:txBody>
          <a:bodyPr wrap="none" rtlCol="0">
            <a:spAutoFit/>
          </a:bodyPr>
          <a:lstStyle/>
          <a:p>
            <a:r>
              <a:rPr lang="en-US" dirty="0" smtClean="0">
                <a:solidFill>
                  <a:srgbClr val="00B050"/>
                </a:solidFill>
                <a:latin typeface="Arial Black" panose="020B0A04020102020204" pitchFamily="34" charset="0"/>
              </a:rPr>
              <a:t>CFSR</a:t>
            </a:r>
            <a:endParaRPr lang="en-US" dirty="0">
              <a:solidFill>
                <a:srgbClr val="00B050"/>
              </a:solidFill>
              <a:latin typeface="Arial Black" panose="020B0A04020102020204" pitchFamily="34" charset="0"/>
            </a:endParaRPr>
          </a:p>
        </p:txBody>
      </p:sp>
      <p:sp>
        <p:nvSpPr>
          <p:cNvPr id="12" name="TextBox 11"/>
          <p:cNvSpPr txBox="1"/>
          <p:nvPr/>
        </p:nvSpPr>
        <p:spPr>
          <a:xfrm>
            <a:off x="5447324" y="114230"/>
            <a:ext cx="1967205" cy="369332"/>
          </a:xfrm>
          <a:prstGeom prst="rect">
            <a:avLst/>
          </a:prstGeom>
          <a:noFill/>
        </p:spPr>
        <p:txBody>
          <a:bodyPr wrap="none" rtlCol="0">
            <a:spAutoFit/>
          </a:bodyPr>
          <a:lstStyle/>
          <a:p>
            <a:r>
              <a:rPr lang="en-US" dirty="0" smtClean="0">
                <a:latin typeface="Arial Black" panose="020B0A04020102020204" pitchFamily="34" charset="0"/>
              </a:rPr>
              <a:t>CERES-MODIS</a:t>
            </a:r>
            <a:endParaRPr lang="en-US" dirty="0">
              <a:latin typeface="Arial Black" panose="020B0A04020102020204" pitchFamily="34" charset="0"/>
            </a:endParaRPr>
          </a:p>
        </p:txBody>
      </p:sp>
    </p:spTree>
    <p:extLst>
      <p:ext uri="{BB962C8B-B14F-4D97-AF65-F5344CB8AC3E}">
        <p14:creationId xmlns:p14="http://schemas.microsoft.com/office/powerpoint/2010/main" val="497679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46" y="107787"/>
            <a:ext cx="11031326" cy="870224"/>
          </a:xfrm>
        </p:spPr>
        <p:txBody>
          <a:bodyPr>
            <a:normAutofit/>
          </a:bodyPr>
          <a:lstStyle/>
          <a:p>
            <a:r>
              <a:rPr lang="en-US" sz="4800" b="1" dirty="0" smtClean="0"/>
              <a:t>Results I: Warm season (JJA) CFs</a:t>
            </a:r>
            <a:endParaRPr lang="en-US" sz="4800" b="1" dirty="0"/>
          </a:p>
        </p:txBody>
      </p:sp>
      <p:sp>
        <p:nvSpPr>
          <p:cNvPr id="4" name="Slide Number Placeholder 3"/>
          <p:cNvSpPr>
            <a:spLocks noGrp="1"/>
          </p:cNvSpPr>
          <p:nvPr>
            <p:ph type="sldNum" sz="quarter" idx="12"/>
          </p:nvPr>
        </p:nvSpPr>
        <p:spPr/>
        <p:txBody>
          <a:bodyPr/>
          <a:lstStyle/>
          <a:p>
            <a:fld id="{5D71FE1E-9569-4323-9E1A-23541EEBEAD4}" type="slidenum">
              <a:rPr lang="en-US" smtClean="0"/>
              <a:t>7</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384"/>
          <a:stretch/>
        </p:blipFill>
        <p:spPr>
          <a:xfrm>
            <a:off x="485052" y="946205"/>
            <a:ext cx="7389545" cy="5911795"/>
          </a:xfrm>
          <a:prstGeom prst="rect">
            <a:avLst/>
          </a:prstGeom>
        </p:spPr>
      </p:pic>
      <p:sp>
        <p:nvSpPr>
          <p:cNvPr id="3" name="TextBox 2"/>
          <p:cNvSpPr txBox="1"/>
          <p:nvPr/>
        </p:nvSpPr>
        <p:spPr>
          <a:xfrm>
            <a:off x="7974224" y="977500"/>
            <a:ext cx="4052092" cy="526297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For CERES-MODIS, the minimum CFs are located in Greenland, while the CFs in the ocean are very uniform</a:t>
            </a:r>
          </a:p>
          <a:p>
            <a:endParaRPr lang="en-US" sz="2400" b="1" dirty="0" smtClean="0"/>
          </a:p>
          <a:p>
            <a:pPr marL="285750" indent="-285750">
              <a:buFont typeface="Arial" panose="020B0604020202020204" pitchFamily="34" charset="0"/>
              <a:buChar char="•"/>
            </a:pPr>
            <a:r>
              <a:rPr lang="en-US" sz="2400" b="1" dirty="0" smtClean="0"/>
              <a:t> JRA55 has the largest negative biases against observations</a:t>
            </a:r>
          </a:p>
          <a:p>
            <a:endParaRPr lang="en-US" sz="2400" b="1" dirty="0" smtClean="0"/>
          </a:p>
          <a:p>
            <a:pPr marL="285750" indent="-285750">
              <a:buFont typeface="Arial" panose="020B0604020202020204" pitchFamily="34" charset="0"/>
              <a:buChar char="•"/>
            </a:pPr>
            <a:r>
              <a:rPr lang="en-US" sz="2400" b="1" dirty="0" smtClean="0"/>
              <a:t>There are relatively higher positive biases in the Arctic ocean in 20CR V2c, CFSR and ERA-I</a:t>
            </a:r>
          </a:p>
          <a:p>
            <a:pPr marL="285750" indent="-285750">
              <a:buFont typeface="Arial" panose="020B0604020202020204" pitchFamily="34" charset="0"/>
              <a:buChar char="•"/>
            </a:pPr>
            <a:endParaRPr lang="en-US" sz="2400" b="1" dirty="0" smtClean="0"/>
          </a:p>
        </p:txBody>
      </p:sp>
      <p:sp>
        <p:nvSpPr>
          <p:cNvPr id="6" name="TextBox 5"/>
          <p:cNvSpPr txBox="1"/>
          <p:nvPr/>
        </p:nvSpPr>
        <p:spPr>
          <a:xfrm>
            <a:off x="2202360" y="792834"/>
            <a:ext cx="2557110" cy="369332"/>
          </a:xfrm>
          <a:prstGeom prst="rect">
            <a:avLst/>
          </a:prstGeom>
          <a:noFill/>
        </p:spPr>
        <p:txBody>
          <a:bodyPr wrap="none" rtlCol="0">
            <a:spAutoFit/>
          </a:bodyPr>
          <a:lstStyle/>
          <a:p>
            <a:r>
              <a:rPr lang="en-US" dirty="0" smtClean="0">
                <a:latin typeface="Arial Black" panose="020B0A04020102020204" pitchFamily="34" charset="0"/>
              </a:rPr>
              <a:t>CERES-MODIS (CF)</a:t>
            </a:r>
            <a:endParaRPr lang="en-US" dirty="0">
              <a:latin typeface="Arial Black" panose="020B0A04020102020204" pitchFamily="34" charset="0"/>
            </a:endParaRPr>
          </a:p>
        </p:txBody>
      </p:sp>
      <p:sp>
        <p:nvSpPr>
          <p:cNvPr id="7" name="TextBox 6"/>
          <p:cNvSpPr txBox="1"/>
          <p:nvPr/>
        </p:nvSpPr>
        <p:spPr>
          <a:xfrm>
            <a:off x="2058731" y="2690274"/>
            <a:ext cx="1980029" cy="369332"/>
          </a:xfrm>
          <a:prstGeom prst="rect">
            <a:avLst/>
          </a:prstGeom>
          <a:noFill/>
        </p:spPr>
        <p:txBody>
          <a:bodyPr wrap="none" rtlCol="0">
            <a:spAutoFit/>
          </a:bodyPr>
          <a:lstStyle/>
          <a:p>
            <a:r>
              <a:rPr lang="en-US" dirty="0" smtClean="0">
                <a:latin typeface="Arial Black" panose="020B0A04020102020204" pitchFamily="34" charset="0"/>
              </a:rPr>
              <a:t>20CR V2c - CF</a:t>
            </a:r>
            <a:endParaRPr lang="en-US" dirty="0">
              <a:latin typeface="Arial Black" panose="020B0A04020102020204" pitchFamily="34" charset="0"/>
            </a:endParaRPr>
          </a:p>
        </p:txBody>
      </p:sp>
      <p:sp>
        <p:nvSpPr>
          <p:cNvPr id="8" name="TextBox 7"/>
          <p:cNvSpPr txBox="1"/>
          <p:nvPr/>
        </p:nvSpPr>
        <p:spPr>
          <a:xfrm>
            <a:off x="6304937" y="792834"/>
            <a:ext cx="1569660" cy="369332"/>
          </a:xfrm>
          <a:prstGeom prst="rect">
            <a:avLst/>
          </a:prstGeom>
          <a:noFill/>
        </p:spPr>
        <p:txBody>
          <a:bodyPr wrap="none" rtlCol="0">
            <a:spAutoFit/>
          </a:bodyPr>
          <a:lstStyle/>
          <a:p>
            <a:r>
              <a:rPr lang="en-US" dirty="0" smtClean="0">
                <a:latin typeface="Arial Black" panose="020B0A04020102020204" pitchFamily="34" charset="0"/>
              </a:rPr>
              <a:t>JRA55 - CF</a:t>
            </a:r>
            <a:endParaRPr lang="en-US" dirty="0">
              <a:latin typeface="Arial Black" panose="020B0A04020102020204" pitchFamily="34" charset="0"/>
            </a:endParaRPr>
          </a:p>
        </p:txBody>
      </p:sp>
      <p:sp>
        <p:nvSpPr>
          <p:cNvPr id="9" name="TextBox 8"/>
          <p:cNvSpPr txBox="1"/>
          <p:nvPr/>
        </p:nvSpPr>
        <p:spPr>
          <a:xfrm>
            <a:off x="6236648" y="2734437"/>
            <a:ext cx="1428596" cy="369332"/>
          </a:xfrm>
          <a:prstGeom prst="rect">
            <a:avLst/>
          </a:prstGeom>
          <a:noFill/>
        </p:spPr>
        <p:txBody>
          <a:bodyPr wrap="none" rtlCol="0">
            <a:spAutoFit/>
          </a:bodyPr>
          <a:lstStyle/>
          <a:p>
            <a:r>
              <a:rPr lang="en-US" dirty="0" smtClean="0">
                <a:latin typeface="Arial Black" panose="020B0A04020102020204" pitchFamily="34" charset="0"/>
              </a:rPr>
              <a:t>CFSR - CF</a:t>
            </a:r>
            <a:endParaRPr lang="en-US" dirty="0">
              <a:latin typeface="Arial Black" panose="020B0A04020102020204" pitchFamily="34" charset="0"/>
            </a:endParaRPr>
          </a:p>
        </p:txBody>
      </p:sp>
      <p:sp>
        <p:nvSpPr>
          <p:cNvPr id="10" name="TextBox 9"/>
          <p:cNvSpPr txBox="1"/>
          <p:nvPr/>
        </p:nvSpPr>
        <p:spPr>
          <a:xfrm>
            <a:off x="6236648" y="4860195"/>
            <a:ext cx="1672253" cy="369332"/>
          </a:xfrm>
          <a:prstGeom prst="rect">
            <a:avLst/>
          </a:prstGeom>
          <a:noFill/>
        </p:spPr>
        <p:txBody>
          <a:bodyPr wrap="none" rtlCol="0">
            <a:spAutoFit/>
          </a:bodyPr>
          <a:lstStyle/>
          <a:p>
            <a:r>
              <a:rPr lang="en-US" dirty="0" smtClean="0">
                <a:latin typeface="Arial Black" panose="020B0A04020102020204" pitchFamily="34" charset="0"/>
              </a:rPr>
              <a:t>MERRA - CF</a:t>
            </a:r>
            <a:endParaRPr lang="en-US" dirty="0">
              <a:latin typeface="Arial Black" panose="020B0A04020102020204" pitchFamily="34" charset="0"/>
            </a:endParaRPr>
          </a:p>
        </p:txBody>
      </p:sp>
      <p:sp>
        <p:nvSpPr>
          <p:cNvPr id="11" name="TextBox 10"/>
          <p:cNvSpPr txBox="1"/>
          <p:nvPr/>
        </p:nvSpPr>
        <p:spPr>
          <a:xfrm>
            <a:off x="2110027" y="4860195"/>
            <a:ext cx="1441420" cy="369332"/>
          </a:xfrm>
          <a:prstGeom prst="rect">
            <a:avLst/>
          </a:prstGeom>
          <a:noFill/>
        </p:spPr>
        <p:txBody>
          <a:bodyPr wrap="none" rtlCol="0">
            <a:spAutoFit/>
          </a:bodyPr>
          <a:lstStyle/>
          <a:p>
            <a:r>
              <a:rPr lang="en-US" dirty="0" smtClean="0">
                <a:latin typeface="Arial Black" panose="020B0A04020102020204" pitchFamily="34" charset="0"/>
              </a:rPr>
              <a:t>ERA-I - CF</a:t>
            </a:r>
            <a:endParaRPr lang="en-US" dirty="0">
              <a:latin typeface="Arial Black" panose="020B0A04020102020204" pitchFamily="34" charset="0"/>
            </a:endParaRPr>
          </a:p>
        </p:txBody>
      </p:sp>
    </p:spTree>
    <p:extLst>
      <p:ext uri="{BB962C8B-B14F-4D97-AF65-F5344CB8AC3E}">
        <p14:creationId xmlns:p14="http://schemas.microsoft.com/office/powerpoint/2010/main" val="1610424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049000" cy="842837"/>
          </a:xfrm>
        </p:spPr>
        <p:txBody>
          <a:bodyPr>
            <a:normAutofit/>
          </a:bodyPr>
          <a:lstStyle/>
          <a:p>
            <a:r>
              <a:rPr lang="en-US" b="1" dirty="0" smtClean="0"/>
              <a:t>Results II: TOA </a:t>
            </a:r>
            <a:r>
              <a:rPr lang="en-US" b="1" dirty="0" err="1" smtClean="0"/>
              <a:t>LWup</a:t>
            </a:r>
            <a:r>
              <a:rPr lang="en-US" b="1" dirty="0" smtClean="0"/>
              <a:t> radiation fluxes</a:t>
            </a:r>
            <a:endParaRPr lang="en-US" b="1" dirty="0"/>
          </a:p>
        </p:txBody>
      </p:sp>
      <p:sp>
        <p:nvSpPr>
          <p:cNvPr id="4" name="Slide Number Placeholder 3"/>
          <p:cNvSpPr>
            <a:spLocks noGrp="1"/>
          </p:cNvSpPr>
          <p:nvPr>
            <p:ph type="sldNum" sz="quarter" idx="12"/>
          </p:nvPr>
        </p:nvSpPr>
        <p:spPr/>
        <p:txBody>
          <a:bodyPr/>
          <a:lstStyle/>
          <a:p>
            <a:fld id="{5D71FE1E-9569-4323-9E1A-23541EEBEAD4}" type="slidenum">
              <a:rPr lang="en-US" smtClean="0"/>
              <a:t>8</a:t>
            </a:fld>
            <a:endParaRPr lang="en-US"/>
          </a:p>
        </p:txBody>
      </p:sp>
      <p:sp>
        <p:nvSpPr>
          <p:cNvPr id="3" name="TextBox 2"/>
          <p:cNvSpPr txBox="1"/>
          <p:nvPr/>
        </p:nvSpPr>
        <p:spPr>
          <a:xfrm>
            <a:off x="211014" y="5251443"/>
            <a:ext cx="11910647"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smtClean="0"/>
              <a:t>The TOA </a:t>
            </a:r>
            <a:r>
              <a:rPr lang="en-US" altLang="zh-CN" sz="2400" b="1" dirty="0" err="1" smtClean="0"/>
              <a:t>LWup</a:t>
            </a:r>
            <a:r>
              <a:rPr lang="en-US" altLang="zh-CN" sz="2400" b="1" dirty="0" smtClean="0"/>
              <a:t> flux increases from January to July</a:t>
            </a:r>
            <a:r>
              <a:rPr lang="en-US" altLang="zh-CN" sz="2400" b="1" dirty="0"/>
              <a:t> </a:t>
            </a:r>
            <a:r>
              <a:rPr lang="en-US" altLang="zh-CN" sz="2400" b="1" dirty="0" smtClean="0"/>
              <a:t>and decreases to following winter</a:t>
            </a:r>
          </a:p>
          <a:p>
            <a:pPr marL="285750" indent="-285750">
              <a:buFont typeface="Arial" panose="020B0604020202020204" pitchFamily="34" charset="0"/>
              <a:buChar char="•"/>
            </a:pPr>
            <a:r>
              <a:rPr lang="en-US" altLang="zh-CN" sz="2400" b="1" dirty="0" smtClean="0"/>
              <a:t>Clear-sky TOA </a:t>
            </a:r>
            <a:r>
              <a:rPr lang="en-US" altLang="zh-CN" sz="2400" b="1" dirty="0" err="1" smtClean="0"/>
              <a:t>LWup</a:t>
            </a:r>
            <a:r>
              <a:rPr lang="en-US" altLang="zh-CN" sz="2400" b="1" dirty="0" smtClean="0"/>
              <a:t> flux is 12 W/m</a:t>
            </a:r>
            <a:r>
              <a:rPr lang="en-US" altLang="zh-CN" sz="2400" b="1" baseline="30000" dirty="0" smtClean="0"/>
              <a:t>2</a:t>
            </a:r>
            <a:r>
              <a:rPr lang="en-US" altLang="zh-CN" sz="2400" b="1" dirty="0" smtClean="0"/>
              <a:t> higher than all-sky one from CERES observations</a:t>
            </a:r>
          </a:p>
          <a:p>
            <a:pPr marL="285750" indent="-285750">
              <a:buFont typeface="Arial" panose="020B0604020202020204" pitchFamily="34" charset="0"/>
              <a:buChar char="•"/>
            </a:pPr>
            <a:r>
              <a:rPr lang="en-US" altLang="zh-CN" sz="2400" b="1" dirty="0" smtClean="0"/>
              <a:t>All </a:t>
            </a:r>
            <a:r>
              <a:rPr lang="en-US" altLang="zh-CN" sz="2400" b="1" dirty="0" err="1" smtClean="0"/>
              <a:t>reanalyses</a:t>
            </a:r>
            <a:r>
              <a:rPr lang="en-US" altLang="zh-CN" sz="2400" b="1" dirty="0" smtClean="0"/>
              <a:t> can well represent the trend of </a:t>
            </a:r>
            <a:r>
              <a:rPr lang="en-US" altLang="zh-CN" sz="2400" b="1" dirty="0" err="1" smtClean="0"/>
              <a:t>LWup</a:t>
            </a:r>
            <a:r>
              <a:rPr lang="en-US" altLang="zh-CN" sz="2400" b="1" dirty="0" smtClean="0"/>
              <a:t> fluxes for both in all-sky and clear-sky</a:t>
            </a:r>
          </a:p>
          <a:p>
            <a:pPr marL="285750" indent="-285750">
              <a:buFont typeface="Arial" panose="020B0604020202020204" pitchFamily="34" charset="0"/>
              <a:buChar char="•"/>
            </a:pPr>
            <a:r>
              <a:rPr lang="en-US" altLang="zh-CN" sz="2400" b="1" dirty="0" smtClean="0">
                <a:solidFill>
                  <a:srgbClr val="0000FF"/>
                </a:solidFill>
              </a:rPr>
              <a:t>JRA55</a:t>
            </a:r>
            <a:r>
              <a:rPr lang="en-US" altLang="zh-CN" sz="2400" b="1" dirty="0" smtClean="0"/>
              <a:t> is higher, but </a:t>
            </a:r>
            <a:r>
              <a:rPr lang="en-US" altLang="zh-CN" sz="2400" b="1" dirty="0" smtClean="0">
                <a:solidFill>
                  <a:srgbClr val="00B0F0"/>
                </a:solidFill>
              </a:rPr>
              <a:t>20CR</a:t>
            </a:r>
            <a:r>
              <a:rPr lang="en-US" altLang="zh-CN" sz="2400" b="1" dirty="0" smtClean="0"/>
              <a:t> is lower, than CERES observations. </a:t>
            </a:r>
            <a:endParaRPr lang="en-US" sz="2400"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57" y="640185"/>
            <a:ext cx="6137015" cy="4690351"/>
          </a:xfrm>
        </p:spPr>
      </p:pic>
      <p:sp>
        <p:nvSpPr>
          <p:cNvPr id="5" name="TextBox 4"/>
          <p:cNvSpPr txBox="1"/>
          <p:nvPr/>
        </p:nvSpPr>
        <p:spPr>
          <a:xfrm>
            <a:off x="1017656" y="1252189"/>
            <a:ext cx="1316835" cy="461665"/>
          </a:xfrm>
          <a:prstGeom prst="rect">
            <a:avLst/>
          </a:prstGeom>
          <a:noFill/>
        </p:spPr>
        <p:txBody>
          <a:bodyPr wrap="none" rtlCol="0">
            <a:spAutoFit/>
          </a:bodyPr>
          <a:lstStyle/>
          <a:p>
            <a:r>
              <a:rPr lang="en-US" sz="2400" dirty="0" smtClean="0">
                <a:latin typeface="Arial Black" panose="020B0A04020102020204" pitchFamily="34" charset="0"/>
              </a:rPr>
              <a:t>All-sky</a:t>
            </a:r>
            <a:endParaRPr lang="en-US" sz="2400" dirty="0">
              <a:latin typeface="Arial Black" panose="020B0A040201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961" y="640185"/>
            <a:ext cx="6242338" cy="4690351"/>
          </a:xfrm>
          <a:prstGeom prst="rect">
            <a:avLst/>
          </a:prstGeom>
        </p:spPr>
      </p:pic>
      <p:sp>
        <p:nvSpPr>
          <p:cNvPr id="9" name="TextBox 8"/>
          <p:cNvSpPr txBox="1"/>
          <p:nvPr/>
        </p:nvSpPr>
        <p:spPr>
          <a:xfrm>
            <a:off x="6659902" y="1252189"/>
            <a:ext cx="1760867" cy="461665"/>
          </a:xfrm>
          <a:prstGeom prst="rect">
            <a:avLst/>
          </a:prstGeom>
          <a:noFill/>
        </p:spPr>
        <p:txBody>
          <a:bodyPr wrap="none" rtlCol="0">
            <a:spAutoFit/>
          </a:bodyPr>
          <a:lstStyle/>
          <a:p>
            <a:r>
              <a:rPr lang="en-US" sz="2400" dirty="0" smtClean="0">
                <a:latin typeface="Arial Black" panose="020B0A04020102020204" pitchFamily="34" charset="0"/>
              </a:rPr>
              <a:t>Clear-sky</a:t>
            </a:r>
            <a:endParaRPr lang="en-US" sz="2400" dirty="0">
              <a:latin typeface="Arial Black" panose="020B0A04020102020204" pitchFamily="34" charset="0"/>
            </a:endParaRPr>
          </a:p>
        </p:txBody>
      </p:sp>
    </p:spTree>
    <p:extLst>
      <p:ext uri="{BB962C8B-B14F-4D97-AF65-F5344CB8AC3E}">
        <p14:creationId xmlns:p14="http://schemas.microsoft.com/office/powerpoint/2010/main" val="2114814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2" y="-81683"/>
            <a:ext cx="11691000" cy="1178964"/>
          </a:xfrm>
        </p:spPr>
        <p:txBody>
          <a:bodyPr>
            <a:normAutofit/>
          </a:bodyPr>
          <a:lstStyle/>
          <a:p>
            <a:r>
              <a:rPr lang="en-US" b="1" dirty="0" smtClean="0"/>
              <a:t>Results II: TOA </a:t>
            </a:r>
            <a:r>
              <a:rPr lang="en-US" b="1" dirty="0" err="1"/>
              <a:t>S</a:t>
            </a:r>
            <a:r>
              <a:rPr lang="en-US" b="1" dirty="0" err="1" smtClean="0"/>
              <a:t>Wup</a:t>
            </a:r>
            <a:r>
              <a:rPr lang="en-US" b="1" dirty="0" smtClean="0"/>
              <a:t> radiation fluxes</a:t>
            </a:r>
            <a:endParaRPr lang="en-US" b="1" dirty="0"/>
          </a:p>
        </p:txBody>
      </p:sp>
      <p:sp>
        <p:nvSpPr>
          <p:cNvPr id="4" name="Slide Number Placeholder 3"/>
          <p:cNvSpPr>
            <a:spLocks noGrp="1"/>
          </p:cNvSpPr>
          <p:nvPr>
            <p:ph type="sldNum" sz="quarter" idx="12"/>
          </p:nvPr>
        </p:nvSpPr>
        <p:spPr/>
        <p:txBody>
          <a:bodyPr/>
          <a:lstStyle/>
          <a:p>
            <a:fld id="{5D71FE1E-9569-4323-9E1A-23541EEBEAD4}" type="slidenum">
              <a:rPr lang="en-US">
                <a:solidFill>
                  <a:prstClr val="black">
                    <a:tint val="75000"/>
                  </a:prstClr>
                </a:solidFill>
              </a:rPr>
              <a:pPr/>
              <a:t>9</a:t>
            </a:fld>
            <a:endParaRPr lang="en-US">
              <a:solidFill>
                <a:prstClr val="black">
                  <a:tint val="75000"/>
                </a:prstClr>
              </a:solidFill>
            </a:endParaRPr>
          </a:p>
        </p:txBody>
      </p:sp>
      <p:sp>
        <p:nvSpPr>
          <p:cNvPr id="3" name="TextBox 2"/>
          <p:cNvSpPr txBox="1"/>
          <p:nvPr/>
        </p:nvSpPr>
        <p:spPr>
          <a:xfrm>
            <a:off x="202385" y="5367408"/>
            <a:ext cx="11824664" cy="1446550"/>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All-sky TOA </a:t>
            </a:r>
            <a:r>
              <a:rPr lang="en-US" sz="2200" b="1" dirty="0" err="1" smtClean="0"/>
              <a:t>SWup</a:t>
            </a:r>
            <a:r>
              <a:rPr lang="en-US" sz="2200" b="1" dirty="0" smtClean="0"/>
              <a:t> flux peaks in June, while clear-sky one peaks in May due to high Solar radiation and large snow-ice coverage. All-sky </a:t>
            </a:r>
            <a:r>
              <a:rPr lang="en-US" sz="2200" b="1" dirty="0"/>
              <a:t>TOA </a:t>
            </a:r>
            <a:r>
              <a:rPr lang="en-US" sz="2200" b="1" dirty="0" err="1"/>
              <a:t>SWup</a:t>
            </a:r>
            <a:r>
              <a:rPr lang="en-US" sz="2200" b="1" dirty="0"/>
              <a:t> flux </a:t>
            </a:r>
            <a:r>
              <a:rPr lang="en-US" sz="2200" b="1" dirty="0" smtClean="0"/>
              <a:t>is ~20 W/m</a:t>
            </a:r>
            <a:r>
              <a:rPr lang="en-US" sz="2200" b="1" baseline="30000" dirty="0" smtClean="0"/>
              <a:t>2</a:t>
            </a:r>
            <a:r>
              <a:rPr lang="en-US" sz="2200" b="1" dirty="0" smtClean="0"/>
              <a:t> higher than clear-sky one.</a:t>
            </a:r>
          </a:p>
          <a:p>
            <a:pPr marL="285750" indent="-285750">
              <a:buFont typeface="Arial" panose="020B0604020202020204" pitchFamily="34" charset="0"/>
              <a:buChar char="•"/>
            </a:pPr>
            <a:r>
              <a:rPr lang="en-US" sz="2200" b="1" dirty="0"/>
              <a:t>Although the annual mean differences between observations and </a:t>
            </a:r>
            <a:r>
              <a:rPr lang="en-US" sz="2200" b="1" dirty="0" err="1"/>
              <a:t>reanalyses</a:t>
            </a:r>
            <a:r>
              <a:rPr lang="en-US" sz="2200" b="1" dirty="0"/>
              <a:t> are within a few Wm</a:t>
            </a:r>
            <a:r>
              <a:rPr lang="en-US" sz="2200" b="1" baseline="30000" dirty="0"/>
              <a:t>-2</a:t>
            </a:r>
            <a:r>
              <a:rPr lang="en-US" sz="2200" b="1" dirty="0"/>
              <a:t>, there are large biases during warm months. </a:t>
            </a:r>
            <a:endParaRPr lang="en-US" sz="2200" b="1" dirty="0" smtClean="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384" y="704198"/>
            <a:ext cx="6177633" cy="4771812"/>
          </a:xfrm>
        </p:spPr>
      </p:pic>
      <p:sp>
        <p:nvSpPr>
          <p:cNvPr id="7" name="TextBox 6"/>
          <p:cNvSpPr txBox="1"/>
          <p:nvPr/>
        </p:nvSpPr>
        <p:spPr>
          <a:xfrm>
            <a:off x="1064085" y="1304589"/>
            <a:ext cx="1316835" cy="461665"/>
          </a:xfrm>
          <a:prstGeom prst="rect">
            <a:avLst/>
          </a:prstGeom>
          <a:noFill/>
        </p:spPr>
        <p:txBody>
          <a:bodyPr wrap="none" rtlCol="0">
            <a:spAutoFit/>
          </a:bodyPr>
          <a:lstStyle/>
          <a:p>
            <a:r>
              <a:rPr lang="en-US" sz="2400" dirty="0" smtClean="0">
                <a:latin typeface="Arial Black" panose="020B0A04020102020204" pitchFamily="34" charset="0"/>
              </a:rPr>
              <a:t>All-sky</a:t>
            </a:r>
            <a:endParaRPr lang="en-US" sz="2400" dirty="0">
              <a:latin typeface="Arial Black" panose="020B0A040201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473" y="681847"/>
            <a:ext cx="6331527" cy="4816513"/>
          </a:xfrm>
          <a:prstGeom prst="rect">
            <a:avLst/>
          </a:prstGeom>
        </p:spPr>
      </p:pic>
      <p:sp>
        <p:nvSpPr>
          <p:cNvPr id="8" name="TextBox 7"/>
          <p:cNvSpPr txBox="1"/>
          <p:nvPr/>
        </p:nvSpPr>
        <p:spPr>
          <a:xfrm>
            <a:off x="6994165" y="1304589"/>
            <a:ext cx="1760867" cy="461665"/>
          </a:xfrm>
          <a:prstGeom prst="rect">
            <a:avLst/>
          </a:prstGeom>
          <a:noFill/>
        </p:spPr>
        <p:txBody>
          <a:bodyPr wrap="none" rtlCol="0">
            <a:spAutoFit/>
          </a:bodyPr>
          <a:lstStyle/>
          <a:p>
            <a:r>
              <a:rPr lang="en-US" sz="2400" dirty="0" smtClean="0">
                <a:latin typeface="Arial Black" panose="020B0A04020102020204" pitchFamily="34" charset="0"/>
              </a:rPr>
              <a:t>Clear-sky</a:t>
            </a:r>
            <a:endParaRPr lang="en-US" sz="2400" dirty="0">
              <a:latin typeface="Arial Black" panose="020B0A04020102020204" pitchFamily="34" charset="0"/>
            </a:endParaRPr>
          </a:p>
        </p:txBody>
      </p:sp>
    </p:spTree>
    <p:extLst>
      <p:ext uri="{BB962C8B-B14F-4D97-AF65-F5344CB8AC3E}">
        <p14:creationId xmlns:p14="http://schemas.microsoft.com/office/powerpoint/2010/main" val="135730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1447</TotalTime>
  <Words>1236</Words>
  <Application>Microsoft Office PowerPoint</Application>
  <PresentationFormat>Custom</PresentationFormat>
  <Paragraphs>245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Outline</vt:lpstr>
      <vt:lpstr>Datasets</vt:lpstr>
      <vt:lpstr>Methodology</vt:lpstr>
      <vt:lpstr>Comparison between satellite-derived and surface observations </vt:lpstr>
      <vt:lpstr>Results I: Cloud Fraction</vt:lpstr>
      <vt:lpstr>Results I: Warm season (JJA) CFs</vt:lpstr>
      <vt:lpstr>Results II: TOA LWup radiation fluxes</vt:lpstr>
      <vt:lpstr>Results II: TOA SWup radiation fluxes</vt:lpstr>
      <vt:lpstr>Results II:TOA CREs</vt:lpstr>
      <vt:lpstr>Results II: Warm season (JJA) TOA net CREs</vt:lpstr>
      <vt:lpstr>Results III: Surface LW radiation fluxes </vt:lpstr>
      <vt:lpstr>Results III: Surface SW radiation fluxes </vt:lpstr>
      <vt:lpstr>Results III: Warm season (JJA) Surface SWdown flux</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Fractions and Radiation over the Arctic: Comparison Between Recent Reanalyses and Satellite Observations</dc:title>
  <dc:creator>Zhekai Deng</dc:creator>
  <cp:lastModifiedBy>Xiquan Dong</cp:lastModifiedBy>
  <cp:revision>171</cp:revision>
  <dcterms:created xsi:type="dcterms:W3CDTF">2015-05-19T19:41:24Z</dcterms:created>
  <dcterms:modified xsi:type="dcterms:W3CDTF">2015-05-27T17:58:38Z</dcterms:modified>
</cp:coreProperties>
</file>