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96" r:id="rId3"/>
    <p:sldId id="294" r:id="rId4"/>
    <p:sldId id="273" r:id="rId5"/>
    <p:sldId id="292" r:id="rId6"/>
    <p:sldId id="286" r:id="rId7"/>
    <p:sldId id="287" r:id="rId8"/>
    <p:sldId id="295" r:id="rId9"/>
    <p:sldId id="274" r:id="rId10"/>
    <p:sldId id="278" r:id="rId11"/>
    <p:sldId id="277" r:id="rId12"/>
    <p:sldId id="276" r:id="rId13"/>
    <p:sldId id="275" r:id="rId14"/>
    <p:sldId id="279" r:id="rId15"/>
    <p:sldId id="281" r:id="rId16"/>
    <p:sldId id="282" r:id="rId17"/>
    <p:sldId id="280" r:id="rId18"/>
    <p:sldId id="284" r:id="rId19"/>
    <p:sldId id="298" r:id="rId20"/>
    <p:sldId id="272" r:id="rId21"/>
    <p:sldId id="302" r:id="rId22"/>
    <p:sldId id="301" r:id="rId23"/>
    <p:sldId id="300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7" autoAdjust="0"/>
    <p:restoredTop sz="97589" autoAdjust="0"/>
  </p:normalViewPr>
  <p:slideViewPr>
    <p:cSldViewPr>
      <p:cViewPr>
        <p:scale>
          <a:sx n="80" d="100"/>
          <a:sy n="80" d="100"/>
        </p:scale>
        <p:origin x="-163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0D71-245D-45DE-B350-3895CD4387AA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3841-127D-4A43-8EB2-CF9C31564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7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55424" y="685488"/>
            <a:ext cx="4548706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4" tIns="44868" rIns="89734" bIns="44868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238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422" y="4344025"/>
            <a:ext cx="5452545" cy="4098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5063" y="695325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Pre-altimetry period (1980-1992): XBT profiles provide a poor coverage of the tropical and southern oceans. XBT corrections are needed.</a:t>
            </a:r>
          </a:p>
          <a:p>
            <a:pPr eaLnBrk="1" hangingPunct="1"/>
            <a:r>
              <a:rPr lang="en-US" altLang="en-US" smtClean="0"/>
              <a:t>Altimetry period (1993-2002): Temperature signal needs to be extracted from SSH, and TAO data are also available for improving the tropical Pacific analysis</a:t>
            </a:r>
          </a:p>
          <a:p>
            <a:pPr eaLnBrk="1" hangingPunct="1"/>
            <a:r>
              <a:rPr lang="en-US" altLang="en-US" smtClean="0"/>
              <a:t>Argo period (2003-2009): Argo profiles provide a good coverage of the global ocean, and should improve the tropical and southern ocean analysis.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55424" y="685488"/>
            <a:ext cx="4548706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238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422" y="4344025"/>
            <a:ext cx="5452545" cy="4098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FC9C-3FB8-4C4E-A44F-C7D822641125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8F8-0DBC-4B22-BB49-FBBF13EF8210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E288-271F-4036-84B6-B987C0BFF2E9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189913" cy="175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AF29-1F13-410F-8046-8C1D9F54D2EF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9978-F98B-4BA8-A35C-B4212E0DFA0C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02AF-2723-488E-BDF2-DA8997C86190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D5E0-C6A9-4816-8C71-D4186B18BECF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E0E9-35E3-4519-AF4E-28E59D9F4CCE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A9A4-2C1C-4F3D-8A1B-A6020C21B024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A441-249C-409C-B84B-7A2921823031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071F-F326-4E59-86F4-FDC021F5F1A7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73CF-9527-4EA7-A29D-B7B7CCD88D9E}" type="datetime1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Climate Prediction Center - FY11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601200" cy="304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Evaluation of Tropical Pacific Observing Systems Using 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NCEP and GFDL Ocean Data Assimilation Systems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2590801"/>
            <a:ext cx="8686800" cy="259080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50"/>
              </a:lnSpc>
              <a:spcBef>
                <a:spcPts val="7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800" b="1" u="sng" dirty="0" smtClean="0">
                <a:latin typeface="Verdana" pitchFamily="34" charset="0"/>
                <a:ea typeface="ＭＳ Ｐゴシック" pitchFamily="34" charset="-128"/>
              </a:rPr>
              <a:t>Y. Xue</a:t>
            </a:r>
            <a:r>
              <a:rPr lang="en-GB" altLang="en-US" sz="1800" b="1" u="sng" baseline="30000" dirty="0" smtClean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C. Wen</a:t>
            </a:r>
            <a:r>
              <a:rPr lang="en-GB" altLang="en-US" sz="1800" b="1" baseline="30000" dirty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X. Yang</a:t>
            </a:r>
            <a:r>
              <a:rPr lang="en-GB" altLang="en-US" sz="1800" b="1" baseline="30000" dirty="0" smtClean="0">
                <a:latin typeface="Verdana" pitchFamily="34" charset="0"/>
                <a:ea typeface="ＭＳ Ｐゴシック" pitchFamily="34" charset="-128"/>
              </a:rPr>
              <a:t>2 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</a:t>
            </a:r>
            <a:r>
              <a:rPr lang="en-GB" altLang="en-US" sz="1800" b="1" dirty="0">
                <a:latin typeface="Verdana" pitchFamily="34" charset="0"/>
                <a:ea typeface="ＭＳ Ｐゴシック" pitchFamily="34" charset="-128"/>
              </a:rPr>
              <a:t>D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. Behringer</a:t>
            </a:r>
            <a:r>
              <a:rPr lang="en-GB" altLang="en-US" sz="1800" b="1" baseline="30000" dirty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A. Kumar</a:t>
            </a:r>
            <a:r>
              <a:rPr lang="en-GB" altLang="en-US" sz="1800" b="1" baseline="30000" dirty="0" smtClean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</a:t>
            </a:r>
          </a:p>
          <a:p>
            <a:pPr marL="0" indent="0" algn="ctr">
              <a:lnSpc>
                <a:spcPts val="3050"/>
              </a:lnSpc>
              <a:spcBef>
                <a:spcPts val="7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G. Vecchi</a:t>
            </a:r>
            <a:r>
              <a:rPr lang="en-GB" altLang="en-US" sz="1800" b="1" baseline="30000" dirty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A. Rosati</a:t>
            </a:r>
            <a:r>
              <a:rPr lang="en-GB" altLang="en-US" sz="1800" b="1" baseline="30000" dirty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GB" altLang="en-US" sz="1800" b="1" dirty="0" smtClean="0">
                <a:latin typeface="Verdana" pitchFamily="34" charset="0"/>
                <a:ea typeface="ＭＳ Ｐゴシック" pitchFamily="34" charset="-128"/>
              </a:rPr>
              <a:t>, R. Gudgel</a:t>
            </a:r>
            <a:r>
              <a:rPr lang="en-GB" altLang="en-US" sz="1800" b="1" baseline="30000" dirty="0" smtClean="0">
                <a:latin typeface="Verdana" pitchFamily="34" charset="0"/>
                <a:ea typeface="ＭＳ Ｐゴシック" pitchFamily="34" charset="-128"/>
              </a:rPr>
              <a:t>2</a:t>
            </a:r>
            <a:endParaRPr lang="en-GB" altLang="en-US" sz="1800" dirty="0" smtClean="0"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i="1" baseline="30000" dirty="0" smtClean="0">
              <a:latin typeface="Verdana" pitchFamily="34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i="1" baseline="30000" dirty="0" smtClean="0">
              <a:latin typeface="Verdana" pitchFamily="34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200" b="1" i="1" baseline="30000" dirty="0" smtClean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GB" altLang="en-US" sz="1200" b="1" i="1" dirty="0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GB" altLang="en-US" sz="1400" b="1" i="1" dirty="0" smtClean="0">
                <a:latin typeface="Verdana" pitchFamily="34" charset="0"/>
                <a:ea typeface="ＭＳ Ｐゴシック" pitchFamily="34" charset="-128"/>
              </a:rPr>
              <a:t>NCEP/NOAA, USA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200" b="1" i="1" baseline="30000" dirty="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GB" altLang="en-US" sz="1200" b="1" i="1" dirty="0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GB" altLang="en-US" sz="1400" b="1" i="1" dirty="0" smtClean="0">
                <a:latin typeface="Verdana" pitchFamily="34" charset="0"/>
                <a:ea typeface="ＭＳ Ｐゴシック" pitchFamily="34" charset="-128"/>
              </a:rPr>
              <a:t>GFDL/NOAA, USA</a:t>
            </a:r>
            <a:r>
              <a:rPr lang="en-GB" altLang="en-US" sz="1400" b="1" dirty="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en-US" sz="1400" b="1" dirty="0" smtClean="0">
              <a:ea typeface="ＭＳ Ｐゴシック" pitchFamily="34" charset="-128"/>
            </a:endParaRPr>
          </a:p>
        </p:txBody>
      </p:sp>
      <p:pic>
        <p:nvPicPr>
          <p:cNvPr id="6" name="Picture 5" descr="Noa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838200" cy="81597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3077" name="Picture 3" descr="C:\Users\caihong.wen\Documents\Research\meeting\ncep_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762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198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Climate Reanalysis Task Force </a:t>
            </a:r>
            <a:r>
              <a:rPr lang="en-US" sz="1600" dirty="0" err="1" smtClean="0">
                <a:latin typeface="+mn-lt"/>
              </a:rPr>
              <a:t>Telecon</a:t>
            </a:r>
            <a:r>
              <a:rPr lang="en-US" sz="1600" dirty="0" smtClean="0"/>
              <a:t>, Jan 28, 2015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07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934200" cy="577215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288614"/>
            <a:ext cx="7077075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Mean Biases in Temperature Averaged in 2S-2N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2846389" y="2460625"/>
            <a:ext cx="1192212" cy="5111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4533900" y="990600"/>
            <a:ext cx="723900" cy="3886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666999" y="5105400"/>
            <a:ext cx="1371601" cy="838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4533901" y="5124450"/>
            <a:ext cx="952500" cy="838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93445"/>
            <a:ext cx="6400800" cy="596455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332649"/>
            <a:ext cx="7239000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STD Biases of Temperature Averaged in 2S-2N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2846389" y="2590800"/>
            <a:ext cx="1192212" cy="5873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4445000" y="2578100"/>
            <a:ext cx="889000" cy="11557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2160588" y="5334000"/>
            <a:ext cx="1801812" cy="104298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4686300" y="5334000"/>
            <a:ext cx="2324101" cy="838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3"/>
          <a:stretch/>
        </p:blipFill>
        <p:spPr>
          <a:xfrm>
            <a:off x="1524000" y="685800"/>
            <a:ext cx="7239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TAO (dotted line)</a:t>
            </a:r>
          </a:p>
          <a:p>
            <a:r>
              <a:rPr lang="en-US" b="1" dirty="0" smtClean="0"/>
              <a:t>ALL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noMoor</a:t>
            </a:r>
            <a:endParaRPr lang="en-US" b="1" dirty="0" smtClean="0"/>
          </a:p>
          <a:p>
            <a:r>
              <a:rPr lang="en-US" b="1" dirty="0" err="1" smtClean="0">
                <a:solidFill>
                  <a:srgbClr val="33CC33"/>
                </a:solidFill>
              </a:rPr>
              <a:t>noArgo</a:t>
            </a:r>
            <a:endParaRPr lang="en-US" b="1" dirty="0" smtClean="0">
              <a:solidFill>
                <a:srgbClr val="33CC33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CTL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280432"/>
            <a:ext cx="85343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Temperature Averaged in 130W-100W, 2S-2N at z=75m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5791200" y="1219200"/>
            <a:ext cx="1192212" cy="9144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7315200" y="1791653"/>
            <a:ext cx="762000" cy="5873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5130800" y="1677353"/>
            <a:ext cx="762000" cy="5873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629400" cy="6096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14400" y="300093"/>
            <a:ext cx="79247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Mean Biases of Temperature Averaged in 130W-100W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752600" y="3819524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3276600" y="3838573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4648200" y="3810000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6324600" y="3838573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2362200" y="5334000"/>
            <a:ext cx="762000" cy="6096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3171825" y="5334000"/>
            <a:ext cx="762000" cy="6858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5429250" y="5333999"/>
            <a:ext cx="762000" cy="533399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6238875" y="5333999"/>
            <a:ext cx="762000" cy="6096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312371"/>
            <a:ext cx="7924799" cy="38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STD Biases of Temperature Averaged in 130W-100W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7086600" cy="6096000"/>
          </a:xfrm>
          <a:prstGeom prst="rect">
            <a:avLst/>
          </a:prstGeom>
        </p:spPr>
      </p:pic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1679577" y="3962400"/>
            <a:ext cx="987423" cy="1219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3352800" y="3924300"/>
            <a:ext cx="987423" cy="1219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4876800" y="3810000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6781800" y="3848100"/>
            <a:ext cx="762000" cy="12858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667000" y="2514600"/>
            <a:ext cx="762000" cy="49053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2590800" y="5334000"/>
            <a:ext cx="762000" cy="49053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867400" y="5334000"/>
            <a:ext cx="762000" cy="49053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3333750" y="5334000"/>
            <a:ext cx="762000" cy="49053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6629400" y="5333999"/>
            <a:ext cx="762000" cy="49053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7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391400" cy="555307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" y="332330"/>
            <a:ext cx="8315325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RMSE/STD of Upper 300m Heat Content Anomaly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3657601" y="2895599"/>
            <a:ext cx="685800" cy="3048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5058569" y="2844800"/>
            <a:ext cx="885031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679577" y="38862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844677" y="44958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5241926" y="38862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5241926" y="46863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2133600" y="5562600"/>
            <a:ext cx="685800" cy="3048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679577" y="516255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903413" y="5867401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5105400" y="516255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5241926" y="59436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482034" y="5562600"/>
            <a:ext cx="685800" cy="3048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7010400" y="5562600"/>
            <a:ext cx="685800" cy="30480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0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315200" cy="528066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381000"/>
            <a:ext cx="79247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Mean Biases of Salinity Averaged in 2S-2N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4724400" y="1117600"/>
            <a:ext cx="1143000" cy="3683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1358900" y="1270000"/>
            <a:ext cx="571500" cy="3683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086600" cy="56388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381000"/>
            <a:ext cx="79247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STD Biases of Salinity Averaged in 2S-2N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4724400" y="1117600"/>
            <a:ext cx="609599" cy="3683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5333999" y="36195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905000" y="35687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904999" y="8890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0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" b="3203"/>
          <a:stretch/>
        </p:blipFill>
        <p:spPr bwMode="auto">
          <a:xfrm rot="5400000">
            <a:off x="1681480" y="147320"/>
            <a:ext cx="6085840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380999"/>
            <a:ext cx="89915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Anomaly Correlation of Surface Zonal Current with OSCAR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905000" y="27432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1904999" y="4191000"/>
            <a:ext cx="11430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4800599" y="27432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4914898" y="4102100"/>
            <a:ext cx="1104902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752599" y="38481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4800600" y="3806825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905000" y="45339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4819650" y="45593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876423" y="5524500"/>
            <a:ext cx="22860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724023" y="51816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876424" y="58674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838699" y="5553075"/>
            <a:ext cx="22860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4686299" y="5210175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4838700" y="5895975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828796" y="1485900"/>
            <a:ext cx="22860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76396" y="11430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1828797" y="1828800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4819649" y="1419225"/>
            <a:ext cx="22860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667249" y="1076325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819650" y="1762125"/>
            <a:ext cx="2438401" cy="3429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9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93698"/>
            <a:ext cx="7620000" cy="6488669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0" y="0"/>
            <a:ext cx="8991599" cy="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RMSE/STD of SSH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1676399" y="25273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4660900" y="25019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689099" y="41148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5181600" y="41148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1676399" y="36957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1447800" y="45720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4953000" y="36957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5080000" y="46482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423988" y="56769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195388" y="52578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322388" y="62103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5035550" y="57150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4806950" y="52959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4933950" y="6248400"/>
            <a:ext cx="2663824" cy="381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6746874" y="5676900"/>
            <a:ext cx="838201" cy="457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1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46313" y="74613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Ocean Observations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2725"/>
            <a:ext cx="4114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553200" y="228600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4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from Saha et al. (2010)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3436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9" name="Straight Connector 6"/>
          <p:cNvCxnSpPr>
            <a:cxnSpLocks noChangeShapeType="1"/>
          </p:cNvCxnSpPr>
          <p:nvPr/>
        </p:nvCxnSpPr>
        <p:spPr bwMode="auto">
          <a:xfrm rot="5400000">
            <a:off x="2857500" y="2095500"/>
            <a:ext cx="2514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8"/>
          <p:cNvCxnSpPr>
            <a:cxnSpLocks noChangeShapeType="1"/>
          </p:cNvCxnSpPr>
          <p:nvPr/>
        </p:nvCxnSpPr>
        <p:spPr bwMode="auto">
          <a:xfrm rot="5400000">
            <a:off x="4699000" y="2147888"/>
            <a:ext cx="2514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5903913" y="2743200"/>
            <a:ext cx="1752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Argo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(after 2001)</a:t>
            </a: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4267200" y="2743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Altimetry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(after 1993)</a:t>
            </a:r>
          </a:p>
        </p:txBody>
      </p:sp>
      <p:cxnSp>
        <p:nvCxnSpPr>
          <p:cNvPr id="13" name="Straight Arrow Connector 4"/>
          <p:cNvCxnSpPr>
            <a:cxnSpLocks noChangeShapeType="1"/>
          </p:cNvCxnSpPr>
          <p:nvPr/>
        </p:nvCxnSpPr>
        <p:spPr bwMode="auto">
          <a:xfrm flipV="1">
            <a:off x="7162800" y="3406775"/>
            <a:ext cx="0" cy="733425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4"/>
          <p:cNvCxnSpPr>
            <a:cxnSpLocks noChangeShapeType="1"/>
          </p:cNvCxnSpPr>
          <p:nvPr/>
        </p:nvCxnSpPr>
        <p:spPr bwMode="auto">
          <a:xfrm flipV="1">
            <a:off x="2438400" y="3405188"/>
            <a:ext cx="0" cy="709612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36700" y="4538663"/>
            <a:ext cx="67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latin typeface="Verdana" pitchFamily="34" charset="0"/>
                <a:cs typeface="Times New Roman" pitchFamily="18" charset="0"/>
              </a:rPr>
              <a:t>XBT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943600" y="4968875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latin typeface="Verdana" pitchFamily="34" charset="0"/>
                <a:cs typeface="Times New Roman" pitchFamily="18" charset="0"/>
              </a:rPr>
              <a:t>Argo</a:t>
            </a:r>
          </a:p>
        </p:txBody>
      </p:sp>
      <p:sp>
        <p:nvSpPr>
          <p:cNvPr id="8207" name="Rectangle 5"/>
          <p:cNvSpPr>
            <a:spLocks noChangeArrowheads="1"/>
          </p:cNvSpPr>
          <p:nvPr/>
        </p:nvSpPr>
        <p:spPr bwMode="auto">
          <a:xfrm>
            <a:off x="2133600" y="2757488"/>
            <a:ext cx="2133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TAO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(after 1985)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955800" y="5095875"/>
            <a:ext cx="67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latin typeface="Verdana" pitchFamily="34" charset="0"/>
                <a:cs typeface="Times New Roman" pitchFamily="18" charset="0"/>
              </a:rPr>
              <a:t>TAO </a:t>
            </a:r>
          </a:p>
        </p:txBody>
      </p:sp>
      <p:sp>
        <p:nvSpPr>
          <p:cNvPr id="8209" name="Rectangle 5"/>
          <p:cNvSpPr>
            <a:spLocks noChangeArrowheads="1"/>
          </p:cNvSpPr>
          <p:nvPr/>
        </p:nvSpPr>
        <p:spPr bwMode="auto">
          <a:xfrm>
            <a:off x="1460500" y="2735263"/>
            <a:ext cx="67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b="1">
                <a:latin typeface="Verdana" pitchFamily="34" charset="0"/>
                <a:cs typeface="Times New Roman" pitchFamily="18" charset="0"/>
              </a:rPr>
              <a:t>XBT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924800" y="3898900"/>
            <a:ext cx="685800" cy="312738"/>
          </a:xfrm>
          <a:prstGeom prst="ellips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732213" y="3900488"/>
            <a:ext cx="685800" cy="311150"/>
          </a:xfrm>
          <a:prstGeom prst="ellips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82588" y="762000"/>
            <a:ext cx="8761412" cy="4770438"/>
            <a:chOff x="241" y="480"/>
            <a:chExt cx="5519" cy="3005"/>
          </a:xfrm>
        </p:grpSpPr>
        <p:sp>
          <p:nvSpPr>
            <p:cNvPr id="23561" name="AutoShape 3"/>
            <p:cNvSpPr>
              <a:spLocks noChangeArrowheads="1"/>
            </p:cNvSpPr>
            <p:nvPr/>
          </p:nvSpPr>
          <p:spPr bwMode="auto">
            <a:xfrm>
              <a:off x="241" y="480"/>
              <a:ext cx="5519" cy="3005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5338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en-US" altLang="en-US"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562" name="Text Box 4"/>
            <p:cNvSpPr txBox="1">
              <a:spLocks noChangeArrowheads="1"/>
            </p:cNvSpPr>
            <p:nvPr/>
          </p:nvSpPr>
          <p:spPr bwMode="auto">
            <a:xfrm>
              <a:off x="241" y="480"/>
              <a:ext cx="551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914400" indent="-4572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120000"/>
                </a:lnSpc>
                <a:spcBef>
                  <a:spcPts val="300"/>
                </a:spcBef>
                <a:buClr>
                  <a:srgbClr val="000000"/>
                </a:buClr>
                <a:buFont typeface="Verdana" pitchFamily="34" charset="0"/>
                <a:buNone/>
              </a:pPr>
              <a:endParaRPr lang="en-US" altLang="en-US" sz="1600" b="1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 Unicode MS" pitchFamily="34" charset="-128"/>
              </a:endParaRPr>
            </a:p>
          </p:txBody>
        </p:sp>
      </p:grp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382588" y="26988"/>
            <a:ext cx="8296275" cy="663575"/>
            <a:chOff x="145" y="198"/>
            <a:chExt cx="5226" cy="418"/>
          </a:xfrm>
        </p:grpSpPr>
        <p:sp>
          <p:nvSpPr>
            <p:cNvPr id="23559" name="AutoShape 6"/>
            <p:cNvSpPr>
              <a:spLocks noChangeArrowheads="1"/>
            </p:cNvSpPr>
            <p:nvPr/>
          </p:nvSpPr>
          <p:spPr bwMode="auto">
            <a:xfrm>
              <a:off x="192" y="198"/>
              <a:ext cx="5179" cy="179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5338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en-US" altLang="en-US"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145" y="243"/>
              <a:ext cx="517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1000"/>
                </a:lnSpc>
                <a:spcBef>
                  <a:spcPct val="0"/>
                </a:spcBef>
                <a:buClr>
                  <a:srgbClr val="000000"/>
                </a:buClr>
                <a:buFont typeface="Verdana" pitchFamily="34" charset="0"/>
                <a:buNone/>
              </a:pPr>
              <a:r>
                <a:rPr lang="en-GB" altLang="en-US" b="1">
                  <a:solidFill>
                    <a:srgbClr val="0000FF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Summary</a:t>
              </a:r>
            </a:p>
          </p:txBody>
        </p:sp>
      </p:grp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0" y="533400"/>
            <a:ext cx="8991600" cy="6249994"/>
            <a:chOff x="241" y="192"/>
            <a:chExt cx="5519" cy="3937"/>
          </a:xfrm>
        </p:grpSpPr>
        <p:sp>
          <p:nvSpPr>
            <p:cNvPr id="23557" name="AutoShape 9"/>
            <p:cNvSpPr>
              <a:spLocks noChangeArrowheads="1"/>
            </p:cNvSpPr>
            <p:nvPr/>
          </p:nvSpPr>
          <p:spPr bwMode="auto">
            <a:xfrm>
              <a:off x="241" y="480"/>
              <a:ext cx="5519" cy="3005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5338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en-US" altLang="en-US"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476" y="192"/>
              <a:ext cx="5195" cy="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Font typeface="Arial" charset="0"/>
                <a:buNone/>
                <a:defRPr/>
              </a:pPr>
              <a:endParaRPr lang="en-US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Coordinated Observing System Experiments (OSEs) were conducted using NCEP’s GODAS and GFDL’s ECDA during 2004-2011.</a:t>
              </a:r>
            </a:p>
            <a:p>
              <a:pPr marL="0" indent="0" eaLnBrk="1" hangingPunct="1">
                <a:spcBef>
                  <a:spcPct val="0"/>
                </a:spcBef>
                <a:buNone/>
                <a:defRPr/>
              </a:pPr>
              <a:endPara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OSE simulations were evaluated with observations (TAO temperature, TAO currents, altimetry SSH) and analyzed data (EN4 temperature and salinity analysis, OSCAR surface current analysis)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Without assimilation </a:t>
              </a: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of in situ data, both GODAS and ECDA had </a:t>
              </a:r>
              <a:r>
                <a:rPr lang="en-US" sz="1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large mean biases, STD biases and RMSE</a:t>
              </a: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Assimilation of in situ data significantly reduced mean biases, STD biases and RMSE in all variables except zonal current at equator.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For constraining temperature analysis, the mooring data is more critical than the Argo data in the equatorial Pacific, but the Argo data is more important in off-equatorial regions.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For constraining salinity, sea surface height and surface current analysis, the influence of Argo data is more critical.</a:t>
              </a: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</a:t>
              </a:r>
              <a:r>
                <a:rPr lang="en-US" sz="1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mpacts of observations on ocean analysis are sensitive to configuration of data assimilation schemes, indicating that a multi-model approach is needed to assess the value of tropical Pacific observing systems.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813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381000"/>
            <a:ext cx="47091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381000"/>
            <a:ext cx="47091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" b="4241"/>
          <a:stretch/>
        </p:blipFill>
        <p:spPr bwMode="auto">
          <a:xfrm>
            <a:off x="1601470" y="-93345"/>
            <a:ext cx="5941060" cy="7044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7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90" y="283527"/>
            <a:ext cx="5748020" cy="629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33849" y="1161291"/>
            <a:ext cx="257333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TAO &amp; XBT</a:t>
            </a:r>
            <a:endParaRPr lang="en-US" altLang="en-US" b="1" dirty="0" smtClean="0">
              <a:latin typeface="Verdan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(1980-1993)</a:t>
            </a:r>
            <a:endParaRPr lang="en-US" altLang="en-US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2762875"/>
            <a:ext cx="320718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A</a:t>
            </a: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ltimetry &amp; TAO &amp; XBT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(1994-2003)</a:t>
            </a:r>
            <a:endParaRPr lang="en-US" altLang="en-US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42900" y="4600089"/>
            <a:ext cx="24384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Argo &amp; Altimetry &amp; TAO &amp; XBT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(2004-2009)</a:t>
            </a:r>
            <a:endParaRPr lang="en-US" altLang="en-US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989659" y="203756"/>
            <a:ext cx="3633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Verdana" pitchFamily="34" charset="0"/>
                <a:cs typeface="Times New Roman" pitchFamily="18" charset="0"/>
              </a:rPr>
              <a:t> Ensemble </a:t>
            </a:r>
            <a:r>
              <a:rPr lang="en-US" altLang="en-US" b="1" dirty="0">
                <a:latin typeface="Verdana" pitchFamily="34" charset="0"/>
                <a:cs typeface="Times New Roman" pitchFamily="18" charset="0"/>
              </a:rPr>
              <a:t>Spread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97202" y="2032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>
                <a:latin typeface="Verdana" pitchFamily="34" charset="0"/>
                <a:cs typeface="Times New Roman" pitchFamily="18" charset="0"/>
              </a:rPr>
              <a:t>Data Count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59202" y="3471863"/>
            <a:ext cx="1143000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101702" y="3486150"/>
            <a:ext cx="1143000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935390" y="5562600"/>
            <a:ext cx="1143000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120752" y="5562600"/>
            <a:ext cx="1143000" cy="33655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363890" y="6096000"/>
            <a:ext cx="1738312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06390" y="6096000"/>
            <a:ext cx="1738312" cy="4572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101702" y="1303338"/>
            <a:ext cx="1143000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935390" y="1338263"/>
            <a:ext cx="1143000" cy="30480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078390" y="5610225"/>
            <a:ext cx="698500" cy="27305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235302" y="5589588"/>
            <a:ext cx="700088" cy="27305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06390" y="5627688"/>
            <a:ext cx="698500" cy="271462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287565" y="5610225"/>
            <a:ext cx="700087" cy="273050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5338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0" y="85725"/>
            <a:ext cx="3130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Multiple ORA Heat Content </a:t>
            </a:r>
            <a:r>
              <a:rPr lang="en-US" b="1" dirty="0" err="1" smtClean="0">
                <a:solidFill>
                  <a:srgbClr val="FF0000"/>
                </a:solidFill>
              </a:rPr>
              <a:t>Intercomparison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Xue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et al. 2011, J </a:t>
            </a:r>
            <a:r>
              <a:rPr lang="en-US" b="1" dirty="0" err="1" smtClean="0">
                <a:solidFill>
                  <a:srgbClr val="FF0000"/>
                </a:solidFill>
              </a:rPr>
              <a:t>Clim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3" y="-466725"/>
            <a:ext cx="6192641" cy="7315200"/>
          </a:xfrm>
          <a:prstGeom prst="rect">
            <a:avLst/>
          </a:prstGeom>
        </p:spPr>
      </p:pic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4338636" y="1030873"/>
            <a:ext cx="1192212" cy="424866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4338636" y="2980380"/>
            <a:ext cx="1192212" cy="381049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4338636" y="4863308"/>
            <a:ext cx="1192212" cy="47383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4204890" y="4419600"/>
            <a:ext cx="1662510" cy="43501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4204890" y="2545369"/>
            <a:ext cx="1662510" cy="435011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val 24"/>
          <p:cNvSpPr>
            <a:spLocks noChangeArrowheads="1"/>
          </p:cNvSpPr>
          <p:nvPr/>
        </p:nvSpPr>
        <p:spPr bwMode="auto">
          <a:xfrm>
            <a:off x="4120752" y="685800"/>
            <a:ext cx="1662510" cy="364123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9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23900"/>
            <a:ext cx="7162800" cy="594359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2200" y="-304800"/>
            <a:ext cx="6477000" cy="83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76" tIns="45540" rIns="91076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Tropical Pacific Observing Systems</a:t>
            </a:r>
            <a:endParaRPr lang="en-US" altLang="en-US" sz="24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7239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Daily temperature profiles per month</a:t>
            </a:r>
          </a:p>
          <a:p>
            <a:endParaRPr lang="en-US" b="1" dirty="0"/>
          </a:p>
          <a:p>
            <a:r>
              <a:rPr lang="en-US" b="1" dirty="0" smtClean="0"/>
              <a:t>Black</a:t>
            </a:r>
            <a:r>
              <a:rPr lang="en-US" b="1" dirty="0" smtClean="0"/>
              <a:t>: All data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: TAO/TRITON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Blue</a:t>
            </a:r>
            <a:r>
              <a:rPr lang="en-US" b="1" dirty="0" smtClean="0"/>
              <a:t>: XBT</a:t>
            </a:r>
          </a:p>
          <a:p>
            <a:r>
              <a:rPr lang="en-US" b="1" dirty="0" smtClean="0">
                <a:solidFill>
                  <a:srgbClr val="33CC33"/>
                </a:solidFill>
              </a:rPr>
              <a:t>Green</a:t>
            </a:r>
            <a:r>
              <a:rPr lang="en-US" b="1" dirty="0" smtClean="0"/>
              <a:t>: Argo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28834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3S-3N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8100" y="9871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8S-8N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95800" y="987166"/>
            <a:ext cx="0" cy="129883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2570559"/>
            <a:ext cx="143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2004-2011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105400" y="987166"/>
            <a:ext cx="0" cy="129883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617834"/>
            <a:ext cx="143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2004-2011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7625" y="2608659"/>
            <a:ext cx="143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2004-2011</a:t>
            </a:r>
          </a:p>
        </p:txBody>
      </p:sp>
    </p:spTree>
    <p:extLst>
      <p:ext uri="{BB962C8B-B14F-4D97-AF65-F5344CB8AC3E}">
        <p14:creationId xmlns:p14="http://schemas.microsoft.com/office/powerpoint/2010/main" val="17808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21531"/>
              </p:ext>
            </p:extLst>
          </p:nvPr>
        </p:nvGraphicFramePr>
        <p:xfrm>
          <a:off x="228600" y="1447800"/>
          <a:ext cx="8686800" cy="2115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189"/>
                <a:gridCol w="1486930"/>
                <a:gridCol w="1486930"/>
                <a:gridCol w="2318951"/>
                <a:gridCol w="1828800"/>
              </a:tblGrid>
              <a:tr h="411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CTL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noMoor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noArgo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40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  <a:r>
                        <a:rPr lang="en-US" sz="15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situ data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profiles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OISST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profiles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except</a:t>
                      </a:r>
                      <a:r>
                        <a:rPr lang="en-US" sz="1500" b="1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moorings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OISST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except</a:t>
                      </a:r>
                      <a:r>
                        <a:rPr lang="en-US" sz="1500" b="1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OISST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92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XBT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×</a:t>
                      </a:r>
                      <a:endParaRPr lang="en-US" sz="1500" b="1" dirty="0"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92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TAO</a:t>
                      </a:r>
                      <a:endParaRPr lang="en-US" sz="15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×</a:t>
                      </a:r>
                      <a:endParaRPr lang="en-US" sz="1500" b="1" dirty="0"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×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92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Argo</a:t>
                      </a:r>
                      <a:endParaRPr lang="en-US" sz="15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33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×</a:t>
                      </a:r>
                      <a:endParaRPr lang="en-US" sz="1500" b="1" dirty="0">
                        <a:solidFill>
                          <a:srgbClr val="0033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√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33CC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×</a:t>
                      </a:r>
                      <a:endParaRPr lang="en-US" sz="1500" b="1" dirty="0">
                        <a:solidFill>
                          <a:srgbClr val="33CC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8600" y="-101600"/>
            <a:ext cx="967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/>
            </a:r>
            <a:br>
              <a:rPr lang="en-US" altLang="en-US" sz="2200" b="1" dirty="0"/>
            </a:br>
            <a:r>
              <a:rPr lang="en-US" altLang="en-US" sz="2400" b="1" dirty="0" smtClean="0">
                <a:solidFill>
                  <a:srgbClr val="0000FF"/>
                </a:solidFill>
                <a:latin typeface="Verdana" pitchFamily="34" charset="0"/>
              </a:rPr>
              <a:t>Coordinated Observing System Experiments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Verdana" pitchFamily="34" charset="0"/>
              </a:rPr>
              <a:t>At NCEP and GFDL (2004-2011)</a:t>
            </a:r>
            <a:endParaRPr lang="en-US" altLang="en-US" sz="24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3962400"/>
            <a:ext cx="83820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What are the mean biases and RMSE (monthly anomalies) in the control simulations when no in situ observations are assimilated?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How well are mean biases and RMSE constrained by assimilation of all in situ observations?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alt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What are influences of </a:t>
            </a:r>
            <a:r>
              <a:rPr lang="en-US" alt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withholding</a:t>
            </a:r>
            <a:r>
              <a:rPr lang="en-US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mooring or Argo data on mean biases and RMSE?</a:t>
            </a:r>
          </a:p>
        </p:txBody>
      </p:sp>
    </p:spTree>
    <p:extLst>
      <p:ext uri="{BB962C8B-B14F-4D97-AF65-F5344CB8AC3E}">
        <p14:creationId xmlns:p14="http://schemas.microsoft.com/office/powerpoint/2010/main" val="268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NCEP’s Global Ocean Data Assimilation System</a:t>
            </a:r>
            <a:endParaRPr lang="en-US" sz="2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60960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MOM4p1, 0.5</a:t>
            </a:r>
            <a:r>
              <a:rPr lang="en-US" altLang="en-US" sz="5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en-US" alt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1/4</a:t>
            </a:r>
            <a:r>
              <a:rPr lang="en-US" altLang="en-US" sz="5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altLang="en-US" sz="5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S-10</a:t>
            </a:r>
            <a:r>
              <a:rPr lang="en-US" altLang="en-US" sz="50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N, 40 levels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aily fluxes from NCEP Reanalysis 2</a:t>
            </a:r>
            <a:endParaRPr lang="en-US" altLang="en-US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3D-VAR, </a:t>
            </a:r>
            <a:r>
              <a:rPr lang="en-US" altLang="en-US" sz="5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altLang="en-US" sz="5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nivariate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temperature and salinity (</a:t>
            </a:r>
            <a:r>
              <a:rPr lang="en-US" altLang="en-US" sz="5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Behringer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2007)</a:t>
            </a:r>
            <a:endParaRPr lang="en-US" altLang="en-US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Horizonal</a:t>
            </a: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covariance with scale elongated in zonal direction, vertical covariance as function of local vertical temperature gradient</a:t>
            </a:r>
            <a:endParaRPr lang="en-US" altLang="en-US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profiles and OISST assimilated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Synthetic salinity derived with climatology T/S relationship and temperature profiles from XBT and moorings, observed salinity from Argo assimilated</a:t>
            </a:r>
            <a:endParaRPr lang="en-US" altLang="en-US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Altimetry SSH not assimilated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5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(salinity) at 5m is relaxed to daily OISST (WOA salinity climatology) with 10 (30) day relaxation time scales.</a:t>
            </a:r>
          </a:p>
        </p:txBody>
      </p:sp>
    </p:spTree>
    <p:extLst>
      <p:ext uri="{BB962C8B-B14F-4D97-AF65-F5344CB8AC3E}">
        <p14:creationId xmlns:p14="http://schemas.microsoft.com/office/powerpoint/2010/main" val="8221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GFDL’s Ensemble Coupled Data Assimilation</a:t>
            </a:r>
            <a:br>
              <a:rPr lang="en-US" sz="2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CM2.1 </a:t>
            </a:r>
            <a:r>
              <a:rPr lang="en-US" alt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coupled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climate model </a:t>
            </a:r>
          </a:p>
          <a:p>
            <a:pPr>
              <a:lnSpc>
                <a:spcPct val="90000"/>
              </a:lnSpc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MOM4 with 1</a:t>
            </a:r>
            <a:r>
              <a:rPr lang="en-US" altLang="en-US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resolution, 1/3</a:t>
            </a:r>
            <a:r>
              <a:rPr lang="en-US" altLang="en-US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near equator, 50 levels</a:t>
            </a:r>
          </a:p>
          <a:p>
            <a:pPr lvl="1">
              <a:lnSpc>
                <a:spcPct val="90000"/>
              </a:lnSpc>
            </a:pPr>
            <a:endParaRPr lang="en-US" alt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7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Ensemble </a:t>
            </a:r>
            <a:r>
              <a:rPr lang="en-US" alt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Kalman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filter with 12-ensemble members</a:t>
            </a:r>
          </a:p>
          <a:p>
            <a:pPr>
              <a:lnSpc>
                <a:spcPct val="90000"/>
              </a:lnSpc>
            </a:pP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Atmosphere is constrained by NCEP </a:t>
            </a:r>
            <a:r>
              <a:rPr lang="en-US" alt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reanalyses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(3D air temperature, u, v assimilated)</a:t>
            </a:r>
          </a:p>
          <a:p>
            <a:pPr>
              <a:lnSpc>
                <a:spcPct val="90000"/>
              </a:lnSpc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 profiles and OISST assimilated</a:t>
            </a:r>
          </a:p>
          <a:p>
            <a:pPr>
              <a:lnSpc>
                <a:spcPct val="90000"/>
              </a:lnSpc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Pseudo salinity </a:t>
            </a: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derived with vertical coupled T-S EOFs and temperature profiles from XBT and moorings and altimetry SSH, observed salinity from Argo assimilated</a:t>
            </a:r>
          </a:p>
          <a:p>
            <a:pPr>
              <a:lnSpc>
                <a:spcPct val="90000"/>
              </a:lnSpc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Altimetry SSH not assimilated</a:t>
            </a:r>
          </a:p>
          <a:p>
            <a:pPr>
              <a:lnSpc>
                <a:spcPct val="90000"/>
              </a:lnSpc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Ensemble mean is analyzed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of OSEs</a:t>
            </a:r>
            <a:br>
              <a:rPr lang="en-US" sz="29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data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TAO temperature and current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Altimetry SSH from AVISO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current from OSCAR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EN4 temperature and salinity analysis (objective analysis based on in situ data only) is used as reference but not the “truth”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Methods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and annual cycle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deviation (STD)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Root-mean-square error (RMSE) and anomaly correlation coefficient (ACC)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RMSE in upper 300m</a:t>
            </a:r>
          </a:p>
          <a:p>
            <a:pPr lvl="1">
              <a:lnSpc>
                <a:spcPct val="90000"/>
              </a:lnSpc>
            </a:pP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719803"/>
            <a:ext cx="6324600" cy="6096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00200" y="300891"/>
            <a:ext cx="6391275" cy="38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Mean Biases in Upper 300m Heat Content</a:t>
            </a:r>
            <a:endParaRPr lang="en-GB" altLang="en-US" sz="2000" b="1" dirty="0">
              <a:solidFill>
                <a:srgbClr val="0000FF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>
            <a:off x="2846389" y="2819400"/>
            <a:ext cx="1192212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4795837" y="4168774"/>
            <a:ext cx="842964" cy="55562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1679576" y="3767803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1743871" y="4724400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4648200" y="3810000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4712495" y="4718971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743871" y="5410200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3243263" y="5768976"/>
            <a:ext cx="842964" cy="354012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4648200" y="5410200"/>
            <a:ext cx="2511423" cy="35877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4876800" y="5765800"/>
            <a:ext cx="1447800" cy="35718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5338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844</Words>
  <Application>Microsoft Office PowerPoint</Application>
  <PresentationFormat>On-screen Show (4:3)</PresentationFormat>
  <Paragraphs>171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Evaluation of Tropical Pacific Observing Systems Using  NCEP and GFDL Ocean Data Assimilation Systems</vt:lpstr>
      <vt:lpstr>PowerPoint Presentation</vt:lpstr>
      <vt:lpstr>PowerPoint Presentation</vt:lpstr>
      <vt:lpstr>PowerPoint Presentation</vt:lpstr>
      <vt:lpstr>PowerPoint Presentation</vt:lpstr>
      <vt:lpstr> NCEP’s Global Ocean Data Assimilation System</vt:lpstr>
      <vt:lpstr> GFDL’s Ensemble Coupled Data Assimilation </vt:lpstr>
      <vt:lpstr> Evaluation of OSEs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HC200</dc:title>
  <dc:creator>Yan Xue</dc:creator>
  <cp:lastModifiedBy>Yan Xue</cp:lastModifiedBy>
  <cp:revision>89</cp:revision>
  <dcterms:created xsi:type="dcterms:W3CDTF">2006-08-16T00:00:00Z</dcterms:created>
  <dcterms:modified xsi:type="dcterms:W3CDTF">2015-01-28T17:13:11Z</dcterms:modified>
</cp:coreProperties>
</file>