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6" r:id="rId2"/>
    <p:sldId id="267" r:id="rId3"/>
    <p:sldId id="268" r:id="rId4"/>
    <p:sldId id="257" r:id="rId5"/>
    <p:sldId id="263" r:id="rId6"/>
    <p:sldId id="262" r:id="rId7"/>
    <p:sldId id="258" r:id="rId8"/>
    <p:sldId id="259" r:id="rId9"/>
    <p:sldId id="264" r:id="rId10"/>
    <p:sldId id="272" r:id="rId11"/>
    <p:sldId id="271" r:id="rId12"/>
    <p:sldId id="265" r:id="rId13"/>
    <p:sldId id="269" r:id="rId14"/>
    <p:sldId id="260" r:id="rId15"/>
    <p:sldId id="261" r:id="rId16"/>
    <p:sldId id="266" r:id="rId17"/>
    <p:sldId id="270" r:id="rId18"/>
    <p:sldId id="273" r:id="rId19"/>
    <p:sldId id="274" r:id="rId20"/>
    <p:sldId id="277" r:id="rId21"/>
    <p:sldId id="275" r:id="rId22"/>
    <p:sldId id="278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09E5"/>
    <a:srgbClr val="2806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2323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7B54E-6B27-4E16-A1FF-3DABCAD53629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1C0F0-EE27-4DD4-82FB-93AA9363C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44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DA5C8638-94FD-4FA0-9181-590EC4C6205E}" type="datetime1">
              <a:rPr lang="en-US" smtClean="0"/>
              <a:t>12/8/2014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8CBA2B7-8D22-4C02-8208-4F1E9708EE1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B4DC-C2C0-491C-88CB-2CA3C9ED33EB}" type="datetime1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A2B7-8D22-4C02-8208-4F1E9708EE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236D6-F4D5-4F01-B56F-07E09F7498E6}" type="datetime1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A2B7-8D22-4C02-8208-4F1E9708EE1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5ED31-0A80-4997-8C84-4DC53E6E2650}" type="datetime1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A2B7-8D22-4C02-8208-4F1E9708EE1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EDC8388-2433-4E1D-B96E-4F9B612346B8}" type="datetime1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8CBA2B7-8D22-4C02-8208-4F1E9708EE1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221BB-3FBE-43A9-BF12-94AC0A29A26F}" type="datetime1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A2B7-8D22-4C02-8208-4F1E9708EE1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7E6A-E059-4C4C-88EE-03BD918E561C}" type="datetime1">
              <a:rPr lang="en-US" smtClean="0"/>
              <a:t>12/8/2014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A2B7-8D22-4C02-8208-4F1E9708EE1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9C4B-1C1E-49BB-AED5-DB443C0BF79E}" type="datetime1">
              <a:rPr lang="en-US" smtClean="0"/>
              <a:t>12/8/2014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A2B7-8D22-4C02-8208-4F1E9708EE1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A2C6D-E6F8-48BB-84D3-369E3D6E94C1}" type="datetime1">
              <a:rPr lang="en-US" smtClean="0"/>
              <a:t>12/8/2014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A2B7-8D22-4C02-8208-4F1E9708EE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D9B3-B58A-4B90-A4EC-24A49E5B7DBA}" type="datetime1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A2B7-8D22-4C02-8208-4F1E9708EE1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97F39-DEFA-4D69-A460-C5603D7C2183}" type="datetime1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A2B7-8D22-4C02-8208-4F1E9708EE1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6A73B82-D872-4E5F-81F0-7D6A472A89E4}" type="datetime1">
              <a:rPr lang="en-US" smtClean="0"/>
              <a:t>12/8/2014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8CBA2B7-8D22-4C02-8208-4F1E9708EE14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7772400" cy="2838450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latin typeface="Liberation Sans" pitchFamily="34" charset="0"/>
              </a:rPr>
              <a:t>Reanalyzed Clouds, Precipitation, TOA and Surface Radiation Budgets: A Global Satellite Comparison and a Regional Study at Two ARM Locations</a:t>
            </a:r>
            <a:br>
              <a:rPr lang="en-US" sz="3000" b="1" dirty="0" smtClean="0">
                <a:latin typeface="Liberation Sans" pitchFamily="34" charset="0"/>
              </a:rPr>
            </a:b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733800"/>
            <a:ext cx="6858000" cy="533400"/>
          </a:xfrm>
        </p:spPr>
        <p:txBody>
          <a:bodyPr>
            <a:noAutofit/>
          </a:bodyPr>
          <a:lstStyle/>
          <a:p>
            <a:r>
              <a:rPr lang="en-US" sz="1900" b="1" dirty="0" smtClean="0"/>
              <a:t>Erica Dolinar</a:t>
            </a:r>
            <a:r>
              <a:rPr lang="en-US" sz="1900" dirty="0" smtClean="0"/>
              <a:t>, </a:t>
            </a:r>
            <a:r>
              <a:rPr lang="en-US" sz="1900" dirty="0" err="1" smtClean="0"/>
              <a:t>Xiquan</a:t>
            </a:r>
            <a:r>
              <a:rPr lang="en-US" sz="1900" dirty="0" smtClean="0"/>
              <a:t> Dong, and </a:t>
            </a:r>
            <a:r>
              <a:rPr lang="en-US" sz="1900" dirty="0" err="1" smtClean="0"/>
              <a:t>Baike</a:t>
            </a:r>
            <a:r>
              <a:rPr lang="en-US" sz="1900" dirty="0" smtClean="0"/>
              <a:t> Xi</a:t>
            </a:r>
          </a:p>
          <a:p>
            <a:r>
              <a:rPr lang="en-US" sz="1900" dirty="0" smtClean="0"/>
              <a:t>University of North Dakota</a:t>
            </a:r>
          </a:p>
          <a:p>
            <a:r>
              <a:rPr lang="en-US" sz="1900" dirty="0" smtClean="0"/>
              <a:t>Department of Atmospheric Science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A2B7-8D22-4C02-8208-4F1E9708EE14}" type="slidenum">
              <a:rPr lang="en-US" smtClean="0"/>
              <a:t>1</a:t>
            </a:fld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219200" y="5181600"/>
            <a:ext cx="6858000" cy="53340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/>
              <a:t>10 December 2014</a:t>
            </a:r>
          </a:p>
        </p:txBody>
      </p:sp>
    </p:spTree>
    <p:extLst>
      <p:ext uri="{BB962C8B-B14F-4D97-AF65-F5344CB8AC3E}">
        <p14:creationId xmlns:p14="http://schemas.microsoft.com/office/powerpoint/2010/main" val="348972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TOA LW CRF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219200"/>
            <a:ext cx="3893634" cy="41910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Strongest LW warming </a:t>
            </a:r>
            <a:r>
              <a:rPr lang="en-US" dirty="0" smtClean="0"/>
              <a:t>in tropics (especially East Indies) and along mid-latitude storm tracks</a:t>
            </a:r>
          </a:p>
          <a:p>
            <a:r>
              <a:rPr lang="en-US" b="1" dirty="0" smtClean="0">
                <a:solidFill>
                  <a:srgbClr val="3D09E5"/>
                </a:solidFill>
              </a:rPr>
              <a:t>Weakest LW warming </a:t>
            </a:r>
            <a:r>
              <a:rPr lang="en-US" dirty="0" smtClean="0"/>
              <a:t>in subsidence zones and where clouds are infrequent</a:t>
            </a:r>
          </a:p>
          <a:p>
            <a:r>
              <a:rPr lang="en-US" dirty="0" smtClean="0"/>
              <a:t>LW CRF is under predicted by the reanalyses (especially in the Pacific, Africa, and South America)</a:t>
            </a:r>
          </a:p>
          <a:p>
            <a:pPr lvl="1"/>
            <a:r>
              <a:rPr lang="en-US" dirty="0" smtClean="0"/>
              <a:t>Evidence of stronger warning in MERRA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A2B7-8D22-4C02-8208-4F1E9708EE14}" type="slidenum">
              <a:rPr lang="en-US" smtClean="0"/>
              <a:t>10</a:t>
            </a:fld>
            <a:endParaRPr lang="en-US"/>
          </a:p>
        </p:txBody>
      </p:sp>
      <p:pic>
        <p:nvPicPr>
          <p:cNvPr id="2050" name="Picture 2" descr="Y:\Desktop\Reanalyses\Final\Figure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834" y="152400"/>
            <a:ext cx="5174166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886363"/>
              </p:ext>
            </p:extLst>
          </p:nvPr>
        </p:nvGraphicFramePr>
        <p:xfrm>
          <a:off x="76197" y="5429250"/>
          <a:ext cx="3962403" cy="895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1954"/>
                <a:gridCol w="611954"/>
                <a:gridCol w="726695"/>
                <a:gridCol w="611954"/>
                <a:gridCol w="611954"/>
                <a:gridCol w="787892"/>
              </a:tblGrid>
              <a:tr h="4762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20CR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CFSR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Era-Interim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JRA-25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MERRA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</a:rPr>
                        <a:t>CERES EBAF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</a:rPr>
                        <a:t>----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</a:rPr>
                        <a:t>23.6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</a:rPr>
                        <a:t>19.4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</a:rPr>
                        <a:t>18.5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</a:rPr>
                        <a:t>26.8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</a:rPr>
                        <a:t>27.6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15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TOA Net CRF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3657600" cy="41910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3D09E5"/>
                </a:solidFill>
              </a:rPr>
              <a:t>Global Net cooling </a:t>
            </a:r>
            <a:r>
              <a:rPr lang="en-US" dirty="0" smtClean="0"/>
              <a:t>due to clouds</a:t>
            </a:r>
          </a:p>
          <a:p>
            <a:r>
              <a:rPr lang="en-US" dirty="0" smtClean="0"/>
              <a:t>Reanalyses predict this net cooling to be stronger than observed by CERES EBAF</a:t>
            </a:r>
          </a:p>
          <a:p>
            <a:pPr lvl="1"/>
            <a:r>
              <a:rPr lang="en-US" dirty="0" smtClean="0"/>
              <a:t>A result of a relatively weak LW warming</a:t>
            </a:r>
          </a:p>
          <a:p>
            <a:r>
              <a:rPr lang="en-US" dirty="0" smtClean="0"/>
              <a:t>Large discrepancies in the tropics and mid-latitudes where MBL clouds frequently occur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A2B7-8D22-4C02-8208-4F1E9708EE14}" type="slidenum">
              <a:rPr lang="en-US" smtClean="0"/>
              <a:t>11</a:t>
            </a:fld>
            <a:endParaRPr lang="en-US"/>
          </a:p>
        </p:txBody>
      </p:sp>
      <p:pic>
        <p:nvPicPr>
          <p:cNvPr id="1026" name="Picture 2" descr="Y:\Desktop\Reanalyses\Final\Figure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51054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167319"/>
              </p:ext>
            </p:extLst>
          </p:nvPr>
        </p:nvGraphicFramePr>
        <p:xfrm>
          <a:off x="152402" y="5429250"/>
          <a:ext cx="3810001" cy="895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8417"/>
                <a:gridCol w="588417"/>
                <a:gridCol w="698745"/>
                <a:gridCol w="588417"/>
                <a:gridCol w="588417"/>
                <a:gridCol w="757588"/>
              </a:tblGrid>
              <a:tr h="4762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20CR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CFSR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Era-Interim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JRA-25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MERRA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</a:rPr>
                        <a:t>CERES EBAF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</a:rPr>
                        <a:t>----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smtClean="0">
                          <a:effectLst/>
                        </a:rPr>
                        <a:t>−</a:t>
                      </a:r>
                      <a:r>
                        <a:rPr lang="en-US" sz="1200" b="1" u="none" strike="noStrike" dirty="0" smtClean="0">
                          <a:effectLst/>
                        </a:rPr>
                        <a:t>23.1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</a:rPr>
                        <a:t>----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smtClean="0">
                          <a:effectLst/>
                        </a:rPr>
                        <a:t>−</a:t>
                      </a:r>
                      <a:r>
                        <a:rPr lang="en-US" sz="1200" b="1" u="none" strike="noStrike" dirty="0" smtClean="0">
                          <a:effectLst/>
                        </a:rPr>
                        <a:t>29.7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smtClean="0">
                          <a:effectLst/>
                        </a:rPr>
                        <a:t>−</a:t>
                      </a:r>
                      <a:r>
                        <a:rPr lang="en-US" sz="1200" b="1" u="none" strike="noStrike" dirty="0" smtClean="0">
                          <a:effectLst/>
                        </a:rPr>
                        <a:t>23.3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smtClean="0">
                          <a:effectLst/>
                        </a:rPr>
                        <a:t>−</a:t>
                      </a:r>
                      <a:r>
                        <a:rPr lang="en-US" sz="1200" b="1" u="none" strike="noStrike" dirty="0" smtClean="0">
                          <a:effectLst/>
                        </a:rPr>
                        <a:t>22.6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47800" y="64008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*Positive bias: weaker cooling, smaller negative number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9676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Summary of Task </a:t>
            </a:r>
            <a:r>
              <a:rPr lang="en-US" b="1" dirty="0" smtClean="0"/>
              <a:t>1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36475226"/>
              </p:ext>
            </p:extLst>
          </p:nvPr>
        </p:nvGraphicFramePr>
        <p:xfrm>
          <a:off x="76201" y="1798320"/>
          <a:ext cx="8991598" cy="3154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9892"/>
                <a:gridCol w="1040246"/>
                <a:gridCol w="1098304"/>
                <a:gridCol w="1504731"/>
                <a:gridCol w="1161204"/>
                <a:gridCol w="1087022"/>
                <a:gridCol w="1600199"/>
              </a:tblGrid>
              <a:tr h="273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20CR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CFSR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Era-Interim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JRA-25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MERRA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Observations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43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CF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67.1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57.9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57.7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53.8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57.1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60.0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2914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PR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3.3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3.3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−−−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2.9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RSR</a:t>
                      </a:r>
                      <a:r>
                        <a:rPr lang="en-US" sz="1800" baseline="-25000" dirty="0" err="1" smtClean="0">
                          <a:effectLst/>
                        </a:rPr>
                        <a:t>all</a:t>
                      </a:r>
                      <a:r>
                        <a:rPr lang="en-US" sz="1800" baseline="-25000" dirty="0" smtClean="0">
                          <a:effectLst/>
                        </a:rPr>
                        <a:t>-sky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92.5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96.6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−−−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95.9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98.6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98.4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2800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RSR</a:t>
                      </a:r>
                      <a:r>
                        <a:rPr lang="en-US" sz="1800" baseline="-25000" dirty="0" err="1" smtClean="0">
                          <a:effectLst/>
                        </a:rPr>
                        <a:t>clear</a:t>
                      </a:r>
                      <a:r>
                        <a:rPr lang="en-US" sz="1800" baseline="-25000" dirty="0" smtClean="0">
                          <a:effectLst/>
                        </a:rPr>
                        <a:t>-sky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−−−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49.9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−−−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47.7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48.5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48.2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OLR</a:t>
                      </a:r>
                      <a:r>
                        <a:rPr lang="en-US" sz="1800" baseline="-25000" dirty="0" err="1" smtClean="0">
                          <a:effectLst/>
                        </a:rPr>
                        <a:t>all</a:t>
                      </a:r>
                      <a:r>
                        <a:rPr lang="en-US" sz="1800" baseline="-25000" dirty="0" smtClean="0">
                          <a:effectLst/>
                        </a:rPr>
                        <a:t>-sky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243.9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251.2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253.3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262.9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250.3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247.2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OLR</a:t>
                      </a:r>
                      <a:r>
                        <a:rPr lang="en-US" sz="1800" baseline="-25000" dirty="0" err="1" smtClean="0">
                          <a:effectLst/>
                        </a:rPr>
                        <a:t>clear</a:t>
                      </a:r>
                      <a:r>
                        <a:rPr lang="en-US" sz="1800" baseline="-25000" dirty="0" smtClean="0">
                          <a:effectLst/>
                        </a:rPr>
                        <a:t>-sky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−−−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274.8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272.7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281.4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277.1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274.8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SW CRF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−−−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−46.7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−−−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−48.2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−50.1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−50.2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2800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LW CRF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−−−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23.6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19.4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18.5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26.8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27.6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2914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Net CRF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−−−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−23.1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−−−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−29.7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−23.3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−22.6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A2B7-8D22-4C02-8208-4F1E9708EE14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5020270"/>
            <a:ext cx="86106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Units: CF (%), PR (mm/day), TOA Radiation (W/m²)</a:t>
            </a:r>
          </a:p>
          <a:p>
            <a:endParaRPr lang="en-US" sz="900" i="1" dirty="0" smtClean="0"/>
          </a:p>
          <a:p>
            <a:r>
              <a:rPr lang="en-US" i="1" dirty="0" smtClean="0"/>
              <a:t>*Radiation budgets are from TOA</a:t>
            </a:r>
          </a:p>
          <a:p>
            <a:r>
              <a:rPr lang="en-US" i="1" dirty="0"/>
              <a:t>	</a:t>
            </a:r>
            <a:r>
              <a:rPr lang="en-US" i="1" dirty="0" smtClean="0"/>
              <a:t>RSR = Reflected Shortwave Radiation</a:t>
            </a:r>
          </a:p>
          <a:p>
            <a:r>
              <a:rPr lang="en-US" i="1" dirty="0"/>
              <a:t>	</a:t>
            </a:r>
            <a:r>
              <a:rPr lang="en-US" i="1" dirty="0" smtClean="0"/>
              <a:t>OLR = Outgoing Longwave Radiation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1143000"/>
            <a:ext cx="891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The globally (60 °N/S) averaged reanalysis and observation results during the period of this study (03/2000 – 02/2012).  PRs are </a:t>
            </a:r>
            <a:r>
              <a:rPr lang="en-US" i="1" dirty="0"/>
              <a:t>from </a:t>
            </a:r>
            <a:r>
              <a:rPr lang="en-US" i="1" dirty="0" smtClean="0"/>
              <a:t>(45 </a:t>
            </a:r>
            <a:r>
              <a:rPr lang="en-US" i="1" dirty="0"/>
              <a:t>°N/S</a:t>
            </a:r>
            <a:r>
              <a:rPr lang="en-US" i="1" dirty="0" smtClean="0"/>
              <a:t>). </a:t>
            </a:r>
            <a:endParaRPr lang="en-US" i="1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29200" y="5105400"/>
            <a:ext cx="3581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 CRF = S</a:t>
            </a:r>
            <a:r>
              <a:rPr lang="en-US" baseline="-25000" dirty="0" smtClean="0"/>
              <a:t>o</a:t>
            </a:r>
            <a:r>
              <a:rPr lang="en-US" dirty="0" smtClean="0"/>
              <a:t>(</a:t>
            </a:r>
            <a:r>
              <a:rPr lang="en-US" dirty="0" err="1" smtClean="0"/>
              <a:t>R</a:t>
            </a:r>
            <a:r>
              <a:rPr lang="en-US" baseline="-25000" dirty="0" err="1" smtClean="0"/>
              <a:t>clear</a:t>
            </a:r>
            <a:r>
              <a:rPr lang="en-US" baseline="-25000" dirty="0" smtClean="0"/>
              <a:t>-sky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  <a:cs typeface="Calibri"/>
              </a:rPr>
              <a:t>−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all</a:t>
            </a:r>
            <a:r>
              <a:rPr lang="en-US" baseline="-25000" dirty="0" smtClean="0"/>
              <a:t>-sky</a:t>
            </a:r>
            <a:r>
              <a:rPr lang="en-US" dirty="0" smtClean="0">
                <a:latin typeface="Calibri"/>
                <a:cs typeface="Calibri"/>
              </a:rPr>
              <a:t>)</a:t>
            </a:r>
          </a:p>
          <a:p>
            <a:endParaRPr lang="en-US" sz="800" dirty="0" smtClean="0">
              <a:latin typeface="Calibri"/>
              <a:cs typeface="Calibri"/>
            </a:endParaRPr>
          </a:p>
          <a:p>
            <a:r>
              <a:rPr lang="en-US" dirty="0" smtClean="0"/>
              <a:t>LW </a:t>
            </a:r>
            <a:r>
              <a:rPr lang="en-US" dirty="0"/>
              <a:t>CRF = </a:t>
            </a:r>
            <a:r>
              <a:rPr lang="en-US" dirty="0" smtClean="0"/>
              <a:t>(</a:t>
            </a:r>
            <a:r>
              <a:rPr lang="en-US" dirty="0" err="1" smtClean="0"/>
              <a:t>OLR</a:t>
            </a:r>
            <a:r>
              <a:rPr lang="en-US" baseline="-25000" dirty="0" err="1" smtClean="0"/>
              <a:t>clear</a:t>
            </a:r>
            <a:r>
              <a:rPr lang="en-US" baseline="-25000" dirty="0" smtClean="0"/>
              <a:t>-sky</a:t>
            </a:r>
            <a:r>
              <a:rPr lang="en-US" dirty="0" smtClean="0"/>
              <a:t> </a:t>
            </a:r>
            <a:r>
              <a:rPr lang="en-US" dirty="0">
                <a:latin typeface="Calibri"/>
                <a:cs typeface="Calibri"/>
              </a:rPr>
              <a:t>− </a:t>
            </a:r>
            <a:r>
              <a:rPr lang="en-US" dirty="0" err="1" smtClean="0"/>
              <a:t>OLR</a:t>
            </a:r>
            <a:r>
              <a:rPr lang="en-US" baseline="-25000" dirty="0" err="1" smtClean="0"/>
              <a:t>all</a:t>
            </a:r>
            <a:r>
              <a:rPr lang="en-US" baseline="-25000" dirty="0" smtClean="0"/>
              <a:t>-sky</a:t>
            </a:r>
            <a:r>
              <a:rPr lang="en-US" dirty="0" smtClean="0">
                <a:latin typeface="Calibri"/>
                <a:cs typeface="Calibri"/>
              </a:rPr>
              <a:t>)</a:t>
            </a:r>
          </a:p>
          <a:p>
            <a:endParaRPr lang="en-US" sz="800" dirty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ea typeface="Calibri"/>
                <a:cs typeface="Times New Roman"/>
              </a:rPr>
              <a:t>Net CRF = SW CRF + LW CRF</a:t>
            </a:r>
            <a:endParaRPr lang="en-US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783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37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Task 2</a:t>
            </a:r>
            <a:br>
              <a:rPr lang="en-US" b="1" dirty="0" smtClean="0"/>
            </a:br>
            <a:r>
              <a:rPr lang="en-US" b="1" dirty="0" smtClean="0"/>
              <a:t>Vertical Velocity Regimes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A2B7-8D22-4C02-8208-4F1E9708EE1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2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5052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Vertical Velocity Regimes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34440"/>
            <a:ext cx="4280380" cy="493776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Determined by thresholds in the reanalyzed vertical velocities at 500 hPa (</a:t>
            </a:r>
            <a:r>
              <a:rPr lang="el-GR" dirty="0" smtClean="0">
                <a:latin typeface="Liberation Sans"/>
              </a:rPr>
              <a:t>ω</a:t>
            </a:r>
            <a:r>
              <a:rPr lang="en-US" dirty="0" smtClean="0"/>
              <a:t>500)</a:t>
            </a:r>
          </a:p>
          <a:p>
            <a:pPr lvl="1"/>
            <a:r>
              <a:rPr lang="en-US" dirty="0" smtClean="0"/>
              <a:t>&gt; 25 hPa; </a:t>
            </a:r>
            <a:r>
              <a:rPr lang="en-US" dirty="0" smtClean="0">
                <a:solidFill>
                  <a:srgbClr val="FF0000"/>
                </a:solidFill>
              </a:rPr>
              <a:t>Downwelling</a:t>
            </a:r>
          </a:p>
          <a:p>
            <a:pPr lvl="1"/>
            <a:r>
              <a:rPr lang="en-US" dirty="0" smtClean="0"/>
              <a:t>&lt; -25 hPa; </a:t>
            </a:r>
            <a:r>
              <a:rPr lang="en-US" dirty="0" smtClean="0">
                <a:solidFill>
                  <a:srgbClr val="3D09E5"/>
                </a:solidFill>
              </a:rPr>
              <a:t>Upwelling</a:t>
            </a:r>
          </a:p>
          <a:p>
            <a:pPr lvl="1"/>
            <a:endParaRPr lang="en-US" dirty="0" smtClean="0">
              <a:solidFill>
                <a:srgbClr val="3D09E5"/>
              </a:solidFill>
            </a:endParaRPr>
          </a:p>
          <a:p>
            <a:r>
              <a:rPr lang="en-US" dirty="0" smtClean="0"/>
              <a:t>Some differences in the definition of the regimes by each reanalysis (i.e. larger </a:t>
            </a:r>
            <a:r>
              <a:rPr lang="en-US" dirty="0" smtClean="0">
                <a:solidFill>
                  <a:srgbClr val="FF0000"/>
                </a:solidFill>
              </a:rPr>
              <a:t>downwelling</a:t>
            </a:r>
            <a:r>
              <a:rPr lang="en-US" dirty="0" smtClean="0"/>
              <a:t> zones in 20CR and the extent of </a:t>
            </a:r>
            <a:r>
              <a:rPr lang="en-US" dirty="0" smtClean="0">
                <a:solidFill>
                  <a:srgbClr val="3D09E5"/>
                </a:solidFill>
              </a:rPr>
              <a:t>upwelling</a:t>
            </a:r>
            <a:r>
              <a:rPr lang="en-US" dirty="0" smtClean="0"/>
              <a:t> zone across Pacific in CFSR)</a:t>
            </a:r>
          </a:p>
          <a:p>
            <a:endParaRPr lang="en-US" dirty="0" smtClean="0"/>
          </a:p>
          <a:p>
            <a:r>
              <a:rPr lang="en-US" dirty="0" smtClean="0"/>
              <a:t>Cloud parameterizations are inherently considered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Stratiform</a:t>
            </a:r>
          </a:p>
          <a:p>
            <a:pPr lvl="1"/>
            <a:r>
              <a:rPr lang="en-US" dirty="0" smtClean="0">
                <a:solidFill>
                  <a:srgbClr val="3D09E5"/>
                </a:solidFill>
              </a:rPr>
              <a:t>Convective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A2B7-8D22-4C02-8208-4F1E9708EE14}" type="slidenum">
              <a:rPr lang="en-US" smtClean="0"/>
              <a:t>14</a:t>
            </a:fld>
            <a:endParaRPr lang="en-US"/>
          </a:p>
        </p:txBody>
      </p:sp>
      <p:pic>
        <p:nvPicPr>
          <p:cNvPr id="3074" name="Picture 2" descr="Y:\Desktop\Reanalyses\Final\Figure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780" y="0"/>
            <a:ext cx="47112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68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667"/>
            <a:ext cx="4572000" cy="990600"/>
          </a:xfrm>
        </p:spPr>
        <p:txBody>
          <a:bodyPr>
            <a:noAutofit/>
          </a:bodyPr>
          <a:lstStyle/>
          <a:p>
            <a:r>
              <a:rPr lang="en-US" b="1" dirty="0" smtClean="0"/>
              <a:t>Regime Biases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386840"/>
            <a:ext cx="3414748" cy="4937760"/>
          </a:xfrm>
        </p:spPr>
        <p:txBody>
          <a:bodyPr>
            <a:noAutofit/>
          </a:bodyPr>
          <a:lstStyle/>
          <a:p>
            <a:r>
              <a:rPr lang="en-US" sz="2200" dirty="0" smtClean="0"/>
              <a:t>Biases are generally larger in the </a:t>
            </a:r>
            <a:r>
              <a:rPr lang="en-US" sz="2200" dirty="0" smtClean="0">
                <a:solidFill>
                  <a:srgbClr val="3D09E5"/>
                </a:solidFill>
              </a:rPr>
              <a:t>upwelling</a:t>
            </a:r>
            <a:r>
              <a:rPr lang="en-US" sz="2200" dirty="0">
                <a:solidFill>
                  <a:srgbClr val="3D09E5"/>
                </a:solidFill>
              </a:rPr>
              <a:t> </a:t>
            </a:r>
            <a:r>
              <a:rPr lang="en-US" sz="2200" dirty="0" smtClean="0"/>
              <a:t>regime</a:t>
            </a:r>
          </a:p>
          <a:p>
            <a:endParaRPr lang="en-US" sz="700" dirty="0" smtClean="0"/>
          </a:p>
          <a:p>
            <a:r>
              <a:rPr lang="en-US" sz="2200" dirty="0" smtClean="0"/>
              <a:t>CF is typically </a:t>
            </a:r>
            <a:r>
              <a:rPr lang="en-US" sz="2200" i="1" dirty="0" smtClean="0"/>
              <a:t>over </a:t>
            </a:r>
            <a:r>
              <a:rPr lang="en-US" sz="2200" dirty="0" smtClean="0"/>
              <a:t>(</a:t>
            </a:r>
            <a:r>
              <a:rPr lang="en-US" sz="2200" i="1" dirty="0" smtClean="0"/>
              <a:t>under</a:t>
            </a:r>
            <a:r>
              <a:rPr lang="en-US" sz="2200" dirty="0" smtClean="0"/>
              <a:t>) predicted in the </a:t>
            </a:r>
            <a:r>
              <a:rPr lang="en-US" sz="2200" dirty="0" smtClean="0">
                <a:solidFill>
                  <a:srgbClr val="3D09E5"/>
                </a:solidFill>
              </a:rPr>
              <a:t>upwelling</a:t>
            </a:r>
            <a:r>
              <a:rPr lang="en-US" sz="2200" dirty="0"/>
              <a:t> </a:t>
            </a:r>
            <a:r>
              <a:rPr lang="en-US" sz="2200" dirty="0" smtClean="0"/>
              <a:t>(</a:t>
            </a:r>
            <a:r>
              <a:rPr lang="en-US" sz="2200" dirty="0" smtClean="0">
                <a:solidFill>
                  <a:srgbClr val="FF0000"/>
                </a:solidFill>
              </a:rPr>
              <a:t>downwelling</a:t>
            </a:r>
            <a:r>
              <a:rPr lang="en-US" sz="2200" dirty="0" smtClean="0"/>
              <a:t>) regime</a:t>
            </a:r>
          </a:p>
          <a:p>
            <a:endParaRPr lang="en-US" sz="700" dirty="0" smtClean="0"/>
          </a:p>
          <a:p>
            <a:r>
              <a:rPr lang="en-US" sz="2200" dirty="0" smtClean="0"/>
              <a:t>PRs are </a:t>
            </a:r>
            <a:r>
              <a:rPr lang="en-US" sz="2200" i="1" dirty="0" smtClean="0"/>
              <a:t>over</a:t>
            </a:r>
            <a:r>
              <a:rPr lang="en-US" sz="2200" dirty="0" smtClean="0"/>
              <a:t> predicted in both regimes</a:t>
            </a:r>
          </a:p>
          <a:p>
            <a:endParaRPr lang="en-US" sz="700" dirty="0" smtClean="0"/>
          </a:p>
          <a:p>
            <a:r>
              <a:rPr lang="en-US" sz="2200" dirty="0" smtClean="0"/>
              <a:t>Radiation budgets follow the cloud/radiation interaction theories well (i.e. more clouds, larger net CRF cooling)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A2B7-8D22-4C02-8208-4F1E9708EE14}" type="slidenum">
              <a:rPr lang="en-US" smtClean="0"/>
              <a:t>15</a:t>
            </a:fld>
            <a:endParaRPr lang="en-US"/>
          </a:p>
        </p:txBody>
      </p:sp>
      <p:pic>
        <p:nvPicPr>
          <p:cNvPr id="4098" name="Picture 2" descr="Y:\Desktop\Reanalyses\Final\Figure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48" y="609600"/>
            <a:ext cx="5653052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62598" y="1002268"/>
            <a:ext cx="14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D09E5"/>
                </a:solidFill>
                <a:latin typeface="Arial Black" panose="020B0A04020102020204" pitchFamily="34" charset="0"/>
              </a:rPr>
              <a:t>Upwelling</a:t>
            </a:r>
            <a:endParaRPr lang="en-US" dirty="0">
              <a:solidFill>
                <a:srgbClr val="3D09E5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56901" y="3897868"/>
            <a:ext cx="179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Downwelling</a:t>
            </a:r>
            <a:endParaRPr 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33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64931"/>
            <a:ext cx="8229600" cy="990600"/>
          </a:xfrm>
        </p:spPr>
        <p:txBody>
          <a:bodyPr/>
          <a:lstStyle/>
          <a:p>
            <a:r>
              <a:rPr lang="en-US" b="1" dirty="0" smtClean="0"/>
              <a:t>PR Analysis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95400"/>
            <a:ext cx="41148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PRs are over predicted in both regimes</a:t>
            </a:r>
          </a:p>
          <a:p>
            <a:r>
              <a:rPr lang="en-US" dirty="0" smtClean="0"/>
              <a:t>Some weaker rates (~4-6 mm/day) are not produced in the </a:t>
            </a:r>
            <a:r>
              <a:rPr lang="en-US" dirty="0" smtClean="0">
                <a:solidFill>
                  <a:srgbClr val="3D09E5"/>
                </a:solidFill>
              </a:rPr>
              <a:t>upwelling</a:t>
            </a:r>
            <a:r>
              <a:rPr lang="en-US" dirty="0" smtClean="0"/>
              <a:t> regime</a:t>
            </a:r>
          </a:p>
          <a:p>
            <a:pPr lvl="1"/>
            <a:r>
              <a:rPr lang="en-US" dirty="0" smtClean="0"/>
              <a:t>Normal distribution is simulated well</a:t>
            </a:r>
          </a:p>
          <a:p>
            <a:r>
              <a:rPr lang="en-US" dirty="0" smtClean="0"/>
              <a:t>In the </a:t>
            </a:r>
            <a:r>
              <a:rPr lang="en-US" dirty="0" smtClean="0">
                <a:solidFill>
                  <a:srgbClr val="FF0000"/>
                </a:solidFill>
              </a:rPr>
              <a:t>downwelling</a:t>
            </a:r>
            <a:r>
              <a:rPr lang="en-US" dirty="0" smtClean="0"/>
              <a:t> regime, the over prediction is a result of weaker PRs below ~0.5 mm/day and relatively stronger PRs (&gt;1.0 mm/day)</a:t>
            </a:r>
          </a:p>
          <a:p>
            <a:pPr lvl="1"/>
            <a:r>
              <a:rPr lang="en-US" dirty="0" smtClean="0"/>
              <a:t>The reanalyzed distribution is skewed to the right and normal (unlike the TRMM distribution, which is exponential)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A2B7-8D22-4C02-8208-4F1E9708EE14}" type="slidenum">
              <a:rPr lang="en-US" smtClean="0"/>
              <a:t>16</a:t>
            </a:fld>
            <a:endParaRPr lang="en-US"/>
          </a:p>
        </p:txBody>
      </p:sp>
      <p:pic>
        <p:nvPicPr>
          <p:cNvPr id="5122" name="Picture 2" descr="Y:\Desktop\Reanalyses\Final\Figure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4953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5400" y="133883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*TRMM results in black line</a:t>
            </a:r>
            <a:endParaRPr lang="en-US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625245" y="503215"/>
            <a:ext cx="10173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D09E5"/>
                </a:solidFill>
                <a:latin typeface="Arial Black" panose="020B0A04020102020204" pitchFamily="34" charset="0"/>
              </a:rPr>
              <a:t>Upwelling</a:t>
            </a:r>
            <a:endParaRPr lang="en-US" sz="1200" dirty="0">
              <a:solidFill>
                <a:srgbClr val="3D09E5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2400" y="411566"/>
            <a:ext cx="1258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Downwelling</a:t>
            </a:r>
            <a:endParaRPr lang="en-US" sz="1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60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37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Task 3</a:t>
            </a:r>
            <a:br>
              <a:rPr lang="en-US" b="1" dirty="0" smtClean="0"/>
            </a:br>
            <a:r>
              <a:rPr lang="en-US" b="1" dirty="0" smtClean="0"/>
              <a:t>Regional Studies at two ARM Sites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A2B7-8D22-4C02-8208-4F1E9708EE1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9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ARM Sites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00"/>
            <a:ext cx="8458200" cy="24384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Azores </a:t>
            </a:r>
            <a:r>
              <a:rPr lang="en-US" sz="2400" dirty="0"/>
              <a:t>(</a:t>
            </a:r>
            <a:r>
              <a:rPr lang="en-US" sz="2400" dirty="0" smtClean="0"/>
              <a:t>39 °N</a:t>
            </a:r>
            <a:r>
              <a:rPr lang="en-US" sz="2400" dirty="0"/>
              <a:t>, </a:t>
            </a:r>
            <a:r>
              <a:rPr lang="en-US" sz="2400" dirty="0" smtClean="0"/>
              <a:t>28 °W</a:t>
            </a:r>
            <a:r>
              <a:rPr lang="en-US" sz="2400" dirty="0"/>
              <a:t>)</a:t>
            </a:r>
            <a:r>
              <a:rPr lang="en-US" sz="2400" dirty="0" smtClean="0"/>
              <a:t> – 06/2009 through 12/2010 (19 months)</a:t>
            </a:r>
          </a:p>
          <a:p>
            <a:pPr lvl="1"/>
            <a:r>
              <a:rPr lang="en-US" sz="2100" dirty="0" smtClean="0">
                <a:solidFill>
                  <a:srgbClr val="FF0000"/>
                </a:solidFill>
              </a:rPr>
              <a:t>Downwelling</a:t>
            </a:r>
            <a:r>
              <a:rPr lang="en-US" sz="2100" dirty="0" smtClean="0"/>
              <a:t> regime</a:t>
            </a:r>
          </a:p>
          <a:p>
            <a:pPr lvl="1"/>
            <a:r>
              <a:rPr lang="en-US" sz="2100" dirty="0" smtClean="0"/>
              <a:t>Investigating MBL stratocumulus clouds</a:t>
            </a:r>
          </a:p>
          <a:p>
            <a:pPr lvl="1"/>
            <a:endParaRPr lang="en-US" sz="2100" dirty="0"/>
          </a:p>
          <a:p>
            <a:r>
              <a:rPr lang="en-US" sz="2400" dirty="0" smtClean="0"/>
              <a:t>Nauru (0 °, 166 °E</a:t>
            </a:r>
            <a:r>
              <a:rPr lang="en-US" sz="2400" dirty="0"/>
              <a:t>)</a:t>
            </a:r>
            <a:r>
              <a:rPr lang="en-US" sz="2400" dirty="0" smtClean="0"/>
              <a:t> – 03/2000 through 02/2009 (9 years)</a:t>
            </a:r>
          </a:p>
          <a:p>
            <a:pPr lvl="1"/>
            <a:r>
              <a:rPr lang="en-US" sz="2100" dirty="0" smtClean="0">
                <a:solidFill>
                  <a:srgbClr val="3D09E5"/>
                </a:solidFill>
              </a:rPr>
              <a:t>Upwelling</a:t>
            </a:r>
            <a:r>
              <a:rPr lang="en-US" sz="2100" dirty="0" smtClean="0"/>
              <a:t> regime</a:t>
            </a:r>
          </a:p>
          <a:p>
            <a:pPr lvl="1"/>
            <a:r>
              <a:rPr lang="en-US" sz="2100" dirty="0" smtClean="0"/>
              <a:t>Investigating convective-type clouds</a:t>
            </a:r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A2B7-8D22-4C02-8208-4F1E9708EE14}" type="slidenum">
              <a:rPr lang="en-US" smtClean="0"/>
              <a:t>18</a:t>
            </a:fld>
            <a:endParaRPr lang="en-US"/>
          </a:p>
        </p:txBody>
      </p:sp>
      <p:pic>
        <p:nvPicPr>
          <p:cNvPr id="6146" name="Picture 2" descr="Y:\Desktop\Reanalyses\Final\Figure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962"/>
            <a:ext cx="9144000" cy="259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91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A2B7-8D22-4C02-8208-4F1E9708EE14}" type="slidenum">
              <a:rPr lang="en-US" smtClean="0"/>
              <a:t>19</a:t>
            </a:fld>
            <a:endParaRPr lang="en-US"/>
          </a:p>
        </p:txBody>
      </p:sp>
      <p:pic>
        <p:nvPicPr>
          <p:cNvPr id="7170" name="Picture 2" descr="Y:\Desktop\Reanalyses\Final\Figure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81" y="0"/>
            <a:ext cx="8386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33400" y="2362200"/>
            <a:ext cx="8305800" cy="1905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>
              <a:buNone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Compared to ARM (70.2%) </a:t>
            </a:r>
            <a:r>
              <a:rPr lang="en-US" b="1" dirty="0" smtClean="0">
                <a:solidFill>
                  <a:srgbClr val="FF0000"/>
                </a:solidFill>
              </a:rPr>
              <a:t>and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CERES MODIS (69.6%) </a:t>
            </a:r>
            <a:r>
              <a:rPr lang="en-US" b="1" dirty="0" smtClean="0">
                <a:solidFill>
                  <a:srgbClr val="FF0000"/>
                </a:solidFill>
              </a:rPr>
              <a:t>CFs, all reanalyzed CFs are </a:t>
            </a:r>
            <a:r>
              <a:rPr lang="en-US" b="1" i="1" dirty="0" smtClean="0">
                <a:solidFill>
                  <a:srgbClr val="FF0000"/>
                </a:solidFill>
              </a:rPr>
              <a:t>under</a:t>
            </a:r>
            <a:r>
              <a:rPr lang="en-US" b="1" dirty="0" smtClean="0">
                <a:solidFill>
                  <a:srgbClr val="FF0000"/>
                </a:solidFill>
              </a:rPr>
              <a:t> predicted, which resulted in higher SW and lower </a:t>
            </a:r>
            <a:r>
              <a:rPr lang="en-US" b="1" dirty="0">
                <a:solidFill>
                  <a:srgbClr val="FF0000"/>
                </a:solidFill>
              </a:rPr>
              <a:t>L</a:t>
            </a:r>
            <a:r>
              <a:rPr lang="en-US" b="1" dirty="0" smtClean="0">
                <a:solidFill>
                  <a:srgbClr val="FF0000"/>
                </a:solidFill>
              </a:rPr>
              <a:t>W fluxes at the surface than observations (lower </a:t>
            </a:r>
            <a:r>
              <a:rPr lang="en-US" b="1" dirty="0" err="1" smtClean="0">
                <a:solidFill>
                  <a:srgbClr val="FF0000"/>
                </a:solidFill>
              </a:rPr>
              <a:t>CF</a:t>
            </a:r>
            <a:r>
              <a:rPr lang="en-US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higher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SW</a:t>
            </a:r>
            <a:r>
              <a:rPr lang="en-US" b="1" baseline="-250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dn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and lower </a:t>
            </a:r>
            <a:r>
              <a:rPr lang="en-US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LW</a:t>
            </a:r>
            <a:r>
              <a:rPr lang="en-US" b="1" baseline="-250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dn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at the surface)</a:t>
            </a:r>
            <a:endParaRPr lang="en-US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10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Introduction/Motivation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86840"/>
            <a:ext cx="8229600" cy="4937760"/>
          </a:xfrm>
        </p:spPr>
        <p:txBody>
          <a:bodyPr/>
          <a:lstStyle/>
          <a:p>
            <a:r>
              <a:rPr lang="en-US" dirty="0" smtClean="0"/>
              <a:t>Predicting the interactions between clouds, radiation, and precipitation on the global and regional scales has been an ongoing task for many years</a:t>
            </a:r>
          </a:p>
          <a:p>
            <a:endParaRPr lang="en-US" dirty="0" smtClean="0"/>
          </a:p>
          <a:p>
            <a:r>
              <a:rPr lang="en-US" dirty="0"/>
              <a:t>M</a:t>
            </a:r>
            <a:r>
              <a:rPr lang="en-US" dirty="0" smtClean="0"/>
              <a:t>odels and parameterizations help to better resolve these interactions</a:t>
            </a:r>
          </a:p>
          <a:p>
            <a:endParaRPr lang="en-US" dirty="0" smtClean="0"/>
          </a:p>
          <a:p>
            <a:r>
              <a:rPr lang="en-US" dirty="0" smtClean="0"/>
              <a:t>Satellites and ground-based observations can help with model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A2B7-8D22-4C02-8208-4F1E9708EE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09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Azores 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3657600"/>
            <a:ext cx="8382000" cy="2743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Cloud Fraction (CF)</a:t>
            </a:r>
          </a:p>
          <a:p>
            <a:pPr lvl="1"/>
            <a:r>
              <a:rPr lang="en-US" dirty="0" smtClean="0"/>
              <a:t>Reanalysis standard deviations are close to the observed ones</a:t>
            </a:r>
          </a:p>
          <a:p>
            <a:pPr lvl="1"/>
            <a:r>
              <a:rPr lang="en-US" dirty="0"/>
              <a:t>Reanalyses correlate more to </a:t>
            </a:r>
            <a:r>
              <a:rPr lang="en-US" dirty="0" smtClean="0"/>
              <a:t>CERES MODIS (CM)</a:t>
            </a:r>
            <a:endParaRPr lang="en-US" dirty="0"/>
          </a:p>
          <a:p>
            <a:r>
              <a:rPr lang="en-US" dirty="0" smtClean="0"/>
              <a:t>Surface Downward SW Radiation (</a:t>
            </a:r>
            <a:r>
              <a:rPr lang="en-US" dirty="0" err="1" smtClean="0"/>
              <a:t>SWdn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Reanalysis </a:t>
            </a:r>
            <a:r>
              <a:rPr lang="en-US" dirty="0" smtClean="0"/>
              <a:t>standard deviations are </a:t>
            </a:r>
            <a:r>
              <a:rPr lang="en-US" dirty="0"/>
              <a:t>close to the observed </a:t>
            </a:r>
            <a:r>
              <a:rPr lang="en-US" dirty="0" smtClean="0"/>
              <a:t>ones</a:t>
            </a:r>
          </a:p>
          <a:p>
            <a:pPr lvl="1"/>
            <a:r>
              <a:rPr lang="en-US" dirty="0" smtClean="0"/>
              <a:t>Extremely high correlations to both observing platforms</a:t>
            </a:r>
            <a:endParaRPr lang="en-US" dirty="0"/>
          </a:p>
          <a:p>
            <a:r>
              <a:rPr lang="en-US" dirty="0" smtClean="0"/>
              <a:t>Surface Downward LW Radiation (</a:t>
            </a:r>
            <a:r>
              <a:rPr lang="en-US" dirty="0" err="1" smtClean="0"/>
              <a:t>LWdn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Reanalysis </a:t>
            </a:r>
            <a:r>
              <a:rPr lang="en-US" dirty="0" smtClean="0"/>
              <a:t>standard deviations are </a:t>
            </a:r>
            <a:r>
              <a:rPr lang="en-US" dirty="0"/>
              <a:t>close to the observed ones</a:t>
            </a:r>
          </a:p>
          <a:p>
            <a:pPr lvl="1"/>
            <a:r>
              <a:rPr lang="en-US" dirty="0" smtClean="0"/>
              <a:t>Reanalyses correlate more to CERES EBAF (CE)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A2B7-8D22-4C02-8208-4F1E9708EE14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839917"/>
              </p:ext>
            </p:extLst>
          </p:nvPr>
        </p:nvGraphicFramePr>
        <p:xfrm>
          <a:off x="228600" y="1233102"/>
          <a:ext cx="8762999" cy="2453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6800"/>
                <a:gridCol w="770603"/>
                <a:gridCol w="600997"/>
                <a:gridCol w="1295400"/>
                <a:gridCol w="762000"/>
                <a:gridCol w="677196"/>
                <a:gridCol w="1227804"/>
                <a:gridCol w="762000"/>
                <a:gridCol w="457200"/>
                <a:gridCol w="1142999"/>
              </a:tblGrid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Reanalysis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CF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Correlation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SWdn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Correlation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LWdn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Correlation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Mean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σ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CM | ARM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Mean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σ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 CE | ARM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Mean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σ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 CE | ARM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20CR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68.5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12.2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0.92 | 0.92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185.1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83.1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0.99 | 0.99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354.2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17.0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0.98 | 0.84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CFSR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67.7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9.7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0.90 | 0.84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165.9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69.6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0.99 | 0.99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355.1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18.0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0.99 | 0.80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Era-Interim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63.7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10.0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0.92 | 0.93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172.3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77.1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0.99 | 0.99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354.6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18.2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0.99 | 0.83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JRA-25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50.7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5.9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0.82 | 0.75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191.1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75.8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0.99 | 0.98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331.7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21.9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0.99 | 0.81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MERRA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53.0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6.2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0.97 | 0.90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175.5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73.2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0.99 | 0.99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----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----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----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CM/CE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69.6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9.9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0.92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165.7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71.2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0.99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356.4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17.6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0.80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ARM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70.2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9.8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159.1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68.3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360.6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15.0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295400" y="1219200"/>
            <a:ext cx="2667000" cy="243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62400" y="1219200"/>
            <a:ext cx="2667000" cy="243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29400" y="1219200"/>
            <a:ext cx="2362200" cy="243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" y="3200400"/>
            <a:ext cx="87630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0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A2B7-8D22-4C02-8208-4F1E9708EE14}" type="slidenum">
              <a:rPr lang="en-US" smtClean="0"/>
              <a:t>21</a:t>
            </a:fld>
            <a:endParaRPr lang="en-US"/>
          </a:p>
        </p:txBody>
      </p:sp>
      <p:pic>
        <p:nvPicPr>
          <p:cNvPr id="8194" name="Picture 2" descr="Y:\Desktop\Reanalyses\Final\Figure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9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19100" y="2379182"/>
            <a:ext cx="8305800" cy="1905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In contrast to the Azores comparison, all reanalyzed CFs (except CFSR) were higher than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ARM (55.2%)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and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CERES MODIS (57.1%) </a:t>
            </a:r>
            <a:r>
              <a:rPr lang="en-US" b="1" dirty="0" smtClean="0"/>
              <a:t>CFs</a:t>
            </a:r>
            <a:r>
              <a:rPr lang="en-US" b="1" dirty="0" smtClean="0">
                <a:solidFill>
                  <a:srgbClr val="FF0000"/>
                </a:solidFill>
              </a:rPr>
              <a:t>, which resulted in lower SW flux at the surface. </a:t>
            </a:r>
          </a:p>
          <a:p>
            <a:pPr marL="274320" lvl="1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The reanalyzed surface LW fluxes are scattering around observations due to different cloud types.</a:t>
            </a:r>
          </a:p>
        </p:txBody>
      </p:sp>
    </p:spTree>
    <p:extLst>
      <p:ext uri="{BB962C8B-B14F-4D97-AF65-F5344CB8AC3E}">
        <p14:creationId xmlns:p14="http://schemas.microsoft.com/office/powerpoint/2010/main" val="218606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Nauru Summary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A2B7-8D22-4C02-8208-4F1E9708EE14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079386"/>
              </p:ext>
            </p:extLst>
          </p:nvPr>
        </p:nvGraphicFramePr>
        <p:xfrm>
          <a:off x="152400" y="1219200"/>
          <a:ext cx="8915400" cy="2453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0957"/>
                <a:gridCol w="848401"/>
                <a:gridCol w="645242"/>
                <a:gridCol w="1137838"/>
                <a:gridCol w="848401"/>
                <a:gridCol w="762123"/>
                <a:gridCol w="1137838"/>
                <a:gridCol w="731520"/>
                <a:gridCol w="563880"/>
                <a:gridCol w="1219200"/>
              </a:tblGrid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Reanalysis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CF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Correlation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SDSR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Correlation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SDLR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Correlation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Mean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σ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CM | ARM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Mean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σ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 CE | ARM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Mean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σ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 CE | ARM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20CR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85.2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2.6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0.80 | 0.66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237.8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13.8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0.81 | 0.83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426.2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1.1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-0.06 | -0.15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CFSR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43.2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8.6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0.92 | 0.51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278.3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14.5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0.89 | 0.89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418.0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0.96 | 0.97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Era-Interim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61.0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6.5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0.91 | 0.49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240.0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14.9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0.93 | 0.91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421.1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1.9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0.97 | 0.95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JRA-25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65.8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6.9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0.67 | 0.67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240.6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14.0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0.91 | 0.90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407.5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2.4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0.94 | 0.96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MERRA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78.8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5.4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0.92 | 0.52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238.0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12.1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0.93 | 0.88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----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----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----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CM/CE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57.1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6.6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0.56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245.3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12.3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0.95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417.6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1.7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0.98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ARM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55.2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4.0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248.6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14.6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422.1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2.2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158240" y="1219200"/>
            <a:ext cx="2651760" cy="243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0" y="1219200"/>
            <a:ext cx="2743200" cy="243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53200" y="1219200"/>
            <a:ext cx="2514600" cy="243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" y="3200400"/>
            <a:ext cx="8915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09600" y="3657600"/>
            <a:ext cx="8382000" cy="274320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Cloud Fraction (CF)</a:t>
            </a:r>
          </a:p>
          <a:p>
            <a:pPr lvl="1"/>
            <a:r>
              <a:rPr lang="en-US" dirty="0" smtClean="0"/>
              <a:t>Reanalysis standard deviations are close to the observed ones</a:t>
            </a:r>
          </a:p>
          <a:p>
            <a:pPr lvl="1"/>
            <a:r>
              <a:rPr lang="en-US" dirty="0" smtClean="0"/>
              <a:t>Reanalyses correlate more to CM</a:t>
            </a:r>
          </a:p>
          <a:p>
            <a:r>
              <a:rPr lang="en-US" dirty="0" smtClean="0"/>
              <a:t>Surface Downward SW Radiation (SDSR)</a:t>
            </a:r>
          </a:p>
          <a:p>
            <a:pPr lvl="1"/>
            <a:r>
              <a:rPr lang="en-US" dirty="0" smtClean="0"/>
              <a:t>Reanalysis standard deviations are close to the observed ones</a:t>
            </a:r>
          </a:p>
          <a:p>
            <a:pPr lvl="1"/>
            <a:r>
              <a:rPr lang="en-US" dirty="0" smtClean="0"/>
              <a:t>On average, reanalyses correlate more to CE</a:t>
            </a:r>
          </a:p>
          <a:p>
            <a:r>
              <a:rPr lang="en-US" dirty="0" smtClean="0"/>
              <a:t>Surface Downward LW Radiation (SDLR)</a:t>
            </a:r>
          </a:p>
          <a:p>
            <a:pPr lvl="1"/>
            <a:r>
              <a:rPr lang="en-US" dirty="0" smtClean="0"/>
              <a:t>Reanalysis standard deviations are close to the observed ones</a:t>
            </a:r>
          </a:p>
          <a:p>
            <a:pPr lvl="1"/>
            <a:r>
              <a:rPr lang="en-US" dirty="0" smtClean="0"/>
              <a:t>High correlations to both observing platforms (except 20CR)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92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Concluding Remarks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Upon analyzing the results from this study, convective-type cloud parameterizations (especially over the oceans) should be further considered</a:t>
            </a:r>
          </a:p>
          <a:p>
            <a:endParaRPr lang="en-US" dirty="0" smtClean="0"/>
          </a:p>
          <a:p>
            <a:r>
              <a:rPr lang="en-US" dirty="0"/>
              <a:t>R</a:t>
            </a:r>
            <a:r>
              <a:rPr lang="en-US" dirty="0" smtClean="0"/>
              <a:t>esolving the horizontal, vertical, and temporal distributions of these types of clouds is essential for determining their effects on the TOA and surface radiation budgets</a:t>
            </a:r>
          </a:p>
          <a:p>
            <a:endParaRPr lang="en-US" dirty="0" smtClean="0"/>
          </a:p>
          <a:p>
            <a:r>
              <a:rPr lang="en-US" dirty="0" smtClean="0"/>
              <a:t>Understanding the cloud radiative heating rates of these types of clouds will facilitate this understanding</a:t>
            </a:r>
          </a:p>
          <a:p>
            <a:pPr lvl="1"/>
            <a:r>
              <a:rPr lang="en-US" dirty="0" smtClean="0"/>
              <a:t>Next step; using CloudSat/CALIPSO vertical profiles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A2B7-8D22-4C02-8208-4F1E9708EE1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3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Tasks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2900" y="1219200"/>
            <a:ext cx="84582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1. </a:t>
            </a:r>
            <a:r>
              <a:rPr lang="en-US" dirty="0" smtClean="0"/>
              <a:t>Global (60 °N/S) distributions: reanalyses and observations</a:t>
            </a:r>
          </a:p>
          <a:p>
            <a:pPr lvl="1"/>
            <a:r>
              <a:rPr lang="en-US" dirty="0" smtClean="0"/>
              <a:t>Cloud Fraction, Precipitation Rates (PR), and TOA Cloud Radiative Forcings (CRFs)</a:t>
            </a:r>
          </a:p>
          <a:p>
            <a:pPr lvl="1"/>
            <a:endParaRPr lang="en-US" dirty="0"/>
          </a:p>
          <a:p>
            <a:r>
              <a:rPr lang="en-US" dirty="0" smtClean="0"/>
              <a:t>2. </a:t>
            </a:r>
            <a:r>
              <a:rPr lang="en-US" dirty="0" smtClean="0"/>
              <a:t>Define vertical velocity regimes (from reanalyses)</a:t>
            </a:r>
          </a:p>
          <a:p>
            <a:pPr lvl="2"/>
            <a:r>
              <a:rPr lang="en-US" dirty="0" smtClean="0"/>
              <a:t>Upwelling/convective: wide variety of convective-type clouds</a:t>
            </a:r>
          </a:p>
          <a:p>
            <a:pPr lvl="2"/>
            <a:r>
              <a:rPr lang="en-US" dirty="0" smtClean="0"/>
              <a:t>Downwelling/subsidence: MBL stratocumulus clouds</a:t>
            </a:r>
          </a:p>
          <a:p>
            <a:pPr lvl="1"/>
            <a:r>
              <a:rPr lang="en-US" dirty="0" smtClean="0"/>
              <a:t>Biases</a:t>
            </a:r>
          </a:p>
          <a:p>
            <a:pPr lvl="1"/>
            <a:r>
              <a:rPr lang="en-US" dirty="0" smtClean="0"/>
              <a:t>PR analysis</a:t>
            </a:r>
          </a:p>
          <a:p>
            <a:pPr lvl="1"/>
            <a:endParaRPr lang="en-US" dirty="0"/>
          </a:p>
          <a:p>
            <a:r>
              <a:rPr lang="en-US" dirty="0" smtClean="0"/>
              <a:t>3. Regional </a:t>
            </a:r>
            <a:r>
              <a:rPr lang="en-US" dirty="0" smtClean="0"/>
              <a:t>Studies (2 ARM sites:  Azores and Nauru)</a:t>
            </a:r>
          </a:p>
          <a:p>
            <a:pPr lvl="1"/>
            <a:r>
              <a:rPr lang="en-US" dirty="0" smtClean="0"/>
              <a:t>CF and surface downward radiation fluxes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A2B7-8D22-4C02-8208-4F1E9708EE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Reanalyses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8229600" cy="4785360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 smtClean="0"/>
              <a:t>20CR</a:t>
            </a:r>
            <a:r>
              <a:rPr lang="en-US" sz="2800" dirty="0" smtClean="0"/>
              <a:t> (Compo et al. 2011)</a:t>
            </a:r>
          </a:p>
          <a:p>
            <a:r>
              <a:rPr lang="en-US" sz="2800" b="1" dirty="0" smtClean="0"/>
              <a:t>CFSR</a:t>
            </a:r>
            <a:r>
              <a:rPr lang="en-US" sz="2800" dirty="0" smtClean="0"/>
              <a:t> (</a:t>
            </a:r>
            <a:r>
              <a:rPr lang="en-US" sz="2800" dirty="0" err="1" smtClean="0"/>
              <a:t>Saha</a:t>
            </a:r>
            <a:r>
              <a:rPr lang="en-US" sz="2800" dirty="0" smtClean="0"/>
              <a:t> et al. 2006)</a:t>
            </a:r>
          </a:p>
          <a:p>
            <a:r>
              <a:rPr lang="en-US" sz="2800" b="1" dirty="0" smtClean="0"/>
              <a:t>Era-Interim</a:t>
            </a:r>
            <a:r>
              <a:rPr lang="en-US" sz="2800" dirty="0" smtClean="0"/>
              <a:t> (Dee et al. 2011)</a:t>
            </a:r>
          </a:p>
          <a:p>
            <a:r>
              <a:rPr lang="en-US" sz="2800" b="1" dirty="0" smtClean="0"/>
              <a:t>JRA-25</a:t>
            </a:r>
            <a:r>
              <a:rPr lang="en-US" sz="2800" dirty="0" smtClean="0"/>
              <a:t> (Onogi et al. 2007)</a:t>
            </a:r>
          </a:p>
          <a:p>
            <a:r>
              <a:rPr lang="en-US" sz="2800" b="1" dirty="0" smtClean="0"/>
              <a:t>MERRA</a:t>
            </a:r>
            <a:r>
              <a:rPr lang="en-US" sz="2800" dirty="0" smtClean="0"/>
              <a:t> (Rienecker et al. 2011)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2200" dirty="0" smtClean="0"/>
              <a:t>*Only available reanalysis data are shown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A2B7-8D22-4C02-8208-4F1E9708EE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1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Observational Data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Satellite</a:t>
            </a:r>
          </a:p>
          <a:p>
            <a:pPr lvl="1"/>
            <a:r>
              <a:rPr lang="en-US" dirty="0" smtClean="0"/>
              <a:t>Cloud Fraction (CF): CERES MODIS Ed3A </a:t>
            </a:r>
          </a:p>
          <a:p>
            <a:pPr lvl="1"/>
            <a:r>
              <a:rPr lang="en-US" dirty="0" smtClean="0"/>
              <a:t>Precipitation Rate: TRMM 3B43 version 7</a:t>
            </a:r>
          </a:p>
          <a:p>
            <a:pPr lvl="1"/>
            <a:r>
              <a:rPr lang="en-US" dirty="0" smtClean="0"/>
              <a:t>TOA and surface Radiation: CERES EBAF-TOA and –Surface Ed2.8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Ground-based observations </a:t>
            </a:r>
          </a:p>
          <a:p>
            <a:pPr lvl="1"/>
            <a:r>
              <a:rPr lang="en-US" dirty="0" smtClean="0"/>
              <a:t>Cloud Fraction: ARM Cloud radar-</a:t>
            </a:r>
            <a:r>
              <a:rPr lang="en-US" dirty="0" err="1" smtClean="0"/>
              <a:t>lidar</a:t>
            </a:r>
            <a:endParaRPr lang="en-US" dirty="0" smtClean="0"/>
          </a:p>
          <a:p>
            <a:pPr lvl="1"/>
            <a:r>
              <a:rPr lang="en-US" dirty="0" smtClean="0"/>
              <a:t>SW and LW fluxes: ARM PSP and PIR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A2B7-8D22-4C02-8208-4F1E9708EE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0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37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Task 1</a:t>
            </a:r>
            <a:br>
              <a:rPr lang="en-US" b="1" dirty="0" smtClean="0"/>
            </a:br>
            <a:r>
              <a:rPr lang="en-US" b="1" dirty="0" smtClean="0"/>
              <a:t>Global Distributions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A2B7-8D22-4C02-8208-4F1E9708EE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1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382000" cy="990600"/>
          </a:xfrm>
        </p:spPr>
        <p:txBody>
          <a:bodyPr/>
          <a:lstStyle/>
          <a:p>
            <a:r>
              <a:rPr lang="en-US" b="1" dirty="0" smtClean="0"/>
              <a:t>Cloud Fraction (CF)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19200"/>
            <a:ext cx="4343400" cy="4937760"/>
          </a:xfrm>
        </p:spPr>
        <p:txBody>
          <a:bodyPr/>
          <a:lstStyle/>
          <a:p>
            <a:r>
              <a:rPr lang="en-US" dirty="0" smtClean="0"/>
              <a:t>Overall distribution is well simulated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Some larger biases </a:t>
            </a:r>
            <a:r>
              <a:rPr lang="en-US" dirty="0" smtClean="0"/>
              <a:t>in the equatorial Pacific, Indian Ocean, and where MBL stratocumuli form and reside</a:t>
            </a:r>
          </a:p>
          <a:p>
            <a:r>
              <a:rPr lang="en-US" b="1" dirty="0" smtClean="0">
                <a:solidFill>
                  <a:srgbClr val="3D09E5"/>
                </a:solidFill>
              </a:rPr>
              <a:t>Reanalyses under predict </a:t>
            </a:r>
            <a:r>
              <a:rPr lang="en-US" dirty="0" smtClean="0"/>
              <a:t>the global (60 N/S) CF (except 20CR)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A2B7-8D22-4C02-8208-4F1E9708EE14}" type="slidenum">
              <a:rPr lang="en-US" smtClean="0"/>
              <a:t>7</a:t>
            </a:fld>
            <a:endParaRPr lang="en-US"/>
          </a:p>
        </p:txBody>
      </p:sp>
      <p:pic>
        <p:nvPicPr>
          <p:cNvPr id="1026" name="Picture 2" descr="Y:\Desktop\Reanalyses\Final\Figure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286621"/>
              </p:ext>
            </p:extLst>
          </p:nvPr>
        </p:nvGraphicFramePr>
        <p:xfrm>
          <a:off x="76199" y="5276850"/>
          <a:ext cx="4495801" cy="895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4332"/>
                <a:gridCol w="694332"/>
                <a:gridCol w="824519"/>
                <a:gridCol w="694332"/>
                <a:gridCol w="694332"/>
                <a:gridCol w="893954"/>
              </a:tblGrid>
              <a:tr h="4762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20CR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CFSR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Era-Interim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JRA-25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MERRA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effectLst/>
                        </a:rPr>
                        <a:t>CERES MODIS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67.1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57.9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57.7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53.8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57.1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60.0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70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7338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Precipitation Rate (PR)</a:t>
            </a:r>
            <a:endParaRPr lang="en-US" b="1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81565533"/>
              </p:ext>
            </p:extLst>
          </p:nvPr>
        </p:nvGraphicFramePr>
        <p:xfrm>
          <a:off x="152400" y="5257800"/>
          <a:ext cx="3886199" cy="895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0185"/>
                <a:gridCol w="600185"/>
                <a:gridCol w="712720"/>
                <a:gridCol w="600185"/>
                <a:gridCol w="695260"/>
                <a:gridCol w="677664"/>
              </a:tblGrid>
              <a:tr h="4762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20CR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CFSR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Era-Interim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JRA-25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MERRA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effectLst/>
                        </a:rPr>
                        <a:t>TRMM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3.3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3.5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3.3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---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3.0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2.9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A2B7-8D22-4C02-8208-4F1E9708EE14}" type="slidenum">
              <a:rPr lang="en-US" smtClean="0"/>
              <a:t>8</a:t>
            </a:fld>
            <a:endParaRPr lang="en-US"/>
          </a:p>
        </p:txBody>
      </p:sp>
      <p:pic>
        <p:nvPicPr>
          <p:cNvPr id="2050" name="Picture 2" descr="Y:\Desktop\Reanalyses\Final\Figur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8600"/>
            <a:ext cx="4953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228600" y="1219200"/>
            <a:ext cx="3962400" cy="49377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3D09E5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1219200"/>
            <a:ext cx="3886200" cy="39624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</a:rPr>
              <a:t>PR is over predicted </a:t>
            </a:r>
            <a:r>
              <a:rPr lang="en-US" dirty="0" smtClean="0"/>
              <a:t>in the tropics and extra-tropics, especially over oceans</a:t>
            </a:r>
          </a:p>
          <a:p>
            <a:r>
              <a:rPr lang="en-US" dirty="0" smtClean="0"/>
              <a:t>Well developed ITCZ in the reanalyses</a:t>
            </a:r>
          </a:p>
          <a:p>
            <a:pPr lvl="1"/>
            <a:r>
              <a:rPr lang="en-US" dirty="0" smtClean="0"/>
              <a:t>Errors in strength and placement are evident</a:t>
            </a:r>
          </a:p>
          <a:p>
            <a:r>
              <a:rPr lang="en-US" dirty="0" smtClean="0"/>
              <a:t>Issues in areas of complex terrain (i.e. Tibetan Plateau and South America) and Africa</a:t>
            </a:r>
          </a:p>
        </p:txBody>
      </p:sp>
    </p:spTree>
    <p:extLst>
      <p:ext uri="{BB962C8B-B14F-4D97-AF65-F5344CB8AC3E}">
        <p14:creationId xmlns:p14="http://schemas.microsoft.com/office/powerpoint/2010/main" val="370481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TOA SW CRF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371600"/>
            <a:ext cx="3886200" cy="39624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3D09E5"/>
                </a:solidFill>
              </a:rPr>
              <a:t>Strongest SW cooling </a:t>
            </a:r>
            <a:r>
              <a:rPr lang="en-US" dirty="0" smtClean="0"/>
              <a:t>in Southern Ocean, Northern Pacific, and ITCZ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Weakest SW cooling </a:t>
            </a:r>
            <a:r>
              <a:rPr lang="en-US" dirty="0" smtClean="0"/>
              <a:t>in Northern Africa, Middle East, and Australia (where CF is minimal)</a:t>
            </a:r>
          </a:p>
          <a:p>
            <a:r>
              <a:rPr lang="en-US" dirty="0" smtClean="0"/>
              <a:t>Weaker SW cooling in reanalyses*</a:t>
            </a:r>
          </a:p>
          <a:p>
            <a:pPr lvl="1"/>
            <a:r>
              <a:rPr lang="en-US" dirty="0" smtClean="0"/>
              <a:t>Large biases in the topics and where MBL clouds 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A2B7-8D22-4C02-8208-4F1E9708EE14}" type="slidenum">
              <a:rPr lang="en-US" smtClean="0"/>
              <a:t>9</a:t>
            </a:fld>
            <a:endParaRPr lang="en-US"/>
          </a:p>
        </p:txBody>
      </p:sp>
      <p:pic>
        <p:nvPicPr>
          <p:cNvPr id="1027" name="Picture 3" descr="Y:\Desktop\Reanalyses\Final\Figur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33400"/>
            <a:ext cx="51816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097775"/>
              </p:ext>
            </p:extLst>
          </p:nvPr>
        </p:nvGraphicFramePr>
        <p:xfrm>
          <a:off x="76199" y="5429250"/>
          <a:ext cx="3886204" cy="895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0186"/>
                <a:gridCol w="600186"/>
                <a:gridCol w="712720"/>
                <a:gridCol w="600186"/>
                <a:gridCol w="600186"/>
                <a:gridCol w="772740"/>
              </a:tblGrid>
              <a:tr h="4762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20CR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CFSR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Era-Interim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JRA-25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MERRA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</a:rPr>
                        <a:t>CERES EBAF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</a:rPr>
                        <a:t>----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smtClean="0">
                          <a:effectLst/>
                        </a:rPr>
                        <a:t>−</a:t>
                      </a:r>
                      <a:r>
                        <a:rPr lang="en-US" sz="1200" b="1" u="none" strike="noStrike" dirty="0" smtClean="0">
                          <a:effectLst/>
                        </a:rPr>
                        <a:t>46.7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</a:rPr>
                        <a:t>----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smtClean="0">
                          <a:effectLst/>
                        </a:rPr>
                        <a:t>−</a:t>
                      </a:r>
                      <a:r>
                        <a:rPr lang="en-US" sz="1200" b="1" u="none" strike="noStrike" dirty="0" smtClean="0">
                          <a:effectLst/>
                        </a:rPr>
                        <a:t>48.2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smtClean="0">
                          <a:effectLst/>
                        </a:rPr>
                        <a:t>−</a:t>
                      </a:r>
                      <a:r>
                        <a:rPr lang="en-US" sz="1200" b="1" u="none" strike="noStrike" dirty="0" smtClean="0">
                          <a:effectLst/>
                        </a:rPr>
                        <a:t>50.1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dirty="0" smtClean="0">
                          <a:effectLst/>
                        </a:rPr>
                        <a:t>−</a:t>
                      </a:r>
                      <a:r>
                        <a:rPr lang="en-US" sz="1200" b="1" u="none" strike="noStrike" dirty="0" smtClean="0">
                          <a:effectLst/>
                        </a:rPr>
                        <a:t>50.2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47800" y="64008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*Positive bias: weaker cooling, smaller negative number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4527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318</TotalTime>
  <Words>1574</Words>
  <Application>Microsoft Office PowerPoint</Application>
  <PresentationFormat>On-screen Show (4:3)</PresentationFormat>
  <Paragraphs>484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Origin</vt:lpstr>
      <vt:lpstr>Reanalyzed Clouds, Precipitation, TOA and Surface Radiation Budgets: A Global Satellite Comparison and a Regional Study at Two ARM Locations </vt:lpstr>
      <vt:lpstr>Introduction/Motivation</vt:lpstr>
      <vt:lpstr>Tasks</vt:lpstr>
      <vt:lpstr>Reanalyses</vt:lpstr>
      <vt:lpstr>Observational Data</vt:lpstr>
      <vt:lpstr>Task 1 Global Distributions</vt:lpstr>
      <vt:lpstr>Cloud Fraction (CF)</vt:lpstr>
      <vt:lpstr>Precipitation Rate (PR)</vt:lpstr>
      <vt:lpstr>TOA SW CRF</vt:lpstr>
      <vt:lpstr>TOA LW CRF</vt:lpstr>
      <vt:lpstr>TOA Net CRF</vt:lpstr>
      <vt:lpstr>Summary of Task 1</vt:lpstr>
      <vt:lpstr>Task 2 Vertical Velocity Regimes</vt:lpstr>
      <vt:lpstr>Vertical Velocity Regimes</vt:lpstr>
      <vt:lpstr>Regime Biases</vt:lpstr>
      <vt:lpstr>PR Analysis</vt:lpstr>
      <vt:lpstr>Task 3 Regional Studies at two ARM Sites</vt:lpstr>
      <vt:lpstr>ARM Sites</vt:lpstr>
      <vt:lpstr>PowerPoint Presentation</vt:lpstr>
      <vt:lpstr>Azores Summary</vt:lpstr>
      <vt:lpstr>PowerPoint Presentation</vt:lpstr>
      <vt:lpstr>Nauru Summary</vt:lpstr>
      <vt:lpstr>Concluding Remarks</vt:lpstr>
    </vt:vector>
  </TitlesOfParts>
  <Company>University of North Dakota Aerospace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Reanalyzed Clouds, Precipitation, TOA and Surface Radiation Budgets: A Global Satellite Comparison and a Regional Study at Two ARM Locations</dc:title>
  <dc:creator>582251</dc:creator>
  <cp:lastModifiedBy>Xiquan Dong</cp:lastModifiedBy>
  <cp:revision>125</cp:revision>
  <dcterms:created xsi:type="dcterms:W3CDTF">2014-12-03T17:32:14Z</dcterms:created>
  <dcterms:modified xsi:type="dcterms:W3CDTF">2014-12-08T20:45:09Z</dcterms:modified>
</cp:coreProperties>
</file>