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97" r:id="rId4"/>
    <p:sldId id="318" r:id="rId5"/>
    <p:sldId id="262" r:id="rId6"/>
    <p:sldId id="356" r:id="rId7"/>
    <p:sldId id="340" r:id="rId8"/>
    <p:sldId id="291" r:id="rId9"/>
    <p:sldId id="294" r:id="rId10"/>
    <p:sldId id="296" r:id="rId11"/>
    <p:sldId id="339" r:id="rId12"/>
    <p:sldId id="346" r:id="rId13"/>
    <p:sldId id="357" r:id="rId14"/>
    <p:sldId id="358" r:id="rId15"/>
    <p:sldId id="359" r:id="rId16"/>
    <p:sldId id="360" r:id="rId17"/>
    <p:sldId id="361" r:id="rId18"/>
    <p:sldId id="284" r:id="rId19"/>
    <p:sldId id="345" r:id="rId20"/>
    <p:sldId id="347" r:id="rId21"/>
    <p:sldId id="348" r:id="rId22"/>
    <p:sldId id="350" r:id="rId23"/>
    <p:sldId id="365" r:id="rId24"/>
    <p:sldId id="351" r:id="rId25"/>
    <p:sldId id="352" r:id="rId26"/>
    <p:sldId id="353" r:id="rId27"/>
    <p:sldId id="355" r:id="rId28"/>
    <p:sldId id="3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F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p:scale>
          <a:sx n="69" d="100"/>
          <a:sy n="69" d="100"/>
        </p:scale>
        <p:origin x="-2004" y="-1332"/>
      </p:cViewPr>
      <p:guideLst>
        <p:guide orient="horz" pos="2160"/>
        <p:guide pos="2880"/>
      </p:guideLst>
    </p:cSldViewPr>
  </p:slideViewPr>
  <p:notesTextViewPr>
    <p:cViewPr>
      <p:scale>
        <a:sx n="100" d="100"/>
        <a:sy n="100" d="100"/>
      </p:scale>
      <p:origin x="0" y="0"/>
    </p:cViewPr>
  </p:notesTextViewPr>
  <p:sorterViewPr>
    <p:cViewPr>
      <p:scale>
        <a:sx n="59" d="100"/>
        <a:sy n="5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3.wmf"/><Relationship Id="rId18" Type="http://schemas.openxmlformats.org/officeDocument/2006/relationships/image" Target="../media/image78.wmf"/><Relationship Id="rId3" Type="http://schemas.openxmlformats.org/officeDocument/2006/relationships/image" Target="../media/image63.wmf"/><Relationship Id="rId7" Type="http://schemas.openxmlformats.org/officeDocument/2006/relationships/image" Target="../media/image67.wmf"/><Relationship Id="rId12" Type="http://schemas.openxmlformats.org/officeDocument/2006/relationships/image" Target="../media/image72.wmf"/><Relationship Id="rId17" Type="http://schemas.openxmlformats.org/officeDocument/2006/relationships/image" Target="../media/image77.wmf"/><Relationship Id="rId2" Type="http://schemas.openxmlformats.org/officeDocument/2006/relationships/image" Target="../media/image62.wmf"/><Relationship Id="rId16" Type="http://schemas.openxmlformats.org/officeDocument/2006/relationships/image" Target="../media/image76.wmf"/><Relationship Id="rId1" Type="http://schemas.openxmlformats.org/officeDocument/2006/relationships/image" Target="../media/image61.wmf"/><Relationship Id="rId6" Type="http://schemas.openxmlformats.org/officeDocument/2006/relationships/image" Target="../media/image66.wmf"/><Relationship Id="rId11" Type="http://schemas.openxmlformats.org/officeDocument/2006/relationships/image" Target="../media/image71.wmf"/><Relationship Id="rId5" Type="http://schemas.openxmlformats.org/officeDocument/2006/relationships/image" Target="../media/image65.wmf"/><Relationship Id="rId15" Type="http://schemas.openxmlformats.org/officeDocument/2006/relationships/image" Target="../media/image75.wmf"/><Relationship Id="rId10" Type="http://schemas.openxmlformats.org/officeDocument/2006/relationships/image" Target="../media/image70.wmf"/><Relationship Id="rId19" Type="http://schemas.openxmlformats.org/officeDocument/2006/relationships/image" Target="../media/image79.wmf"/><Relationship Id="rId4" Type="http://schemas.openxmlformats.org/officeDocument/2006/relationships/image" Target="../media/image64.wmf"/><Relationship Id="rId9" Type="http://schemas.openxmlformats.org/officeDocument/2006/relationships/image" Target="../media/image69.wmf"/><Relationship Id="rId14"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5" Type="http://schemas.openxmlformats.org/officeDocument/2006/relationships/image" Target="../media/image9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49.wmf"/><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2327B-0A66-4EFC-A585-51F138587771}" type="datetimeFigureOut">
              <a:rPr lang="en-US" smtClean="0"/>
              <a:pPr/>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D8FAB-460A-4041-A2FB-C5BAB1B3828E}" type="slidenum">
              <a:rPr lang="en-US" smtClean="0"/>
              <a:pPr/>
              <a:t>‹#›</a:t>
            </a:fld>
            <a:endParaRPr lang="en-US"/>
          </a:p>
        </p:txBody>
      </p:sp>
    </p:spTree>
    <p:extLst>
      <p:ext uri="{BB962C8B-B14F-4D97-AF65-F5344CB8AC3E}">
        <p14:creationId xmlns:p14="http://schemas.microsoft.com/office/powerpoint/2010/main" val="361815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21DAF3B-36A5-4FFC-A192-560F0C055F32}"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605AA-E37D-43DA-977A-68CD0F98A517}" type="slidenum">
              <a:rPr lang="zh-CN" altLang="en-US" smtClean="0">
                <a:latin typeface="Times New Roman" pitchFamily="18" charset="0"/>
                <a:cs typeface="Arial" charset="0"/>
              </a:rPr>
              <a:pPr fontAlgn="base">
                <a:spcBef>
                  <a:spcPct val="0"/>
                </a:spcBef>
                <a:spcAft>
                  <a:spcPct val="0"/>
                </a:spcAft>
              </a:pPr>
              <a:t>9</a:t>
            </a:fld>
            <a:endParaRPr lang="en-US" altLang="zh-CN" smtClean="0">
              <a:latin typeface="Times New Roman" pitchFamily="18" charset="0"/>
              <a:cs typeface="Arial" charset="0"/>
            </a:endParaRPr>
          </a:p>
        </p:txBody>
      </p:sp>
      <p:sp>
        <p:nvSpPr>
          <p:cNvPr id="562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2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605AA-E37D-43DA-977A-68CD0F98A517}" type="slidenum">
              <a:rPr lang="zh-CN" altLang="en-US" smtClean="0">
                <a:latin typeface="Times New Roman" pitchFamily="18" charset="0"/>
                <a:cs typeface="Arial" charset="0"/>
              </a:rPr>
              <a:pPr fontAlgn="base">
                <a:spcBef>
                  <a:spcPct val="0"/>
                </a:spcBef>
                <a:spcAft>
                  <a:spcPct val="0"/>
                </a:spcAft>
              </a:pPr>
              <a:t>10</a:t>
            </a:fld>
            <a:endParaRPr lang="en-US" altLang="zh-CN" smtClean="0">
              <a:latin typeface="Times New Roman" pitchFamily="18" charset="0"/>
              <a:cs typeface="Arial" charset="0"/>
            </a:endParaRPr>
          </a:p>
        </p:txBody>
      </p:sp>
      <p:sp>
        <p:nvSpPr>
          <p:cNvPr id="562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2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564F3-9C39-4E46-B0AF-E5FF3EA58DD5}" type="slidenum">
              <a:rPr lang="zh-CN" altLang="en-US" smtClean="0">
                <a:latin typeface="Times New Roman" pitchFamily="18" charset="0"/>
                <a:cs typeface="Arial" charset="0"/>
              </a:rPr>
              <a:pPr fontAlgn="base">
                <a:spcBef>
                  <a:spcPct val="0"/>
                </a:spcBef>
                <a:spcAft>
                  <a:spcPct val="0"/>
                </a:spcAft>
              </a:pPr>
              <a:t>26</a:t>
            </a:fld>
            <a:endParaRPr lang="en-US" altLang="zh-CN" smtClean="0">
              <a:latin typeface="Times New Roman" pitchFamily="18" charset="0"/>
              <a:cs typeface="Arial" charset="0"/>
            </a:endParaRPr>
          </a:p>
        </p:txBody>
      </p:sp>
      <p:sp>
        <p:nvSpPr>
          <p:cNvPr id="606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6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564F3-9C39-4E46-B0AF-E5FF3EA58DD5}" type="slidenum">
              <a:rPr lang="zh-CN" altLang="en-US" smtClean="0">
                <a:solidFill>
                  <a:prstClr val="black"/>
                </a:solidFill>
                <a:latin typeface="Times New Roman" pitchFamily="18" charset="0"/>
                <a:cs typeface="Arial" charset="0"/>
              </a:rPr>
              <a:pPr fontAlgn="base">
                <a:spcBef>
                  <a:spcPct val="0"/>
                </a:spcBef>
                <a:spcAft>
                  <a:spcPct val="0"/>
                </a:spcAft>
              </a:pPr>
              <a:t>27</a:t>
            </a:fld>
            <a:endParaRPr lang="en-US" altLang="zh-CN" smtClean="0">
              <a:solidFill>
                <a:prstClr val="black"/>
              </a:solidFill>
              <a:latin typeface="Times New Roman" pitchFamily="18" charset="0"/>
              <a:cs typeface="Arial" charset="0"/>
            </a:endParaRPr>
          </a:p>
        </p:txBody>
      </p:sp>
      <p:sp>
        <p:nvSpPr>
          <p:cNvPr id="606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62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zh-CN" dirty="0" smtClean="0"/>
              <a:t>NSST algorithm</a:t>
            </a:r>
            <a:r>
              <a:rPr lang="en-US" altLang="zh-CN" baseline="0" dirty="0" smtClean="0"/>
              <a:t> is part of both the analysis and forecast system. In the analysis, the NSST provides an analysis of the the interfacial temperature (“SST”) in the hybrid ENKF GSI using satellite radiances. In the forecast, the NSST provides the interfacial temperature (SST) in the free, coupled forecast instead of the temperature at 5-meter depth that is predicted by the ocean model.</a:t>
            </a:r>
            <a:endParaRPr lang="zh-CN" altLang="en-US" smtClean="0"/>
          </a:p>
          <a:p>
            <a:pPr eaLnBrk="1" hangingPunct="1">
              <a:spcBef>
                <a:spcPct val="0"/>
              </a:spcBef>
            </a:pPr>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97ED8-8824-49A4-8958-606E4C3A536C}" type="datetimeFigureOut">
              <a:rPr lang="en-US" smtClean="0"/>
              <a:pPr/>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1F0D8-F718-4A19-BB59-F3E775870C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97ED8-8824-49A4-8958-606E4C3A536C}" type="datetimeFigureOut">
              <a:rPr lang="en-US" smtClean="0"/>
              <a:pPr/>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1F0D8-F718-4A19-BB59-F3E775870C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6.wmf"/><Relationship Id="rId3" Type="http://schemas.openxmlformats.org/officeDocument/2006/relationships/notesSlide" Target="../notesSlides/notesSlide3.xml"/><Relationship Id="rId7" Type="http://schemas.openxmlformats.org/officeDocument/2006/relationships/image" Target="../media/image33.wmf"/><Relationship Id="rId12" Type="http://schemas.openxmlformats.org/officeDocument/2006/relationships/oleObject" Target="../embeddings/oleObject37.bin"/><Relationship Id="rId17"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oleObject" Target="../embeddings/oleObject39.bin"/><Relationship Id="rId1" Type="http://schemas.openxmlformats.org/officeDocument/2006/relationships/vmlDrawing" Target="../drawings/vmlDrawing5.vml"/><Relationship Id="rId6" Type="http://schemas.openxmlformats.org/officeDocument/2006/relationships/oleObject" Target="../embeddings/oleObject34.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4.wmf"/><Relationship Id="rId14" Type="http://schemas.openxmlformats.org/officeDocument/2006/relationships/oleObject" Target="../embeddings/oleObject3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41.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45.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49.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6.wmf"/><Relationship Id="rId11" Type="http://schemas.openxmlformats.org/officeDocument/2006/relationships/image" Target="../media/image58.wmf"/><Relationship Id="rId5" Type="http://schemas.openxmlformats.org/officeDocument/2006/relationships/oleObject" Target="../embeddings/oleObject49.bin"/><Relationship Id="rId10" Type="http://schemas.openxmlformats.org/officeDocument/2006/relationships/oleObject" Target="../embeddings/oleObject52.bin"/><Relationship Id="rId4" Type="http://schemas.openxmlformats.org/officeDocument/2006/relationships/image" Target="../media/image55.wmf"/><Relationship Id="rId9" Type="http://schemas.openxmlformats.org/officeDocument/2006/relationships/image" Target="../media/image57.wmf"/></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59.wmf"/><Relationship Id="rId4"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5.wmf"/><Relationship Id="rId18" Type="http://schemas.openxmlformats.org/officeDocument/2006/relationships/oleObject" Target="../embeddings/oleObject62.bin"/><Relationship Id="rId26" Type="http://schemas.openxmlformats.org/officeDocument/2006/relationships/oleObject" Target="../embeddings/oleObject66.bin"/><Relationship Id="rId39" Type="http://schemas.openxmlformats.org/officeDocument/2006/relationships/image" Target="../media/image78.wmf"/><Relationship Id="rId3" Type="http://schemas.openxmlformats.org/officeDocument/2006/relationships/notesSlide" Target="../notesSlides/notesSlide4.xml"/><Relationship Id="rId21" Type="http://schemas.openxmlformats.org/officeDocument/2006/relationships/image" Target="../media/image69.wmf"/><Relationship Id="rId34" Type="http://schemas.openxmlformats.org/officeDocument/2006/relationships/oleObject" Target="../embeddings/oleObject70.bin"/><Relationship Id="rId7" Type="http://schemas.openxmlformats.org/officeDocument/2006/relationships/image" Target="../media/image62.wmf"/><Relationship Id="rId12" Type="http://schemas.openxmlformats.org/officeDocument/2006/relationships/oleObject" Target="../embeddings/oleObject59.bin"/><Relationship Id="rId17" Type="http://schemas.openxmlformats.org/officeDocument/2006/relationships/image" Target="../media/image67.wmf"/><Relationship Id="rId25" Type="http://schemas.openxmlformats.org/officeDocument/2006/relationships/image" Target="../media/image71.wmf"/><Relationship Id="rId33" Type="http://schemas.openxmlformats.org/officeDocument/2006/relationships/image" Target="../media/image75.wmf"/><Relationship Id="rId38" Type="http://schemas.openxmlformats.org/officeDocument/2006/relationships/oleObject" Target="../embeddings/oleObject72.bin"/><Relationship Id="rId2" Type="http://schemas.openxmlformats.org/officeDocument/2006/relationships/slideLayout" Target="../slideLayouts/slideLayout7.xml"/><Relationship Id="rId16" Type="http://schemas.openxmlformats.org/officeDocument/2006/relationships/oleObject" Target="../embeddings/oleObject61.bin"/><Relationship Id="rId20" Type="http://schemas.openxmlformats.org/officeDocument/2006/relationships/oleObject" Target="../embeddings/oleObject63.bin"/><Relationship Id="rId29" Type="http://schemas.openxmlformats.org/officeDocument/2006/relationships/image" Target="../media/image73.wmf"/><Relationship Id="rId41" Type="http://schemas.openxmlformats.org/officeDocument/2006/relationships/image" Target="../media/image79.wmf"/><Relationship Id="rId1" Type="http://schemas.openxmlformats.org/officeDocument/2006/relationships/vmlDrawing" Target="../drawings/vmlDrawing10.vml"/><Relationship Id="rId6" Type="http://schemas.openxmlformats.org/officeDocument/2006/relationships/oleObject" Target="../embeddings/oleObject56.bin"/><Relationship Id="rId11" Type="http://schemas.openxmlformats.org/officeDocument/2006/relationships/image" Target="../media/image64.wmf"/><Relationship Id="rId24" Type="http://schemas.openxmlformats.org/officeDocument/2006/relationships/oleObject" Target="../embeddings/oleObject65.bin"/><Relationship Id="rId32" Type="http://schemas.openxmlformats.org/officeDocument/2006/relationships/oleObject" Target="../embeddings/oleObject69.bin"/><Relationship Id="rId37" Type="http://schemas.openxmlformats.org/officeDocument/2006/relationships/image" Target="../media/image77.wmf"/><Relationship Id="rId40" Type="http://schemas.openxmlformats.org/officeDocument/2006/relationships/oleObject" Target="../embeddings/oleObject73.bin"/><Relationship Id="rId5" Type="http://schemas.openxmlformats.org/officeDocument/2006/relationships/image" Target="../media/image61.wmf"/><Relationship Id="rId15" Type="http://schemas.openxmlformats.org/officeDocument/2006/relationships/image" Target="../media/image66.wmf"/><Relationship Id="rId23" Type="http://schemas.openxmlformats.org/officeDocument/2006/relationships/image" Target="../media/image70.wmf"/><Relationship Id="rId28" Type="http://schemas.openxmlformats.org/officeDocument/2006/relationships/oleObject" Target="../embeddings/oleObject67.bin"/><Relationship Id="rId36" Type="http://schemas.openxmlformats.org/officeDocument/2006/relationships/oleObject" Target="../embeddings/oleObject71.bin"/><Relationship Id="rId10" Type="http://schemas.openxmlformats.org/officeDocument/2006/relationships/oleObject" Target="../embeddings/oleObject58.bin"/><Relationship Id="rId19" Type="http://schemas.openxmlformats.org/officeDocument/2006/relationships/image" Target="../media/image68.wmf"/><Relationship Id="rId31" Type="http://schemas.openxmlformats.org/officeDocument/2006/relationships/image" Target="../media/image74.wmf"/><Relationship Id="rId4" Type="http://schemas.openxmlformats.org/officeDocument/2006/relationships/oleObject" Target="../embeddings/oleObject55.bin"/><Relationship Id="rId9" Type="http://schemas.openxmlformats.org/officeDocument/2006/relationships/image" Target="../media/image63.wmf"/><Relationship Id="rId14" Type="http://schemas.openxmlformats.org/officeDocument/2006/relationships/oleObject" Target="../embeddings/oleObject60.bin"/><Relationship Id="rId22" Type="http://schemas.openxmlformats.org/officeDocument/2006/relationships/oleObject" Target="../embeddings/oleObject64.bin"/><Relationship Id="rId27" Type="http://schemas.openxmlformats.org/officeDocument/2006/relationships/image" Target="../media/image72.wmf"/><Relationship Id="rId30" Type="http://schemas.openxmlformats.org/officeDocument/2006/relationships/oleObject" Target="../embeddings/oleObject68.bin"/><Relationship Id="rId35" Type="http://schemas.openxmlformats.org/officeDocument/2006/relationships/image" Target="../media/image7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4.wmf"/><Relationship Id="rId18" Type="http://schemas.openxmlformats.org/officeDocument/2006/relationships/oleObject" Target="../embeddings/oleObject81.bin"/><Relationship Id="rId26" Type="http://schemas.openxmlformats.org/officeDocument/2006/relationships/oleObject" Target="../embeddings/oleObject85.bin"/><Relationship Id="rId3" Type="http://schemas.openxmlformats.org/officeDocument/2006/relationships/notesSlide" Target="../notesSlides/notesSlide5.xml"/><Relationship Id="rId21" Type="http://schemas.openxmlformats.org/officeDocument/2006/relationships/image" Target="../media/image88.wmf"/><Relationship Id="rId34" Type="http://schemas.openxmlformats.org/officeDocument/2006/relationships/image" Target="../media/image94.wmf"/><Relationship Id="rId7" Type="http://schemas.openxmlformats.org/officeDocument/2006/relationships/image" Target="../media/image81.wmf"/><Relationship Id="rId12" Type="http://schemas.openxmlformats.org/officeDocument/2006/relationships/oleObject" Target="../embeddings/oleObject78.bin"/><Relationship Id="rId17" Type="http://schemas.openxmlformats.org/officeDocument/2006/relationships/image" Target="../media/image86.wmf"/><Relationship Id="rId25" Type="http://schemas.openxmlformats.org/officeDocument/2006/relationships/image" Target="../media/image90.wmf"/><Relationship Id="rId33" Type="http://schemas.openxmlformats.org/officeDocument/2006/relationships/oleObject" Target="../embeddings/oleObject89.bin"/><Relationship Id="rId2" Type="http://schemas.openxmlformats.org/officeDocument/2006/relationships/slideLayout" Target="../slideLayouts/slideLayout7.xml"/><Relationship Id="rId16" Type="http://schemas.openxmlformats.org/officeDocument/2006/relationships/oleObject" Target="../embeddings/oleObject80.bin"/><Relationship Id="rId20" Type="http://schemas.openxmlformats.org/officeDocument/2006/relationships/oleObject" Target="../embeddings/oleObject82.bin"/><Relationship Id="rId29" Type="http://schemas.openxmlformats.org/officeDocument/2006/relationships/oleObject" Target="../embeddings/oleObject87.bin"/><Relationship Id="rId1" Type="http://schemas.openxmlformats.org/officeDocument/2006/relationships/vmlDrawing" Target="../drawings/vmlDrawing11.vml"/><Relationship Id="rId6" Type="http://schemas.openxmlformats.org/officeDocument/2006/relationships/oleObject" Target="../embeddings/oleObject75.bin"/><Relationship Id="rId11" Type="http://schemas.openxmlformats.org/officeDocument/2006/relationships/image" Target="../media/image83.wmf"/><Relationship Id="rId24" Type="http://schemas.openxmlformats.org/officeDocument/2006/relationships/oleObject" Target="../embeddings/oleObject84.bin"/><Relationship Id="rId32" Type="http://schemas.openxmlformats.org/officeDocument/2006/relationships/image" Target="../media/image93.wmf"/><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image" Target="../media/image91.wmf"/><Relationship Id="rId10" Type="http://schemas.openxmlformats.org/officeDocument/2006/relationships/oleObject" Target="../embeddings/oleObject77.bin"/><Relationship Id="rId19" Type="http://schemas.openxmlformats.org/officeDocument/2006/relationships/image" Target="../media/image87.wmf"/><Relationship Id="rId31" Type="http://schemas.openxmlformats.org/officeDocument/2006/relationships/oleObject" Target="../embeddings/oleObject88.bin"/><Relationship Id="rId4" Type="http://schemas.openxmlformats.org/officeDocument/2006/relationships/oleObject" Target="../embeddings/oleObject74.bin"/><Relationship Id="rId9" Type="http://schemas.openxmlformats.org/officeDocument/2006/relationships/image" Target="../media/image82.wmf"/><Relationship Id="rId14" Type="http://schemas.openxmlformats.org/officeDocument/2006/relationships/oleObject" Target="../embeddings/oleObject79.bin"/><Relationship Id="rId22" Type="http://schemas.openxmlformats.org/officeDocument/2006/relationships/oleObject" Target="../embeddings/oleObject83.bin"/><Relationship Id="rId27" Type="http://schemas.openxmlformats.org/officeDocument/2006/relationships/oleObject" Target="../embeddings/oleObject86.bin"/><Relationship Id="rId30" Type="http://schemas.openxmlformats.org/officeDocument/2006/relationships/image" Target="../media/image9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10.bin"/><Relationship Id="rId18" Type="http://schemas.openxmlformats.org/officeDocument/2006/relationships/image" Target="../media/image11.wmf"/><Relationship Id="rId26" Type="http://schemas.openxmlformats.org/officeDocument/2006/relationships/image" Target="../media/image15.wmf"/><Relationship Id="rId39" Type="http://schemas.openxmlformats.org/officeDocument/2006/relationships/oleObject" Target="../embeddings/oleObject24.bin"/><Relationship Id="rId3" Type="http://schemas.openxmlformats.org/officeDocument/2006/relationships/oleObject" Target="../embeddings/oleObject5.bin"/><Relationship Id="rId21" Type="http://schemas.openxmlformats.org/officeDocument/2006/relationships/oleObject" Target="../embeddings/oleObject14.bin"/><Relationship Id="rId34" Type="http://schemas.openxmlformats.org/officeDocument/2006/relationships/image" Target="../media/image19.wmf"/><Relationship Id="rId7" Type="http://schemas.openxmlformats.org/officeDocument/2006/relationships/oleObject" Target="../embeddings/oleObject7.bin"/><Relationship Id="rId12" Type="http://schemas.openxmlformats.org/officeDocument/2006/relationships/image" Target="../media/image8.wmf"/><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oleObject" Target="../embeddings/oleObject23.bin"/><Relationship Id="rId2" Type="http://schemas.openxmlformats.org/officeDocument/2006/relationships/slideLayout" Target="../slideLayouts/slideLayout7.xml"/><Relationship Id="rId16" Type="http://schemas.openxmlformats.org/officeDocument/2006/relationships/image" Target="../media/image10.wmf"/><Relationship Id="rId20" Type="http://schemas.openxmlformats.org/officeDocument/2006/relationships/image" Target="../media/image12.wmf"/><Relationship Id="rId29"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image" Target="../media/image5.wmf"/><Relationship Id="rId11" Type="http://schemas.openxmlformats.org/officeDocument/2006/relationships/oleObject" Target="../embeddings/oleObject9.bin"/><Relationship Id="rId24" Type="http://schemas.openxmlformats.org/officeDocument/2006/relationships/image" Target="../media/image14.wmf"/><Relationship Id="rId32" Type="http://schemas.openxmlformats.org/officeDocument/2006/relationships/image" Target="../media/image18.wmf"/><Relationship Id="rId37" Type="http://schemas.openxmlformats.org/officeDocument/2006/relationships/oleObject" Target="../embeddings/oleObject22.bin"/><Relationship Id="rId40" Type="http://schemas.openxmlformats.org/officeDocument/2006/relationships/image" Target="../media/image21.w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16.wmf"/><Relationship Id="rId36" Type="http://schemas.openxmlformats.org/officeDocument/2006/relationships/image" Target="../media/image20.wmf"/><Relationship Id="rId10" Type="http://schemas.openxmlformats.org/officeDocument/2006/relationships/image" Target="../media/image7.wmf"/><Relationship Id="rId19" Type="http://schemas.openxmlformats.org/officeDocument/2006/relationships/oleObject" Target="../embeddings/oleObject13.bin"/><Relationship Id="rId31" Type="http://schemas.openxmlformats.org/officeDocument/2006/relationships/oleObject" Target="../embeddings/oleObject19.bin"/><Relationship Id="rId4" Type="http://schemas.openxmlformats.org/officeDocument/2006/relationships/image" Target="../media/image4.wmf"/><Relationship Id="rId9" Type="http://schemas.openxmlformats.org/officeDocument/2006/relationships/oleObject" Target="../embeddings/oleObject8.bin"/><Relationship Id="rId14" Type="http://schemas.openxmlformats.org/officeDocument/2006/relationships/image" Target="../media/image9.wmf"/><Relationship Id="rId22" Type="http://schemas.openxmlformats.org/officeDocument/2006/relationships/image" Target="../media/image13.wmf"/><Relationship Id="rId27" Type="http://schemas.openxmlformats.org/officeDocument/2006/relationships/oleObject" Target="../embeddings/oleObject17.bin"/><Relationship Id="rId30" Type="http://schemas.openxmlformats.org/officeDocument/2006/relationships/image" Target="../media/image17.wmf"/><Relationship Id="rId35"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8.wmf"/><Relationship Id="rId18" Type="http://schemas.openxmlformats.org/officeDocument/2006/relationships/oleObject" Target="../embeddings/oleObject32.bin"/><Relationship Id="rId3" Type="http://schemas.openxmlformats.org/officeDocument/2006/relationships/notesSlide" Target="../notesSlides/notesSlide2.xml"/><Relationship Id="rId7" Type="http://schemas.openxmlformats.org/officeDocument/2006/relationships/image" Target="../media/image25.wmf"/><Relationship Id="rId12" Type="http://schemas.openxmlformats.org/officeDocument/2006/relationships/oleObject" Target="../embeddings/oleObject29.bin"/><Relationship Id="rId17" Type="http://schemas.openxmlformats.org/officeDocument/2006/relationships/image" Target="../media/image30.wmf"/><Relationship Id="rId2" Type="http://schemas.openxmlformats.org/officeDocument/2006/relationships/slideLayout" Target="../slideLayouts/slideLayout7.xml"/><Relationship Id="rId16"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28.bin"/><Relationship Id="rId19" Type="http://schemas.openxmlformats.org/officeDocument/2006/relationships/image" Target="../media/image31.wmf"/><Relationship Id="rId4" Type="http://schemas.openxmlformats.org/officeDocument/2006/relationships/oleObject" Target="../embeddings/oleObject25.bin"/><Relationship Id="rId9" Type="http://schemas.openxmlformats.org/officeDocument/2006/relationships/image" Target="../media/image26.wmf"/><Relationship Id="rId14"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development of the NSST </a:t>
            </a:r>
            <a:br>
              <a:rPr lang="en-US" dirty="0" smtClean="0"/>
            </a:br>
            <a:r>
              <a:rPr lang="en-US" dirty="0" smtClean="0"/>
              <a:t>within the NCEP GFS/CFS</a:t>
            </a:r>
            <a:endParaRPr lang="en-US" dirty="0"/>
          </a:p>
        </p:txBody>
      </p:sp>
      <p:sp>
        <p:nvSpPr>
          <p:cNvPr id="3" name="Subtitle 2"/>
          <p:cNvSpPr>
            <a:spLocks noGrp="1"/>
          </p:cNvSpPr>
          <p:nvPr>
            <p:ph type="subTitle" idx="1"/>
          </p:nvPr>
        </p:nvSpPr>
        <p:spPr/>
        <p:txBody>
          <a:bodyPr/>
          <a:lstStyle/>
          <a:p>
            <a:r>
              <a:rPr lang="en-US" smtClean="0"/>
              <a:t>Xu Li</a:t>
            </a:r>
          </a:p>
          <a:p>
            <a:r>
              <a:rPr lang="en-US" smtClean="0"/>
              <a:t>Acknowledgements:</a:t>
            </a:r>
          </a:p>
          <a:p>
            <a:r>
              <a:rPr lang="en-US" smtClean="0"/>
              <a:t>DA, MODEL and More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 name="Line 2"/>
          <p:cNvSpPr>
            <a:spLocks noChangeShapeType="1"/>
          </p:cNvSpPr>
          <p:nvPr/>
        </p:nvSpPr>
        <p:spPr bwMode="auto">
          <a:xfrm flipV="1">
            <a:off x="7391400" y="3733800"/>
            <a:ext cx="0" cy="838200"/>
          </a:xfrm>
          <a:prstGeom prst="line">
            <a:avLst/>
          </a:prstGeom>
          <a:noFill/>
          <a:ln w="28575">
            <a:solidFill>
              <a:schemeClr val="tx1"/>
            </a:solidFill>
            <a:round/>
            <a:headEnd/>
            <a:tailEnd type="triangle" w="med" len="med"/>
          </a:ln>
        </p:spPr>
        <p:txBody>
          <a:bodyPr/>
          <a:lstStyle/>
          <a:p>
            <a:endParaRPr lang="en-US"/>
          </a:p>
        </p:txBody>
      </p:sp>
      <p:sp>
        <p:nvSpPr>
          <p:cNvPr id="16559" name="Line 3"/>
          <p:cNvSpPr>
            <a:spLocks noChangeShapeType="1"/>
          </p:cNvSpPr>
          <p:nvPr/>
        </p:nvSpPr>
        <p:spPr bwMode="auto">
          <a:xfrm>
            <a:off x="3048000" y="3200400"/>
            <a:ext cx="3048000" cy="0"/>
          </a:xfrm>
          <a:prstGeom prst="line">
            <a:avLst/>
          </a:prstGeom>
          <a:noFill/>
          <a:ln w="28575">
            <a:solidFill>
              <a:schemeClr val="tx1"/>
            </a:solidFill>
            <a:round/>
            <a:headEnd/>
            <a:tailEnd type="triangle" w="med" len="med"/>
          </a:ln>
        </p:spPr>
        <p:txBody>
          <a:bodyPr/>
          <a:lstStyle/>
          <a:p>
            <a:endParaRPr lang="en-US"/>
          </a:p>
        </p:txBody>
      </p:sp>
      <p:sp>
        <p:nvSpPr>
          <p:cNvPr id="16560" name="Line 4"/>
          <p:cNvSpPr>
            <a:spLocks noChangeShapeType="1"/>
          </p:cNvSpPr>
          <p:nvPr/>
        </p:nvSpPr>
        <p:spPr bwMode="auto">
          <a:xfrm flipH="1">
            <a:off x="3048000" y="1905000"/>
            <a:ext cx="3048000" cy="0"/>
          </a:xfrm>
          <a:prstGeom prst="line">
            <a:avLst/>
          </a:prstGeom>
          <a:noFill/>
          <a:ln w="28575">
            <a:solidFill>
              <a:schemeClr val="tx1"/>
            </a:solidFill>
            <a:round/>
            <a:headEnd/>
            <a:tailEnd type="triangle" w="med" len="med"/>
          </a:ln>
        </p:spPr>
        <p:txBody>
          <a:bodyPr/>
          <a:lstStyle/>
          <a:p>
            <a:endParaRPr lang="en-US"/>
          </a:p>
        </p:txBody>
      </p:sp>
      <p:sp>
        <p:nvSpPr>
          <p:cNvPr id="16562" name="Line 6"/>
          <p:cNvSpPr>
            <a:spLocks noChangeShapeType="1"/>
          </p:cNvSpPr>
          <p:nvPr/>
        </p:nvSpPr>
        <p:spPr bwMode="auto">
          <a:xfrm>
            <a:off x="3206750" y="4572000"/>
            <a:ext cx="0" cy="0"/>
          </a:xfrm>
          <a:prstGeom prst="line">
            <a:avLst/>
          </a:prstGeom>
          <a:noFill/>
          <a:ln w="9525">
            <a:solidFill>
              <a:schemeClr val="tx1"/>
            </a:solidFill>
            <a:round/>
            <a:headEnd/>
            <a:tailEnd/>
          </a:ln>
        </p:spPr>
        <p:txBody>
          <a:bodyPr/>
          <a:lstStyle/>
          <a:p>
            <a:endParaRPr lang="en-US"/>
          </a:p>
        </p:txBody>
      </p:sp>
      <p:sp>
        <p:nvSpPr>
          <p:cNvPr id="16563" name="AutoShape 7"/>
          <p:cNvSpPr>
            <a:spLocks noChangeArrowheads="1"/>
          </p:cNvSpPr>
          <p:nvPr/>
        </p:nvSpPr>
        <p:spPr bwMode="auto">
          <a:xfrm>
            <a:off x="3733800" y="2895600"/>
            <a:ext cx="1600200" cy="6858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a:t>BG</a:t>
            </a:r>
            <a:r>
              <a:rPr lang="en-US" altLang="zh-CN" b="1"/>
              <a:t> </a:t>
            </a:r>
            <a:endParaRPr lang="en-US" altLang="zh-CN"/>
          </a:p>
        </p:txBody>
      </p:sp>
      <p:sp>
        <p:nvSpPr>
          <p:cNvPr id="16564" name="Rectangle 8"/>
          <p:cNvSpPr>
            <a:spLocks noChangeArrowheads="1"/>
          </p:cNvSpPr>
          <p:nvPr/>
        </p:nvSpPr>
        <p:spPr bwMode="auto">
          <a:xfrm>
            <a:off x="3581400" y="4267200"/>
            <a:ext cx="1981200" cy="990600"/>
          </a:xfrm>
          <a:prstGeom prst="rect">
            <a:avLst/>
          </a:prstGeom>
          <a:solidFill>
            <a:srgbClr val="FBA753"/>
          </a:solidFill>
          <a:ln w="9525">
            <a:solidFill>
              <a:schemeClr val="accent2"/>
            </a:solidFill>
            <a:miter lim="800000"/>
            <a:headEnd/>
            <a:tailEnd/>
          </a:ln>
        </p:spPr>
        <p:txBody>
          <a:bodyPr wrap="none" anchor="ctr"/>
          <a:lstStyle/>
          <a:p>
            <a:pPr algn="ctr"/>
            <a:r>
              <a:rPr lang="en-US" altLang="zh-CN" b="1"/>
              <a:t>Radiative </a:t>
            </a:r>
          </a:p>
          <a:p>
            <a:pPr algn="ctr"/>
            <a:r>
              <a:rPr lang="en-US" altLang="zh-CN" b="1"/>
              <a:t>Transfer Model</a:t>
            </a:r>
          </a:p>
          <a:p>
            <a:pPr algn="ctr"/>
            <a:r>
              <a:rPr lang="en-US" altLang="zh-CN" b="1"/>
              <a:t>(CRTM)</a:t>
            </a:r>
          </a:p>
        </p:txBody>
      </p:sp>
      <p:sp>
        <p:nvSpPr>
          <p:cNvPr id="16565" name="Line 9"/>
          <p:cNvSpPr>
            <a:spLocks noChangeShapeType="1"/>
          </p:cNvSpPr>
          <p:nvPr/>
        </p:nvSpPr>
        <p:spPr bwMode="auto">
          <a:xfrm>
            <a:off x="4495800" y="3581400"/>
            <a:ext cx="0" cy="685800"/>
          </a:xfrm>
          <a:prstGeom prst="line">
            <a:avLst/>
          </a:prstGeom>
          <a:noFill/>
          <a:ln w="28575">
            <a:solidFill>
              <a:schemeClr val="tx1"/>
            </a:solidFill>
            <a:round/>
            <a:headEnd/>
            <a:tailEnd type="triangle" w="med" len="med"/>
          </a:ln>
        </p:spPr>
        <p:txBody>
          <a:bodyPr/>
          <a:lstStyle/>
          <a:p>
            <a:endParaRPr lang="en-US"/>
          </a:p>
        </p:txBody>
      </p:sp>
      <p:sp>
        <p:nvSpPr>
          <p:cNvPr id="16566" name="AutoShape 10"/>
          <p:cNvSpPr>
            <a:spLocks noChangeArrowheads="1"/>
          </p:cNvSpPr>
          <p:nvPr/>
        </p:nvSpPr>
        <p:spPr bwMode="auto">
          <a:xfrm>
            <a:off x="6400800" y="4495800"/>
            <a:ext cx="1905000" cy="6096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sp>
        <p:nvSpPr>
          <p:cNvPr id="16567" name="Line 12"/>
          <p:cNvSpPr>
            <a:spLocks noChangeShapeType="1"/>
          </p:cNvSpPr>
          <p:nvPr/>
        </p:nvSpPr>
        <p:spPr bwMode="auto">
          <a:xfrm flipV="1">
            <a:off x="5562600" y="4800600"/>
            <a:ext cx="838200" cy="0"/>
          </a:xfrm>
          <a:prstGeom prst="line">
            <a:avLst/>
          </a:prstGeom>
          <a:noFill/>
          <a:ln w="28575">
            <a:solidFill>
              <a:schemeClr val="tx1"/>
            </a:solidFill>
            <a:round/>
            <a:headEnd/>
            <a:tailEnd/>
          </a:ln>
        </p:spPr>
        <p:txBody>
          <a:bodyPr/>
          <a:lstStyle/>
          <a:p>
            <a:endParaRPr lang="en-US"/>
          </a:p>
        </p:txBody>
      </p:sp>
      <p:sp>
        <p:nvSpPr>
          <p:cNvPr id="16569" name="Rectangle 14"/>
          <p:cNvSpPr>
            <a:spLocks noChangeArrowheads="1"/>
          </p:cNvSpPr>
          <p:nvPr/>
        </p:nvSpPr>
        <p:spPr bwMode="auto">
          <a:xfrm>
            <a:off x="533400" y="1295400"/>
            <a:ext cx="2514600" cy="2438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6570" name="Rectangle 15"/>
          <p:cNvSpPr>
            <a:spLocks noChangeArrowheads="1"/>
          </p:cNvSpPr>
          <p:nvPr/>
        </p:nvSpPr>
        <p:spPr bwMode="auto">
          <a:xfrm>
            <a:off x="685800" y="1828800"/>
            <a:ext cx="2209800" cy="990600"/>
          </a:xfrm>
          <a:prstGeom prst="rect">
            <a:avLst/>
          </a:prstGeom>
          <a:solidFill>
            <a:srgbClr val="DDDDDD"/>
          </a:solidFill>
          <a:ln w="9525">
            <a:solidFill>
              <a:srgbClr val="DDDDDD"/>
            </a:solidFill>
            <a:miter lim="800000"/>
            <a:headEnd/>
            <a:tailEnd/>
          </a:ln>
        </p:spPr>
        <p:txBody>
          <a:bodyPr wrap="none" anchor="ctr"/>
          <a:lstStyle/>
          <a:p>
            <a:pPr algn="ctr"/>
            <a:r>
              <a:rPr lang="en-US" altLang="zh-CN" b="1"/>
              <a:t>Atmospheric</a:t>
            </a:r>
          </a:p>
          <a:p>
            <a:pPr algn="ctr"/>
            <a:r>
              <a:rPr lang="en-US" altLang="zh-CN" b="1"/>
              <a:t>Forecasting Model </a:t>
            </a:r>
          </a:p>
          <a:p>
            <a:pPr algn="ctr"/>
            <a:r>
              <a:rPr lang="en-US" altLang="zh-CN" b="1"/>
              <a:t>(AFM)</a:t>
            </a:r>
          </a:p>
        </p:txBody>
      </p:sp>
      <p:sp>
        <p:nvSpPr>
          <p:cNvPr id="16571" name="Rectangle 16"/>
          <p:cNvSpPr>
            <a:spLocks noChangeArrowheads="1"/>
          </p:cNvSpPr>
          <p:nvPr/>
        </p:nvSpPr>
        <p:spPr bwMode="auto">
          <a:xfrm>
            <a:off x="5334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FCST</a:t>
            </a:r>
          </a:p>
        </p:txBody>
      </p:sp>
      <p:sp>
        <p:nvSpPr>
          <p:cNvPr id="16572" name="Rectangle 17"/>
          <p:cNvSpPr>
            <a:spLocks noChangeArrowheads="1"/>
          </p:cNvSpPr>
          <p:nvPr/>
        </p:nvSpPr>
        <p:spPr bwMode="auto">
          <a:xfrm>
            <a:off x="6096000" y="1295400"/>
            <a:ext cx="2514600" cy="24384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6573" name="Rectangle 18"/>
          <p:cNvSpPr>
            <a:spLocks noChangeArrowheads="1"/>
          </p:cNvSpPr>
          <p:nvPr/>
        </p:nvSpPr>
        <p:spPr bwMode="auto">
          <a:xfrm>
            <a:off x="6248400" y="1828800"/>
            <a:ext cx="2209800" cy="990600"/>
          </a:xfrm>
          <a:prstGeom prst="rect">
            <a:avLst/>
          </a:prstGeom>
          <a:solidFill>
            <a:srgbClr val="DDDDDD"/>
          </a:solidFill>
          <a:ln w="9525">
            <a:solidFill>
              <a:srgbClr val="DDDDDD"/>
            </a:solidFill>
            <a:miter lim="800000"/>
            <a:headEnd/>
            <a:tailEnd/>
          </a:ln>
        </p:spPr>
        <p:txBody>
          <a:bodyPr wrap="none" anchor="ctr"/>
          <a:lstStyle/>
          <a:p>
            <a:pPr algn="ctr"/>
            <a:r>
              <a:rPr lang="en-US" altLang="zh-CN" b="1"/>
              <a:t>Atmospheric</a:t>
            </a:r>
          </a:p>
          <a:p>
            <a:pPr algn="ctr"/>
            <a:r>
              <a:rPr lang="en-US" altLang="zh-CN" b="1"/>
              <a:t>Analysis</a:t>
            </a:r>
          </a:p>
          <a:p>
            <a:pPr algn="ctr"/>
            <a:r>
              <a:rPr lang="en-US" altLang="zh-CN" b="1"/>
              <a:t>(GSI)</a:t>
            </a:r>
          </a:p>
        </p:txBody>
      </p:sp>
      <p:sp>
        <p:nvSpPr>
          <p:cNvPr id="16574" name="Rectangle 19"/>
          <p:cNvSpPr>
            <a:spLocks noChangeArrowheads="1"/>
          </p:cNvSpPr>
          <p:nvPr/>
        </p:nvSpPr>
        <p:spPr bwMode="auto">
          <a:xfrm>
            <a:off x="60960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ANAL</a:t>
            </a:r>
          </a:p>
        </p:txBody>
      </p:sp>
      <p:sp>
        <p:nvSpPr>
          <p:cNvPr id="16575" name="Line 20"/>
          <p:cNvSpPr>
            <a:spLocks noChangeShapeType="1"/>
          </p:cNvSpPr>
          <p:nvPr/>
        </p:nvSpPr>
        <p:spPr bwMode="auto">
          <a:xfrm>
            <a:off x="0" y="990600"/>
            <a:ext cx="8686800" cy="0"/>
          </a:xfrm>
          <a:prstGeom prst="line">
            <a:avLst/>
          </a:prstGeom>
          <a:noFill/>
          <a:ln w="9525">
            <a:solidFill>
              <a:schemeClr val="tx1"/>
            </a:solidFill>
            <a:round/>
            <a:headEnd/>
            <a:tailEnd/>
          </a:ln>
        </p:spPr>
        <p:txBody>
          <a:bodyPr/>
          <a:lstStyle/>
          <a:p>
            <a:endParaRPr lang="en-US"/>
          </a:p>
        </p:txBody>
      </p:sp>
      <p:sp>
        <p:nvSpPr>
          <p:cNvPr id="16576" name="Rectangle 21"/>
          <p:cNvSpPr>
            <a:spLocks noChangeArrowheads="1"/>
          </p:cNvSpPr>
          <p:nvPr/>
        </p:nvSpPr>
        <p:spPr bwMode="auto">
          <a:xfrm>
            <a:off x="685800" y="2971800"/>
            <a:ext cx="2209800" cy="609600"/>
          </a:xfrm>
          <a:prstGeom prst="rect">
            <a:avLst/>
          </a:prstGeom>
          <a:solidFill>
            <a:srgbClr val="91D0EF"/>
          </a:solidFill>
          <a:ln w="9525">
            <a:solidFill>
              <a:srgbClr val="DDDDDD"/>
            </a:solidFill>
            <a:miter lim="800000"/>
            <a:headEnd/>
            <a:tailEnd/>
          </a:ln>
        </p:spPr>
        <p:txBody>
          <a:bodyPr wrap="none" anchor="ctr"/>
          <a:lstStyle/>
          <a:p>
            <a:pPr algn="ctr"/>
            <a:r>
              <a:rPr lang="en-US" altLang="zh-CN" sz="1600">
                <a:latin typeface="Arial Rounded MT Bold" pitchFamily="34" charset="0"/>
                <a:ea typeface="Arial Unicode MS" pitchFamily="34" charset="-128"/>
                <a:cs typeface="Arial Unicode MS" pitchFamily="34" charset="-128"/>
              </a:rPr>
              <a:t>NSST Model</a:t>
            </a:r>
          </a:p>
          <a:p>
            <a:pPr algn="ctr"/>
            <a:r>
              <a:rPr lang="en-US" altLang="zh-CN" sz="1600" b="1"/>
              <a:t> (NSSTM)</a:t>
            </a:r>
          </a:p>
        </p:txBody>
      </p:sp>
      <p:sp>
        <p:nvSpPr>
          <p:cNvPr id="16578" name="AutoShape 23"/>
          <p:cNvSpPr>
            <a:spLocks noChangeArrowheads="1"/>
          </p:cNvSpPr>
          <p:nvPr/>
        </p:nvSpPr>
        <p:spPr bwMode="auto">
          <a:xfrm>
            <a:off x="3733800" y="1676400"/>
            <a:ext cx="1600200" cy="4572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a:t>IC</a:t>
            </a:r>
            <a:r>
              <a:rPr lang="en-US" altLang="zh-CN" b="1"/>
              <a:t> </a:t>
            </a:r>
            <a:endParaRPr lang="en-US" altLang="zh-CN"/>
          </a:p>
        </p:txBody>
      </p:sp>
      <p:graphicFrame>
        <p:nvGraphicFramePr>
          <p:cNvPr id="16549" name="Object 165"/>
          <p:cNvGraphicFramePr>
            <a:graphicFrameLocks noChangeAspect="1"/>
          </p:cNvGraphicFramePr>
          <p:nvPr/>
        </p:nvGraphicFramePr>
        <p:xfrm>
          <a:off x="4265613" y="1752600"/>
          <a:ext cx="865187" cy="381000"/>
        </p:xfrm>
        <a:graphic>
          <a:graphicData uri="http://schemas.openxmlformats.org/presentationml/2006/ole">
            <mc:AlternateContent xmlns:mc="http://schemas.openxmlformats.org/markup-compatibility/2006">
              <mc:Choice xmlns:v="urn:schemas-microsoft-com:vml" Requires="v">
                <p:oleObj spid="_x0000_s23638" name="Equation" r:id="rId4" imgW="545760" imgH="253800" progId="Equation.3">
                  <p:embed/>
                </p:oleObj>
              </mc:Choice>
              <mc:Fallback>
                <p:oleObj name="Equation" r:id="rId4" imgW="545760" imgH="253800" progId="Equation.3">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3" y="1752600"/>
                        <a:ext cx="865187"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6580" name="Line 26"/>
          <p:cNvSpPr>
            <a:spLocks noChangeShapeType="1"/>
          </p:cNvSpPr>
          <p:nvPr/>
        </p:nvSpPr>
        <p:spPr bwMode="auto">
          <a:xfrm flipV="1">
            <a:off x="2667000" y="2743200"/>
            <a:ext cx="0" cy="228600"/>
          </a:xfrm>
          <a:prstGeom prst="line">
            <a:avLst/>
          </a:prstGeom>
          <a:noFill/>
          <a:ln w="19050">
            <a:solidFill>
              <a:schemeClr val="tx1"/>
            </a:solidFill>
            <a:prstDash val="solid"/>
            <a:round/>
            <a:headEnd/>
            <a:tailEnd type="triangle" w="med" len="med"/>
          </a:ln>
        </p:spPr>
        <p:txBody>
          <a:bodyPr/>
          <a:lstStyle/>
          <a:p>
            <a:endParaRPr lang="en-US"/>
          </a:p>
        </p:txBody>
      </p:sp>
      <p:sp>
        <p:nvSpPr>
          <p:cNvPr id="16581" name="Line 27"/>
          <p:cNvSpPr>
            <a:spLocks noChangeShapeType="1"/>
          </p:cNvSpPr>
          <p:nvPr/>
        </p:nvSpPr>
        <p:spPr bwMode="auto">
          <a:xfrm>
            <a:off x="990600" y="2743200"/>
            <a:ext cx="0" cy="228600"/>
          </a:xfrm>
          <a:prstGeom prst="line">
            <a:avLst/>
          </a:prstGeom>
          <a:noFill/>
          <a:ln w="19050">
            <a:solidFill>
              <a:schemeClr val="tx1"/>
            </a:solidFill>
            <a:round/>
            <a:headEnd/>
            <a:tailEnd type="triangle" w="med" len="med"/>
          </a:ln>
        </p:spPr>
        <p:txBody>
          <a:bodyPr/>
          <a:lstStyle/>
          <a:p>
            <a:endParaRPr lang="en-US"/>
          </a:p>
        </p:txBody>
      </p:sp>
      <p:graphicFrame>
        <p:nvGraphicFramePr>
          <p:cNvPr id="16552" name="Object 168"/>
          <p:cNvGraphicFramePr>
            <a:graphicFrameLocks noChangeAspect="1"/>
          </p:cNvGraphicFramePr>
          <p:nvPr/>
        </p:nvGraphicFramePr>
        <p:xfrm>
          <a:off x="4267200" y="2895600"/>
          <a:ext cx="866775" cy="381000"/>
        </p:xfrm>
        <a:graphic>
          <a:graphicData uri="http://schemas.openxmlformats.org/presentationml/2006/ole">
            <mc:AlternateContent xmlns:mc="http://schemas.openxmlformats.org/markup-compatibility/2006">
              <mc:Choice xmlns:v="urn:schemas-microsoft-com:vml" Requires="v">
                <p:oleObj spid="_x0000_s23639" name="Equation" r:id="rId6" imgW="545760" imgH="253800" progId="Equation.3">
                  <p:embed/>
                </p:oleObj>
              </mc:Choice>
              <mc:Fallback>
                <p:oleObj name="Equation" r:id="rId6" imgW="545760" imgH="253800" progId="Equation.3">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2895600"/>
                        <a:ext cx="866775"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6555" name="Object 171"/>
          <p:cNvGraphicFramePr>
            <a:graphicFrameLocks noChangeAspect="1"/>
          </p:cNvGraphicFramePr>
          <p:nvPr/>
        </p:nvGraphicFramePr>
        <p:xfrm>
          <a:off x="2514600" y="5410200"/>
          <a:ext cx="4131401" cy="457200"/>
        </p:xfrm>
        <a:graphic>
          <a:graphicData uri="http://schemas.openxmlformats.org/presentationml/2006/ole">
            <mc:AlternateContent xmlns:mc="http://schemas.openxmlformats.org/markup-compatibility/2006">
              <mc:Choice xmlns:v="urn:schemas-microsoft-com:vml" Requires="v">
                <p:oleObj spid="_x0000_s23640" name="Equation" r:id="rId8" imgW="2501640" imgH="253800" progId="Equation.3">
                  <p:embed/>
                </p:oleObj>
              </mc:Choice>
              <mc:Fallback>
                <p:oleObj name="Equation" r:id="rId8" imgW="2501640" imgH="253800" progId="Equation.3">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5410200"/>
                        <a:ext cx="4131401"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56" name="Object 172"/>
          <p:cNvGraphicFramePr>
            <a:graphicFrameLocks noChangeAspect="1"/>
          </p:cNvGraphicFramePr>
          <p:nvPr/>
        </p:nvGraphicFramePr>
        <p:xfrm>
          <a:off x="104775" y="3810000"/>
          <a:ext cx="3551238" cy="419100"/>
        </p:xfrm>
        <a:graphic>
          <a:graphicData uri="http://schemas.openxmlformats.org/presentationml/2006/ole">
            <mc:AlternateContent xmlns:mc="http://schemas.openxmlformats.org/markup-compatibility/2006">
              <mc:Choice xmlns:v="urn:schemas-microsoft-com:vml" Requires="v">
                <p:oleObj spid="_x0000_s23641" name="Equation" r:id="rId10" imgW="2323800" imgH="253800" progId="Equation.3">
                  <p:embed/>
                </p:oleObj>
              </mc:Choice>
              <mc:Fallback>
                <p:oleObj name="Equation" r:id="rId10" imgW="2323800" imgH="253800" progId="Equation.3">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775" y="3810000"/>
                        <a:ext cx="3551238"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itle 1"/>
          <p:cNvSpPr txBox="1">
            <a:spLocks/>
          </p:cNvSpPr>
          <p:nvPr/>
        </p:nvSpPr>
        <p:spPr>
          <a:xfrm>
            <a:off x="1143000" y="152400"/>
            <a:ext cx="63246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       The </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NSST within the NCEP GFS</a:t>
            </a:r>
            <a:endParaRPr kumimoji="0" lang="en-US" sz="3200" b="1" i="0" u="none" strike="noStrike" kern="1200" cap="none" spc="0" normalizeH="0" baseline="0" noProof="0" dirty="0" smtClean="0">
              <a:ln>
                <a:noFill/>
              </a:ln>
              <a:solidFill>
                <a:srgbClr val="0070C0"/>
              </a:solidFill>
              <a:effectLst/>
              <a:uLnTx/>
              <a:uFillTx/>
              <a:latin typeface="+mj-lt"/>
              <a:ea typeface="+mj-ea"/>
              <a:cs typeface="+mj-cs"/>
            </a:endParaRPr>
          </a:p>
        </p:txBody>
      </p:sp>
      <p:graphicFrame>
        <p:nvGraphicFramePr>
          <p:cNvPr id="33" name="Object 3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642" name="Equation" r:id="rId12" imgW="114120" imgH="215640" progId="Equation.3">
                  <p:embed/>
                </p:oleObj>
              </mc:Choice>
              <mc:Fallback>
                <p:oleObj name="Equation" r:id="rId12" imgW="114120" imgH="215640" progId="Equation.3">
                  <p:embed/>
                  <p:pic>
                    <p:nvPicPr>
                      <p:cNvPr id="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Rectangle 21"/>
          <p:cNvSpPr>
            <a:spLocks noChangeArrowheads="1"/>
          </p:cNvSpPr>
          <p:nvPr/>
        </p:nvSpPr>
        <p:spPr bwMode="auto">
          <a:xfrm>
            <a:off x="6248400" y="2819400"/>
            <a:ext cx="2209800" cy="609600"/>
          </a:xfrm>
          <a:prstGeom prst="rect">
            <a:avLst/>
          </a:prstGeom>
          <a:solidFill>
            <a:srgbClr val="91D0EF"/>
          </a:solidFill>
          <a:ln w="9525">
            <a:solidFill>
              <a:srgbClr val="DDDDDD"/>
            </a:solidFill>
            <a:miter lim="800000"/>
            <a:headEnd/>
            <a:tailEnd/>
          </a:ln>
        </p:spPr>
        <p:txBody>
          <a:bodyPr wrap="none" anchor="ctr"/>
          <a:lstStyle/>
          <a:p>
            <a:pPr algn="ctr"/>
            <a:r>
              <a:rPr lang="en-US" altLang="zh-CN" sz="1600" b="1" dirty="0" smtClean="0"/>
              <a:t>      Analysis</a:t>
            </a:r>
          </a:p>
          <a:p>
            <a:pPr algn="ctr"/>
            <a:r>
              <a:rPr lang="en-US" altLang="zh-CN" sz="1600" b="1" dirty="0" smtClean="0"/>
              <a:t>(NSSTAN)</a:t>
            </a:r>
            <a:endParaRPr lang="en-US" altLang="zh-CN" sz="1600" b="1" dirty="0"/>
          </a:p>
        </p:txBody>
      </p:sp>
      <p:graphicFrame>
        <p:nvGraphicFramePr>
          <p:cNvPr id="16394" name="Object 10"/>
          <p:cNvGraphicFramePr>
            <a:graphicFrameLocks noChangeAspect="1"/>
          </p:cNvGraphicFramePr>
          <p:nvPr/>
        </p:nvGraphicFramePr>
        <p:xfrm>
          <a:off x="6858000" y="2819400"/>
          <a:ext cx="304800" cy="393700"/>
        </p:xfrm>
        <a:graphic>
          <a:graphicData uri="http://schemas.openxmlformats.org/presentationml/2006/ole">
            <mc:AlternateContent xmlns:mc="http://schemas.openxmlformats.org/markup-compatibility/2006">
              <mc:Choice xmlns:v="urn:schemas-microsoft-com:vml" Requires="v">
                <p:oleObj spid="_x0000_s23643" name="Equation" r:id="rId14" imgW="190440" imgH="253800" progId="Equation.3">
                  <p:embed/>
                </p:oleObj>
              </mc:Choice>
              <mc:Fallback>
                <p:oleObj name="Equation" r:id="rId14" imgW="190440" imgH="253800" progId="Equation.3">
                  <p:embed/>
                  <p:pic>
                    <p:nvPicPr>
                      <p:cNvPr id="0" name="Picture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28194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5" name="Object 11"/>
          <p:cNvGraphicFramePr>
            <a:graphicFrameLocks noChangeAspect="1"/>
          </p:cNvGraphicFramePr>
          <p:nvPr/>
        </p:nvGraphicFramePr>
        <p:xfrm>
          <a:off x="4191000" y="3276599"/>
          <a:ext cx="985838" cy="253049"/>
        </p:xfrm>
        <a:graphic>
          <a:graphicData uri="http://schemas.openxmlformats.org/presentationml/2006/ole">
            <mc:AlternateContent xmlns:mc="http://schemas.openxmlformats.org/markup-compatibility/2006">
              <mc:Choice xmlns:v="urn:schemas-microsoft-com:vml" Requires="v">
                <p:oleObj spid="_x0000_s23644" name="Equation" r:id="rId16" imgW="939600" imgH="241200" progId="Equation.3">
                  <p:embed/>
                </p:oleObj>
              </mc:Choice>
              <mc:Fallback>
                <p:oleObj name="Equation" r:id="rId16" imgW="939600" imgH="241200" progId="Equation.3">
                  <p:embed/>
                  <p:pic>
                    <p:nvPicPr>
                      <p:cNvPr id="0"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1000" y="3276599"/>
                        <a:ext cx="985838" cy="25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TextBox 39"/>
          <p:cNvSpPr txBox="1"/>
          <p:nvPr/>
        </p:nvSpPr>
        <p:spPr>
          <a:xfrm>
            <a:off x="6400800" y="4495800"/>
            <a:ext cx="1817229" cy="584775"/>
          </a:xfrm>
          <a:prstGeom prst="rect">
            <a:avLst/>
          </a:prstGeom>
          <a:noFill/>
        </p:spPr>
        <p:txBody>
          <a:bodyPr wrap="none" rtlCol="0">
            <a:spAutoFit/>
          </a:bodyPr>
          <a:lstStyle/>
          <a:p>
            <a:r>
              <a:rPr lang="en-US" sz="1600" b="1" dirty="0" smtClean="0"/>
              <a:t>Simulated radiance</a:t>
            </a:r>
          </a:p>
          <a:p>
            <a:r>
              <a:rPr lang="en-US" sz="1600" b="1" dirty="0" smtClean="0"/>
              <a:t>          Jacobi’s</a:t>
            </a:r>
            <a:endParaRPr 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SST or oceanic variable verification</a:t>
            </a:r>
            <a:endParaRPr lang="en-US" dirty="0"/>
          </a:p>
        </p:txBody>
      </p:sp>
      <p:sp>
        <p:nvSpPr>
          <p:cNvPr id="3" name="Content Placeholder 2"/>
          <p:cNvSpPr>
            <a:spLocks noGrp="1"/>
          </p:cNvSpPr>
          <p:nvPr>
            <p:ph idx="1"/>
          </p:nvPr>
        </p:nvSpPr>
        <p:spPr/>
        <p:txBody>
          <a:bodyPr/>
          <a:lstStyle/>
          <a:p>
            <a:r>
              <a:rPr lang="en-US" dirty="0" smtClean="0"/>
              <a:t>O – B</a:t>
            </a:r>
          </a:p>
          <a:p>
            <a:r>
              <a:rPr lang="en-US" dirty="0" smtClean="0"/>
              <a:t>Bias &amp; RMS to the own analysis</a:t>
            </a:r>
          </a:p>
          <a:p>
            <a:r>
              <a:rPr lang="en-US" dirty="0" smtClean="0"/>
              <a:t>RMS to the buoy observation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936" r="3925" b="2222"/>
          <a:stretch/>
        </p:blipFill>
        <p:spPr>
          <a:xfrm>
            <a:off x="277904" y="195911"/>
            <a:ext cx="4294096" cy="5747689"/>
          </a:xfrm>
          <a:prstGeom prst="rect">
            <a:avLst/>
          </a:prstGeom>
        </p:spPr>
      </p:pic>
      <p:sp>
        <p:nvSpPr>
          <p:cNvPr id="6" name="TextBox 5"/>
          <p:cNvSpPr txBox="1"/>
          <p:nvPr/>
        </p:nvSpPr>
        <p:spPr>
          <a:xfrm>
            <a:off x="277905" y="5954877"/>
            <a:ext cx="8717438" cy="923330"/>
          </a:xfrm>
          <a:prstGeom prst="rect">
            <a:avLst/>
          </a:prstGeom>
          <a:noFill/>
        </p:spPr>
        <p:txBody>
          <a:bodyPr wrap="square" rtlCol="0">
            <a:spAutoFit/>
          </a:bodyPr>
          <a:lstStyle/>
          <a:p>
            <a:r>
              <a:rPr lang="en-US" dirty="0" smtClean="0"/>
              <a:t>The verification of RTG SST (Black, used in the coming implementation), NSST SST (Red), Reynolds SST (Green, used in current operational) and </a:t>
            </a:r>
            <a:r>
              <a:rPr lang="en-US" dirty="0" err="1" smtClean="0"/>
              <a:t>T</a:t>
            </a:r>
            <a:r>
              <a:rPr lang="en-US" sz="1400" dirty="0" err="1" smtClean="0"/>
              <a:t>f</a:t>
            </a:r>
            <a:r>
              <a:rPr lang="en-US" sz="1400" dirty="0" smtClean="0"/>
              <a:t>  </a:t>
            </a:r>
            <a:r>
              <a:rPr lang="en-US" dirty="0" smtClean="0"/>
              <a:t>in NSST </a:t>
            </a:r>
            <a:r>
              <a:rPr lang="en-US" sz="1400" dirty="0" smtClean="0"/>
              <a:t>(</a:t>
            </a:r>
            <a:r>
              <a:rPr lang="en-US" dirty="0" smtClean="0"/>
              <a:t>Blue</a:t>
            </a:r>
            <a:r>
              <a:rPr lang="en-US" sz="1400" dirty="0" smtClean="0"/>
              <a:t>) </a:t>
            </a:r>
            <a:r>
              <a:rPr lang="en-US" dirty="0" smtClean="0"/>
              <a:t>for November 2013. The starting time is 00Z. </a:t>
            </a:r>
            <a:endParaRPr lang="en-US" sz="1400" dirty="0"/>
          </a:p>
        </p:txBody>
      </p:sp>
      <p:sp>
        <p:nvSpPr>
          <p:cNvPr id="9" name="TextBox 8"/>
          <p:cNvSpPr txBox="1"/>
          <p:nvPr/>
        </p:nvSpPr>
        <p:spPr>
          <a:xfrm>
            <a:off x="2035010" y="2497489"/>
            <a:ext cx="2389353" cy="369332"/>
          </a:xfrm>
          <a:prstGeom prst="rect">
            <a:avLst/>
          </a:prstGeom>
          <a:solidFill>
            <a:schemeClr val="bg1"/>
          </a:solidFill>
          <a:ln>
            <a:solidFill>
              <a:schemeClr val="bg1"/>
            </a:solidFill>
          </a:ln>
        </p:spPr>
        <p:txBody>
          <a:bodyPr wrap="square" rtlCol="0">
            <a:spAutoFit/>
          </a:bodyPr>
          <a:lstStyle/>
          <a:p>
            <a:r>
              <a:rPr lang="en-US" dirty="0" smtClean="0"/>
              <a:t>(a) Bias to own analysis</a:t>
            </a:r>
          </a:p>
        </p:txBody>
      </p:sp>
      <p:sp>
        <p:nvSpPr>
          <p:cNvPr id="12" name="Rectangle 11"/>
          <p:cNvSpPr/>
          <p:nvPr/>
        </p:nvSpPr>
        <p:spPr>
          <a:xfrm>
            <a:off x="2035010" y="5387646"/>
            <a:ext cx="2422010" cy="369332"/>
          </a:xfrm>
          <a:prstGeom prst="rect">
            <a:avLst/>
          </a:prstGeom>
          <a:solidFill>
            <a:schemeClr val="bg1"/>
          </a:solidFill>
          <a:ln>
            <a:solidFill>
              <a:schemeClr val="bg1"/>
            </a:solidFill>
          </a:ln>
        </p:spPr>
        <p:txBody>
          <a:bodyPr wrap="none">
            <a:spAutoFit/>
          </a:bodyPr>
          <a:lstStyle/>
          <a:p>
            <a:r>
              <a:rPr lang="en-US" dirty="0" smtClean="0"/>
              <a:t>(b) RMS to own analysis</a:t>
            </a:r>
          </a:p>
        </p:txBody>
      </p:sp>
      <p:sp>
        <p:nvSpPr>
          <p:cNvPr id="15" name="Rectangle 14"/>
          <p:cNvSpPr/>
          <p:nvPr/>
        </p:nvSpPr>
        <p:spPr>
          <a:xfrm>
            <a:off x="4876800" y="2623066"/>
            <a:ext cx="457200" cy="118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65914" y="5550150"/>
            <a:ext cx="457200" cy="118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822" r="3975" b="2381"/>
          <a:stretch/>
        </p:blipFill>
        <p:spPr>
          <a:xfrm>
            <a:off x="4732905" y="207187"/>
            <a:ext cx="4262438" cy="5747690"/>
          </a:xfrm>
          <a:prstGeom prst="rect">
            <a:avLst/>
          </a:prstGeom>
        </p:spPr>
      </p:pic>
      <p:sp>
        <p:nvSpPr>
          <p:cNvPr id="18" name="Rectangle 17"/>
          <p:cNvSpPr/>
          <p:nvPr/>
        </p:nvSpPr>
        <p:spPr>
          <a:xfrm>
            <a:off x="6096000" y="2497489"/>
            <a:ext cx="2781299" cy="369332"/>
          </a:xfrm>
          <a:prstGeom prst="rect">
            <a:avLst/>
          </a:prstGeom>
        </p:spPr>
        <p:txBody>
          <a:bodyPr wrap="square">
            <a:spAutoFit/>
          </a:bodyPr>
          <a:lstStyle/>
          <a:p>
            <a:r>
              <a:rPr lang="en-US" dirty="0" smtClean="0"/>
              <a:t>(c) Bias to buoy observation</a:t>
            </a:r>
          </a:p>
        </p:txBody>
      </p:sp>
      <p:sp>
        <p:nvSpPr>
          <p:cNvPr id="19" name="Rectangle 18"/>
          <p:cNvSpPr/>
          <p:nvPr/>
        </p:nvSpPr>
        <p:spPr>
          <a:xfrm>
            <a:off x="6052297" y="5387646"/>
            <a:ext cx="2868703" cy="369332"/>
          </a:xfrm>
          <a:prstGeom prst="rect">
            <a:avLst/>
          </a:prstGeom>
        </p:spPr>
        <p:txBody>
          <a:bodyPr wrap="square">
            <a:spAutoFit/>
          </a:bodyPr>
          <a:lstStyle/>
          <a:p>
            <a:r>
              <a:rPr lang="en-US" dirty="0" smtClean="0"/>
              <a:t>(d) RMS to buoy observation</a:t>
            </a:r>
          </a:p>
        </p:txBody>
      </p:sp>
      <p:sp>
        <p:nvSpPr>
          <p:cNvPr id="20" name="Rectangle 19"/>
          <p:cNvSpPr/>
          <p:nvPr/>
        </p:nvSpPr>
        <p:spPr>
          <a:xfrm>
            <a:off x="5029199" y="2623066"/>
            <a:ext cx="315686" cy="24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29199" y="5479962"/>
            <a:ext cx="315686" cy="243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949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738" r="2507" b="2222"/>
          <a:stretch/>
        </p:blipFill>
        <p:spPr>
          <a:xfrm>
            <a:off x="60036" y="942108"/>
            <a:ext cx="9083964" cy="5915891"/>
          </a:xfrm>
          <a:prstGeom prst="rect">
            <a:avLst/>
          </a:prstGeom>
        </p:spPr>
      </p:pic>
      <p:sp>
        <p:nvSpPr>
          <p:cNvPr id="3" name="TextBox 2"/>
          <p:cNvSpPr txBox="1"/>
          <p:nvPr/>
        </p:nvSpPr>
        <p:spPr>
          <a:xfrm>
            <a:off x="481306" y="73967"/>
            <a:ext cx="8318367" cy="830997"/>
          </a:xfrm>
          <a:prstGeom prst="rect">
            <a:avLst/>
          </a:prstGeom>
          <a:noFill/>
        </p:spPr>
        <p:txBody>
          <a:bodyPr wrap="none" rtlCol="0">
            <a:spAutoFit/>
          </a:bodyPr>
          <a:lstStyle/>
          <a:p>
            <a:r>
              <a:rPr lang="en-US" sz="2400" dirty="0" smtClean="0"/>
              <a:t>Histogram of (O – F) for predicted SST. 10/22/3013 – 11/27/2013.</a:t>
            </a:r>
          </a:p>
          <a:p>
            <a:r>
              <a:rPr lang="en-US" sz="2400" dirty="0" smtClean="0"/>
              <a:t>Global, </a:t>
            </a:r>
            <a:r>
              <a:rPr lang="en-US" sz="2400" b="1" dirty="0" smtClean="0"/>
              <a:t>Control</a:t>
            </a:r>
            <a:r>
              <a:rPr lang="en-US" sz="2400" dirty="0" smtClean="0"/>
              <a:t>: [</a:t>
            </a:r>
            <a:r>
              <a:rPr lang="en-US" sz="2400" dirty="0" err="1" smtClean="0"/>
              <a:t>T_ob</a:t>
            </a:r>
            <a:r>
              <a:rPr lang="en-US" sz="2400" dirty="0" smtClean="0"/>
              <a:t>(z) – SST </a:t>
            </a:r>
            <a:r>
              <a:rPr lang="en-US" sz="2400" dirty="0" err="1" smtClean="0"/>
              <a:t>fcst</a:t>
            </a:r>
            <a:r>
              <a:rPr lang="en-US" sz="2400" dirty="0"/>
              <a:t>]</a:t>
            </a:r>
          </a:p>
        </p:txBody>
      </p:sp>
    </p:spTree>
    <p:extLst>
      <p:ext uri="{BB962C8B-B14F-4D97-AF65-F5344CB8AC3E}">
        <p14:creationId xmlns:p14="http://schemas.microsoft.com/office/powerpoint/2010/main" val="94424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636" r="3333" b="2929"/>
          <a:stretch/>
        </p:blipFill>
        <p:spPr>
          <a:xfrm>
            <a:off x="0" y="1011382"/>
            <a:ext cx="9143999" cy="5846618"/>
          </a:xfrm>
          <a:prstGeom prst="rect">
            <a:avLst/>
          </a:prstGeom>
        </p:spPr>
      </p:pic>
      <p:sp>
        <p:nvSpPr>
          <p:cNvPr id="3" name="TextBox 2"/>
          <p:cNvSpPr txBox="1"/>
          <p:nvPr/>
        </p:nvSpPr>
        <p:spPr>
          <a:xfrm>
            <a:off x="533400" y="152676"/>
            <a:ext cx="8318367" cy="830997"/>
          </a:xfrm>
          <a:prstGeom prst="rect">
            <a:avLst/>
          </a:prstGeom>
          <a:noFill/>
        </p:spPr>
        <p:txBody>
          <a:bodyPr wrap="none" rtlCol="0">
            <a:spAutoFit/>
          </a:bodyPr>
          <a:lstStyle/>
          <a:p>
            <a:r>
              <a:rPr lang="en-US" sz="2400" dirty="0" smtClean="0"/>
              <a:t>Histogram of (O – F) for predicted SST. 10/22/3013 – 11/27/2013.</a:t>
            </a:r>
          </a:p>
          <a:p>
            <a:r>
              <a:rPr lang="en-US" sz="2400" dirty="0" smtClean="0"/>
              <a:t>Global, </a:t>
            </a:r>
            <a:r>
              <a:rPr lang="en-US" sz="2400" b="1" dirty="0" smtClean="0"/>
              <a:t>NSST/EXP</a:t>
            </a:r>
            <a:r>
              <a:rPr lang="en-US" sz="2400" dirty="0" smtClean="0"/>
              <a:t>: [</a:t>
            </a:r>
            <a:r>
              <a:rPr lang="en-US" sz="2400" dirty="0" err="1" smtClean="0"/>
              <a:t>T_ob</a:t>
            </a:r>
            <a:r>
              <a:rPr lang="en-US" sz="2400" dirty="0" smtClean="0"/>
              <a:t>(z) – </a:t>
            </a:r>
            <a:r>
              <a:rPr lang="en-US" sz="2400" dirty="0" err="1" smtClean="0"/>
              <a:t>T_fcst</a:t>
            </a:r>
            <a:r>
              <a:rPr lang="en-US" sz="2400" dirty="0" smtClean="0"/>
              <a:t>(z)]</a:t>
            </a:r>
            <a:endParaRPr lang="en-US" sz="2400" dirty="0"/>
          </a:p>
        </p:txBody>
      </p:sp>
    </p:spTree>
    <p:extLst>
      <p:ext uri="{BB962C8B-B14F-4D97-AF65-F5344CB8AC3E}">
        <p14:creationId xmlns:p14="http://schemas.microsoft.com/office/powerpoint/2010/main" val="252935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3535" r="2576" b="2626"/>
          <a:stretch/>
        </p:blipFill>
        <p:spPr>
          <a:xfrm>
            <a:off x="0" y="928254"/>
            <a:ext cx="9144000" cy="5929746"/>
          </a:xfrm>
          <a:prstGeom prst="rect">
            <a:avLst/>
          </a:prstGeom>
        </p:spPr>
      </p:pic>
      <p:sp>
        <p:nvSpPr>
          <p:cNvPr id="5" name="TextBox 4"/>
          <p:cNvSpPr txBox="1"/>
          <p:nvPr/>
        </p:nvSpPr>
        <p:spPr>
          <a:xfrm>
            <a:off x="412816" y="97257"/>
            <a:ext cx="8318367" cy="830997"/>
          </a:xfrm>
          <a:prstGeom prst="rect">
            <a:avLst/>
          </a:prstGeom>
          <a:noFill/>
        </p:spPr>
        <p:txBody>
          <a:bodyPr wrap="none" rtlCol="0">
            <a:spAutoFit/>
          </a:bodyPr>
          <a:lstStyle/>
          <a:p>
            <a:r>
              <a:rPr lang="en-US" sz="2400" dirty="0" smtClean="0"/>
              <a:t>Histogram of (O – F) for predicted SST. 10/22/3013 – 11/27/2013.</a:t>
            </a:r>
          </a:p>
          <a:p>
            <a:r>
              <a:rPr lang="en-US" sz="2400" dirty="0" smtClean="0"/>
              <a:t>Global, </a:t>
            </a:r>
            <a:r>
              <a:rPr lang="en-US" sz="2400" b="1" dirty="0" smtClean="0"/>
              <a:t>Operationa</a:t>
            </a:r>
            <a:r>
              <a:rPr lang="en-US" sz="2400" b="1" dirty="0"/>
              <a:t>l</a:t>
            </a:r>
            <a:r>
              <a:rPr lang="en-US" sz="2400" dirty="0" smtClean="0"/>
              <a:t>: [</a:t>
            </a:r>
            <a:r>
              <a:rPr lang="en-US" sz="2400" dirty="0" err="1" smtClean="0"/>
              <a:t>T_ob</a:t>
            </a:r>
            <a:r>
              <a:rPr lang="en-US" sz="2400" dirty="0" smtClean="0"/>
              <a:t>(z) – SST </a:t>
            </a:r>
            <a:r>
              <a:rPr lang="en-US" sz="2400" dirty="0" err="1" smtClean="0"/>
              <a:t>fcst</a:t>
            </a:r>
            <a:r>
              <a:rPr lang="en-US" sz="2400" dirty="0"/>
              <a:t>]</a:t>
            </a:r>
          </a:p>
        </p:txBody>
      </p:sp>
    </p:spTree>
    <p:extLst>
      <p:ext uri="{BB962C8B-B14F-4D97-AF65-F5344CB8AC3E}">
        <p14:creationId xmlns:p14="http://schemas.microsoft.com/office/powerpoint/2010/main" val="414063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527" t="11312" r="7272" b="7677"/>
          <a:stretch/>
        </p:blipFill>
        <p:spPr>
          <a:xfrm>
            <a:off x="0" y="637309"/>
            <a:ext cx="9144000" cy="5555674"/>
          </a:xfrm>
          <a:prstGeom prst="rect">
            <a:avLst/>
          </a:prstGeom>
        </p:spPr>
      </p:pic>
      <p:sp>
        <p:nvSpPr>
          <p:cNvPr id="3" name="TextBox 2"/>
          <p:cNvSpPr txBox="1"/>
          <p:nvPr/>
        </p:nvSpPr>
        <p:spPr>
          <a:xfrm>
            <a:off x="381000" y="304800"/>
            <a:ext cx="8458200" cy="400110"/>
          </a:xfrm>
          <a:prstGeom prst="rect">
            <a:avLst/>
          </a:prstGeom>
          <a:noFill/>
        </p:spPr>
        <p:txBody>
          <a:bodyPr wrap="square" rtlCol="0">
            <a:spAutoFit/>
          </a:bodyPr>
          <a:lstStyle/>
          <a:p>
            <a:r>
              <a:rPr lang="en-US" sz="2000" b="1" dirty="0" smtClean="0"/>
              <a:t>Time series of SST/</a:t>
            </a:r>
            <a:r>
              <a:rPr lang="en-US" sz="2000" b="1" dirty="0" err="1" smtClean="0"/>
              <a:t>Tf</a:t>
            </a:r>
            <a:r>
              <a:rPr lang="en-US" sz="2000" b="1" dirty="0" smtClean="0"/>
              <a:t> analysis. Area: (141 W – 139 W, 4S – 4N) </a:t>
            </a:r>
            <a:endParaRPr lang="en-US" sz="2000" b="1" dirty="0"/>
          </a:p>
        </p:txBody>
      </p:sp>
      <p:cxnSp>
        <p:nvCxnSpPr>
          <p:cNvPr id="4" name="Straight Connector 3"/>
          <p:cNvCxnSpPr/>
          <p:nvPr/>
        </p:nvCxnSpPr>
        <p:spPr>
          <a:xfrm>
            <a:off x="581891" y="1004455"/>
            <a:ext cx="5334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28454" y="1004455"/>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5291" y="789710"/>
            <a:ext cx="1524000" cy="369332"/>
          </a:xfrm>
          <a:prstGeom prst="rect">
            <a:avLst/>
          </a:prstGeom>
          <a:noFill/>
        </p:spPr>
        <p:txBody>
          <a:bodyPr wrap="square" rtlCol="0">
            <a:spAutoFit/>
          </a:bodyPr>
          <a:lstStyle/>
          <a:p>
            <a:r>
              <a:rPr lang="en-US" dirty="0" smtClean="0"/>
              <a:t>CTL SST ANAL</a:t>
            </a:r>
            <a:endParaRPr lang="en-US" dirty="0"/>
          </a:p>
        </p:txBody>
      </p:sp>
      <p:sp>
        <p:nvSpPr>
          <p:cNvPr id="7" name="TextBox 6"/>
          <p:cNvSpPr txBox="1"/>
          <p:nvPr/>
        </p:nvSpPr>
        <p:spPr>
          <a:xfrm>
            <a:off x="3096491" y="789710"/>
            <a:ext cx="1600200" cy="369332"/>
          </a:xfrm>
          <a:prstGeom prst="rect">
            <a:avLst/>
          </a:prstGeom>
          <a:noFill/>
        </p:spPr>
        <p:txBody>
          <a:bodyPr wrap="square" rtlCol="0">
            <a:spAutoFit/>
          </a:bodyPr>
          <a:lstStyle/>
          <a:p>
            <a:r>
              <a:rPr lang="en-US" dirty="0" smtClean="0"/>
              <a:t>EXP SST ANAL</a:t>
            </a:r>
            <a:endParaRPr lang="en-US" dirty="0"/>
          </a:p>
        </p:txBody>
      </p:sp>
      <p:cxnSp>
        <p:nvCxnSpPr>
          <p:cNvPr id="8" name="Straight Connector 7"/>
          <p:cNvCxnSpPr/>
          <p:nvPr/>
        </p:nvCxnSpPr>
        <p:spPr>
          <a:xfrm>
            <a:off x="4620491" y="1004455"/>
            <a:ext cx="533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3891" y="775855"/>
            <a:ext cx="1600200" cy="369332"/>
          </a:xfrm>
          <a:prstGeom prst="rect">
            <a:avLst/>
          </a:prstGeom>
          <a:noFill/>
        </p:spPr>
        <p:txBody>
          <a:bodyPr wrap="square" rtlCol="0">
            <a:spAutoFit/>
          </a:bodyPr>
          <a:lstStyle/>
          <a:p>
            <a:r>
              <a:rPr lang="en-US" dirty="0" smtClean="0"/>
              <a:t>EXP </a:t>
            </a:r>
            <a:r>
              <a:rPr lang="en-US" dirty="0" err="1" smtClean="0"/>
              <a:t>T</a:t>
            </a:r>
            <a:r>
              <a:rPr lang="en-US" sz="1400" dirty="0" err="1" smtClean="0"/>
              <a:t>f</a:t>
            </a:r>
            <a:r>
              <a:rPr lang="en-US" sz="1400" dirty="0" smtClean="0"/>
              <a:t> </a:t>
            </a:r>
            <a:r>
              <a:rPr lang="en-US" dirty="0" smtClean="0"/>
              <a:t>ANAL</a:t>
            </a:r>
            <a:endParaRPr lang="en-US" dirty="0"/>
          </a:p>
        </p:txBody>
      </p:sp>
      <p:cxnSp>
        <p:nvCxnSpPr>
          <p:cNvPr id="10" name="Straight Connector 9"/>
          <p:cNvCxnSpPr/>
          <p:nvPr/>
        </p:nvCxnSpPr>
        <p:spPr>
          <a:xfrm>
            <a:off x="6445827" y="972189"/>
            <a:ext cx="533400" cy="0"/>
          </a:xfrm>
          <a:prstGeom prst="line">
            <a:avLst/>
          </a:prstGeom>
          <a:ln w="28575">
            <a:solidFill>
              <a:srgbClr val="1FF41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9227" y="743589"/>
            <a:ext cx="1600200" cy="369332"/>
          </a:xfrm>
          <a:prstGeom prst="rect">
            <a:avLst/>
          </a:prstGeom>
          <a:noFill/>
        </p:spPr>
        <p:txBody>
          <a:bodyPr wrap="square" rtlCol="0">
            <a:spAutoFit/>
          </a:bodyPr>
          <a:lstStyle/>
          <a:p>
            <a:r>
              <a:rPr lang="en-US" dirty="0" smtClean="0"/>
              <a:t>OPR SST</a:t>
            </a:r>
            <a:r>
              <a:rPr lang="en-US" sz="1400" dirty="0" smtClean="0"/>
              <a:t> </a:t>
            </a:r>
            <a:r>
              <a:rPr lang="en-US" dirty="0" smtClean="0"/>
              <a:t>ANAL</a:t>
            </a:r>
            <a:endParaRPr lang="en-US" dirty="0"/>
          </a:p>
        </p:txBody>
      </p:sp>
    </p:spTree>
    <p:extLst>
      <p:ext uri="{BB962C8B-B14F-4D97-AF65-F5344CB8AC3E}">
        <p14:creationId xmlns:p14="http://schemas.microsoft.com/office/powerpoint/2010/main" val="62707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09" t="9495" r="6791" b="8080"/>
          <a:stretch/>
        </p:blipFill>
        <p:spPr>
          <a:xfrm>
            <a:off x="-3" y="597979"/>
            <a:ext cx="9144001" cy="5652656"/>
          </a:xfrm>
          <a:prstGeom prst="rect">
            <a:avLst/>
          </a:prstGeom>
        </p:spPr>
      </p:pic>
      <p:cxnSp>
        <p:nvCxnSpPr>
          <p:cNvPr id="3" name="Straight Connector 2"/>
          <p:cNvCxnSpPr/>
          <p:nvPr/>
        </p:nvCxnSpPr>
        <p:spPr>
          <a:xfrm>
            <a:off x="609600" y="1013936"/>
            <a:ext cx="5334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677391" y="1013936"/>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19200" y="785336"/>
            <a:ext cx="1524000" cy="369332"/>
          </a:xfrm>
          <a:prstGeom prst="rect">
            <a:avLst/>
          </a:prstGeom>
          <a:noFill/>
        </p:spPr>
        <p:txBody>
          <a:bodyPr wrap="square" rtlCol="0">
            <a:spAutoFit/>
          </a:bodyPr>
          <a:lstStyle/>
          <a:p>
            <a:r>
              <a:rPr lang="en-US" dirty="0" smtClean="0"/>
              <a:t>CTL SST ANAL</a:t>
            </a:r>
            <a:endParaRPr lang="en-US" dirty="0"/>
          </a:p>
        </p:txBody>
      </p:sp>
      <p:sp>
        <p:nvSpPr>
          <p:cNvPr id="6" name="TextBox 5"/>
          <p:cNvSpPr txBox="1"/>
          <p:nvPr/>
        </p:nvSpPr>
        <p:spPr>
          <a:xfrm>
            <a:off x="3286991" y="785336"/>
            <a:ext cx="1600200" cy="369332"/>
          </a:xfrm>
          <a:prstGeom prst="rect">
            <a:avLst/>
          </a:prstGeom>
          <a:noFill/>
        </p:spPr>
        <p:txBody>
          <a:bodyPr wrap="square" rtlCol="0">
            <a:spAutoFit/>
          </a:bodyPr>
          <a:lstStyle/>
          <a:p>
            <a:r>
              <a:rPr lang="en-US" dirty="0" smtClean="0"/>
              <a:t>EXP SST ANAL</a:t>
            </a:r>
            <a:endParaRPr lang="en-US" dirty="0"/>
          </a:p>
        </p:txBody>
      </p:sp>
      <p:cxnSp>
        <p:nvCxnSpPr>
          <p:cNvPr id="7" name="Straight Connector 6"/>
          <p:cNvCxnSpPr/>
          <p:nvPr/>
        </p:nvCxnSpPr>
        <p:spPr>
          <a:xfrm>
            <a:off x="609600" y="1394936"/>
            <a:ext cx="533400" cy="0"/>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77391" y="1394936"/>
            <a:ext cx="5334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9200" y="1166336"/>
            <a:ext cx="1524000" cy="369332"/>
          </a:xfrm>
          <a:prstGeom prst="rect">
            <a:avLst/>
          </a:prstGeom>
          <a:noFill/>
        </p:spPr>
        <p:txBody>
          <a:bodyPr wrap="square" rtlCol="0">
            <a:spAutoFit/>
          </a:bodyPr>
          <a:lstStyle/>
          <a:p>
            <a:r>
              <a:rPr lang="en-US" dirty="0" smtClean="0"/>
              <a:t>CTL SST FCST</a:t>
            </a:r>
            <a:endParaRPr lang="en-US" dirty="0"/>
          </a:p>
        </p:txBody>
      </p:sp>
      <p:sp>
        <p:nvSpPr>
          <p:cNvPr id="10" name="TextBox 9"/>
          <p:cNvSpPr txBox="1"/>
          <p:nvPr/>
        </p:nvSpPr>
        <p:spPr>
          <a:xfrm>
            <a:off x="3286991" y="1166336"/>
            <a:ext cx="1600200" cy="369332"/>
          </a:xfrm>
          <a:prstGeom prst="rect">
            <a:avLst/>
          </a:prstGeom>
          <a:noFill/>
        </p:spPr>
        <p:txBody>
          <a:bodyPr wrap="square" rtlCol="0">
            <a:spAutoFit/>
          </a:bodyPr>
          <a:lstStyle/>
          <a:p>
            <a:r>
              <a:rPr lang="en-US" dirty="0" smtClean="0"/>
              <a:t>EXP SST FCST</a:t>
            </a:r>
            <a:endParaRPr lang="en-US" dirty="0"/>
          </a:p>
        </p:txBody>
      </p:sp>
      <p:cxnSp>
        <p:nvCxnSpPr>
          <p:cNvPr id="11" name="Straight Connector 10"/>
          <p:cNvCxnSpPr/>
          <p:nvPr/>
        </p:nvCxnSpPr>
        <p:spPr>
          <a:xfrm>
            <a:off x="4876800" y="1002268"/>
            <a:ext cx="533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6400" y="773668"/>
            <a:ext cx="1600200" cy="369332"/>
          </a:xfrm>
          <a:prstGeom prst="rect">
            <a:avLst/>
          </a:prstGeom>
          <a:noFill/>
        </p:spPr>
        <p:txBody>
          <a:bodyPr wrap="square" rtlCol="0">
            <a:spAutoFit/>
          </a:bodyPr>
          <a:lstStyle/>
          <a:p>
            <a:r>
              <a:rPr lang="en-US" dirty="0" smtClean="0"/>
              <a:t>EXP </a:t>
            </a:r>
            <a:r>
              <a:rPr lang="en-US" dirty="0" err="1" smtClean="0"/>
              <a:t>T</a:t>
            </a:r>
            <a:r>
              <a:rPr lang="en-US" sz="1400" dirty="0" err="1" smtClean="0"/>
              <a:t>f</a:t>
            </a:r>
            <a:r>
              <a:rPr lang="en-US" sz="1400" dirty="0" smtClean="0"/>
              <a:t> </a:t>
            </a:r>
            <a:r>
              <a:rPr lang="en-US" dirty="0" smtClean="0"/>
              <a:t>ANAL</a:t>
            </a:r>
            <a:endParaRPr lang="en-US" dirty="0"/>
          </a:p>
        </p:txBody>
      </p:sp>
      <p:cxnSp>
        <p:nvCxnSpPr>
          <p:cNvPr id="13" name="Straight Connector 12"/>
          <p:cNvCxnSpPr/>
          <p:nvPr/>
        </p:nvCxnSpPr>
        <p:spPr>
          <a:xfrm>
            <a:off x="4876800" y="1383268"/>
            <a:ext cx="533400"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86400" y="1154668"/>
            <a:ext cx="1600200" cy="369332"/>
          </a:xfrm>
          <a:prstGeom prst="rect">
            <a:avLst/>
          </a:prstGeom>
          <a:noFill/>
        </p:spPr>
        <p:txBody>
          <a:bodyPr wrap="square" rtlCol="0">
            <a:spAutoFit/>
          </a:bodyPr>
          <a:lstStyle/>
          <a:p>
            <a:r>
              <a:rPr lang="en-US" dirty="0" smtClean="0"/>
              <a:t>EXP </a:t>
            </a:r>
            <a:r>
              <a:rPr lang="en-US" dirty="0" err="1" smtClean="0"/>
              <a:t>T</a:t>
            </a:r>
            <a:r>
              <a:rPr lang="en-US" sz="1400" dirty="0" err="1" smtClean="0"/>
              <a:t>f</a:t>
            </a:r>
            <a:r>
              <a:rPr lang="en-US" dirty="0" smtClean="0"/>
              <a:t> FCST</a:t>
            </a:r>
            <a:endParaRPr lang="en-US" dirty="0"/>
          </a:p>
        </p:txBody>
      </p:sp>
      <p:sp>
        <p:nvSpPr>
          <p:cNvPr id="15" name="TextBox 14"/>
          <p:cNvSpPr txBox="1"/>
          <p:nvPr/>
        </p:nvSpPr>
        <p:spPr>
          <a:xfrm>
            <a:off x="387927" y="203961"/>
            <a:ext cx="8458200" cy="400110"/>
          </a:xfrm>
          <a:prstGeom prst="rect">
            <a:avLst/>
          </a:prstGeom>
          <a:noFill/>
        </p:spPr>
        <p:txBody>
          <a:bodyPr wrap="square" rtlCol="0">
            <a:spAutoFit/>
          </a:bodyPr>
          <a:lstStyle/>
          <a:p>
            <a:r>
              <a:rPr lang="en-US" sz="2000" b="1" dirty="0" smtClean="0"/>
              <a:t>Time series of SST/</a:t>
            </a:r>
            <a:r>
              <a:rPr lang="en-US" sz="2000" b="1" dirty="0" err="1" smtClean="0"/>
              <a:t>T</a:t>
            </a:r>
            <a:r>
              <a:rPr lang="en-US" sz="1600" b="1" dirty="0" err="1" smtClean="0"/>
              <a:t>f</a:t>
            </a:r>
            <a:r>
              <a:rPr lang="en-US" sz="2000" b="1" dirty="0" smtClean="0"/>
              <a:t> analysis and prediction. Area: (141 W – 139 W, 4S – 4N) </a:t>
            </a:r>
            <a:endParaRPr lang="en-US" sz="2000" b="1" dirty="0"/>
          </a:p>
        </p:txBody>
      </p:sp>
      <p:cxnSp>
        <p:nvCxnSpPr>
          <p:cNvPr id="16" name="Straight Connector 15"/>
          <p:cNvCxnSpPr/>
          <p:nvPr/>
        </p:nvCxnSpPr>
        <p:spPr>
          <a:xfrm>
            <a:off x="609600" y="1808202"/>
            <a:ext cx="533400" cy="0"/>
          </a:xfrm>
          <a:prstGeom prst="line">
            <a:avLst/>
          </a:prstGeom>
          <a:ln w="28575">
            <a:solidFill>
              <a:srgbClr val="1FF414"/>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19200" y="1579602"/>
            <a:ext cx="1600200" cy="369332"/>
          </a:xfrm>
          <a:prstGeom prst="rect">
            <a:avLst/>
          </a:prstGeom>
          <a:noFill/>
        </p:spPr>
        <p:txBody>
          <a:bodyPr wrap="square" rtlCol="0">
            <a:spAutoFit/>
          </a:bodyPr>
          <a:lstStyle/>
          <a:p>
            <a:r>
              <a:rPr lang="en-US" dirty="0" smtClean="0"/>
              <a:t>OPR SST ANAL</a:t>
            </a:r>
            <a:endParaRPr lang="en-US" dirty="0"/>
          </a:p>
        </p:txBody>
      </p:sp>
      <p:cxnSp>
        <p:nvCxnSpPr>
          <p:cNvPr id="18" name="Straight Connector 17"/>
          <p:cNvCxnSpPr/>
          <p:nvPr/>
        </p:nvCxnSpPr>
        <p:spPr>
          <a:xfrm>
            <a:off x="609600" y="2189202"/>
            <a:ext cx="533400" cy="0"/>
          </a:xfrm>
          <a:prstGeom prst="line">
            <a:avLst/>
          </a:prstGeom>
          <a:ln w="28575">
            <a:solidFill>
              <a:srgbClr val="1FF414"/>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19200" y="1960602"/>
            <a:ext cx="1600200" cy="369332"/>
          </a:xfrm>
          <a:prstGeom prst="rect">
            <a:avLst/>
          </a:prstGeom>
          <a:noFill/>
        </p:spPr>
        <p:txBody>
          <a:bodyPr wrap="square" rtlCol="0">
            <a:spAutoFit/>
          </a:bodyPr>
          <a:lstStyle/>
          <a:p>
            <a:r>
              <a:rPr lang="en-US" dirty="0" smtClean="0"/>
              <a:t>OPR SST FCST</a:t>
            </a:r>
            <a:endParaRPr lang="en-US" dirty="0"/>
          </a:p>
        </p:txBody>
      </p:sp>
    </p:spTree>
    <p:extLst>
      <p:ext uri="{BB962C8B-B14F-4D97-AF65-F5344CB8AC3E}">
        <p14:creationId xmlns:p14="http://schemas.microsoft.com/office/powerpoint/2010/main" val="986897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t="12222" r="2500" b="3333"/>
          <a:stretch>
            <a:fillRect/>
          </a:stretch>
        </p:blipFill>
        <p:spPr>
          <a:xfrm>
            <a:off x="0" y="838200"/>
            <a:ext cx="9144000" cy="6019800"/>
          </a:xfrm>
          <a:prstGeom prst="rect">
            <a:avLst/>
          </a:prstGeom>
        </p:spPr>
      </p:pic>
      <p:sp>
        <p:nvSpPr>
          <p:cNvPr id="3" name="TextBox 2"/>
          <p:cNvSpPr txBox="1"/>
          <p:nvPr/>
        </p:nvSpPr>
        <p:spPr>
          <a:xfrm>
            <a:off x="381000" y="304800"/>
            <a:ext cx="8763000" cy="400110"/>
          </a:xfrm>
          <a:prstGeom prst="rect">
            <a:avLst/>
          </a:prstGeom>
          <a:noFill/>
        </p:spPr>
        <p:txBody>
          <a:bodyPr wrap="square" rtlCol="0">
            <a:spAutoFit/>
          </a:bodyPr>
          <a:lstStyle/>
          <a:p>
            <a:r>
              <a:rPr lang="en-US" sz="2000" b="1" dirty="0" smtClean="0"/>
              <a:t>Time series of (O – B), 2013102200 - 2013102818. Area: (141 W – 139 W, 4S – 4N) </a:t>
            </a:r>
            <a:endParaRPr lang="en-US" sz="2000" b="1" dirty="0"/>
          </a:p>
        </p:txBody>
      </p:sp>
      <p:cxnSp>
        <p:nvCxnSpPr>
          <p:cNvPr id="4" name="Straight Connector 3"/>
          <p:cNvCxnSpPr/>
          <p:nvPr/>
        </p:nvCxnSpPr>
        <p:spPr>
          <a:xfrm>
            <a:off x="533400" y="1447800"/>
            <a:ext cx="5334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590800" y="1447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24400" y="1447800"/>
            <a:ext cx="548640" cy="0"/>
          </a:xfrm>
          <a:prstGeom prst="line">
            <a:avLst/>
          </a:prstGeom>
          <a:ln w="28575">
            <a:solidFill>
              <a:srgbClr val="1FF41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43000" y="1219200"/>
            <a:ext cx="1524000" cy="369332"/>
          </a:xfrm>
          <a:prstGeom prst="rect">
            <a:avLst/>
          </a:prstGeom>
          <a:noFill/>
        </p:spPr>
        <p:txBody>
          <a:bodyPr wrap="square" rtlCol="0">
            <a:spAutoFit/>
          </a:bodyPr>
          <a:lstStyle/>
          <a:p>
            <a:r>
              <a:rPr lang="en-US" dirty="0" smtClean="0"/>
              <a:t>CTL </a:t>
            </a:r>
            <a:endParaRPr lang="en-US" dirty="0"/>
          </a:p>
        </p:txBody>
      </p:sp>
      <p:sp>
        <p:nvSpPr>
          <p:cNvPr id="8" name="TextBox 7"/>
          <p:cNvSpPr txBox="1"/>
          <p:nvPr/>
        </p:nvSpPr>
        <p:spPr>
          <a:xfrm>
            <a:off x="3200400" y="1219200"/>
            <a:ext cx="1600200" cy="369332"/>
          </a:xfrm>
          <a:prstGeom prst="rect">
            <a:avLst/>
          </a:prstGeom>
          <a:noFill/>
        </p:spPr>
        <p:txBody>
          <a:bodyPr wrap="square" rtlCol="0">
            <a:spAutoFit/>
          </a:bodyPr>
          <a:lstStyle/>
          <a:p>
            <a:r>
              <a:rPr lang="en-US" dirty="0" smtClean="0"/>
              <a:t>EXP </a:t>
            </a:r>
            <a:endParaRPr lang="en-US" dirty="0"/>
          </a:p>
        </p:txBody>
      </p:sp>
      <p:sp>
        <p:nvSpPr>
          <p:cNvPr id="9" name="TextBox 8"/>
          <p:cNvSpPr txBox="1"/>
          <p:nvPr/>
        </p:nvSpPr>
        <p:spPr>
          <a:xfrm>
            <a:off x="5334000" y="1219200"/>
            <a:ext cx="1600200" cy="369332"/>
          </a:xfrm>
          <a:prstGeom prst="rect">
            <a:avLst/>
          </a:prstGeom>
          <a:noFill/>
        </p:spPr>
        <p:txBody>
          <a:bodyPr wrap="square" rtlCol="0">
            <a:spAutoFit/>
          </a:bodyPr>
          <a:lstStyle/>
          <a:p>
            <a:r>
              <a:rPr lang="en-US" dirty="0" smtClean="0"/>
              <a:t>OBS (buoy)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r>
              <a:rPr lang="en-US" sz="3200" b="1" dirty="0" smtClean="0"/>
              <a:t>Why SST, </a:t>
            </a:r>
            <a:r>
              <a:rPr lang="en-US" sz="3200" b="1" dirty="0" smtClean="0">
                <a:solidFill>
                  <a:schemeClr val="accent1"/>
                </a:solidFill>
              </a:rPr>
              <a:t>an oceanic variable</a:t>
            </a:r>
            <a:r>
              <a:rPr lang="en-US" sz="3200" b="1" dirty="0" smtClean="0"/>
              <a:t>, is analyzed in an atmospheric data assimilation system?</a:t>
            </a:r>
            <a:endParaRPr lang="en-US" sz="3600" b="1" dirty="0"/>
          </a:p>
        </p:txBody>
      </p:sp>
      <p:sp>
        <p:nvSpPr>
          <p:cNvPr id="3" name="Content Placeholder 2"/>
          <p:cNvSpPr>
            <a:spLocks noGrp="1"/>
          </p:cNvSpPr>
          <p:nvPr>
            <p:ph idx="1"/>
          </p:nvPr>
        </p:nvSpPr>
        <p:spPr>
          <a:xfrm>
            <a:off x="228600" y="1752600"/>
            <a:ext cx="8686800" cy="4572000"/>
          </a:xfrm>
        </p:spPr>
        <p:txBody>
          <a:bodyPr>
            <a:noAutofit/>
          </a:bodyPr>
          <a:lstStyle/>
          <a:p>
            <a:r>
              <a:rPr lang="en-US" sz="2800" b="1" dirty="0" smtClean="0">
                <a:solidFill>
                  <a:srgbClr val="002060"/>
                </a:solidFill>
              </a:rPr>
              <a:t>More consistent initial conditions</a:t>
            </a:r>
          </a:p>
          <a:p>
            <a:pPr lvl="1"/>
            <a:r>
              <a:rPr lang="en-US" sz="2400" dirty="0" smtClean="0"/>
              <a:t>A single cost function and air-sea interaction</a:t>
            </a:r>
          </a:p>
          <a:p>
            <a:r>
              <a:rPr lang="en-US" sz="2800" b="1" dirty="0" smtClean="0">
                <a:solidFill>
                  <a:srgbClr val="002060"/>
                </a:solidFill>
              </a:rPr>
              <a:t>More effective use of satellite data </a:t>
            </a:r>
          </a:p>
          <a:p>
            <a:pPr lvl="1"/>
            <a:r>
              <a:rPr lang="en-US" sz="2400" dirty="0" smtClean="0"/>
              <a:t>Assimilating satellite radiance directly to analyze the oceanic variable</a:t>
            </a:r>
          </a:p>
          <a:p>
            <a:r>
              <a:rPr lang="en-US" sz="2800" b="1" dirty="0" smtClean="0">
                <a:solidFill>
                  <a:srgbClr val="002060"/>
                </a:solidFill>
              </a:rPr>
              <a:t>Taking advantage of the atmospheric data assimilation</a:t>
            </a:r>
          </a:p>
          <a:p>
            <a:pPr lvl="1"/>
            <a:r>
              <a:rPr lang="en-US" sz="2400" dirty="0" smtClean="0"/>
              <a:t>Advanced  and updated frequently</a:t>
            </a:r>
          </a:p>
          <a:p>
            <a:r>
              <a:rPr lang="en-US" sz="2800" b="1" dirty="0" smtClean="0">
                <a:solidFill>
                  <a:srgbClr val="002060"/>
                </a:solidFill>
              </a:rPr>
              <a:t>A direction to coupled data assimilation</a:t>
            </a:r>
          </a:p>
          <a:p>
            <a:pPr lvl="1"/>
            <a:r>
              <a:rPr lang="en-US" dirty="0" smtClean="0"/>
              <a:t>A single cost function for two media</a:t>
            </a:r>
          </a:p>
        </p:txBody>
      </p:sp>
    </p:spTree>
    <p:extLst>
      <p:ext uri="{BB962C8B-B14F-4D97-AF65-F5344CB8AC3E}">
        <p14:creationId xmlns:p14="http://schemas.microsoft.com/office/powerpoint/2010/main" val="10213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600200"/>
            <a:ext cx="8610600" cy="4525963"/>
          </a:xfrm>
        </p:spPr>
        <p:txBody>
          <a:bodyPr/>
          <a:lstStyle/>
          <a:p>
            <a:r>
              <a:rPr lang="en-US" dirty="0" smtClean="0"/>
              <a:t>Introduction</a:t>
            </a:r>
          </a:p>
          <a:p>
            <a:pPr lvl="1"/>
            <a:r>
              <a:rPr lang="en-US" dirty="0" smtClean="0"/>
              <a:t>The current ocean (SST) in NWP</a:t>
            </a:r>
          </a:p>
          <a:p>
            <a:pPr lvl="1"/>
            <a:r>
              <a:rPr lang="en-US" dirty="0" smtClean="0"/>
              <a:t>NSST (Near-Surface Sea temperature)</a:t>
            </a:r>
          </a:p>
          <a:p>
            <a:r>
              <a:rPr lang="en-US" dirty="0" smtClean="0"/>
              <a:t>NSST within the NCEP GFS</a:t>
            </a:r>
          </a:p>
          <a:p>
            <a:r>
              <a:rPr lang="en-US" dirty="0"/>
              <a:t>NSST within the NCEP C</a:t>
            </a:r>
            <a:r>
              <a:rPr lang="en-US" dirty="0" smtClean="0"/>
              <a:t>FS (Future)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z="4000" b="1" dirty="0" smtClean="0"/>
              <a:t>Coupled Data Assimilation</a:t>
            </a:r>
            <a:endParaRPr lang="en-US" sz="4000" b="1" dirty="0"/>
          </a:p>
        </p:txBody>
      </p:sp>
      <p:sp>
        <p:nvSpPr>
          <p:cNvPr id="3" name="Content Placeholder 2"/>
          <p:cNvSpPr>
            <a:spLocks noGrp="1"/>
          </p:cNvSpPr>
          <p:nvPr>
            <p:ph idx="1"/>
          </p:nvPr>
        </p:nvSpPr>
        <p:spPr>
          <a:xfrm>
            <a:off x="457200" y="1219200"/>
            <a:ext cx="8229600" cy="5486400"/>
          </a:xfrm>
        </p:spPr>
        <p:txBody>
          <a:bodyPr/>
          <a:lstStyle/>
          <a:p>
            <a:r>
              <a:rPr lang="en-US" sz="2400" dirty="0" smtClean="0"/>
              <a:t>Coupled data assimilation (definition)</a:t>
            </a:r>
          </a:p>
          <a:p>
            <a:pPr lvl="1"/>
            <a:r>
              <a:rPr lang="en-US" sz="2000" dirty="0" smtClean="0"/>
              <a:t>Assimilation into a coupled model where observations in one medium are used to generate analysis increments in the other. This means a simultaneous minimization of a single cost function for atmosphere and ocean.</a:t>
            </a:r>
          </a:p>
          <a:p>
            <a:r>
              <a:rPr lang="en-US" sz="2400" dirty="0" smtClean="0"/>
              <a:t>Loosely coupled data assimilation (NCEP CFS, NAVY, ECMWF)</a:t>
            </a:r>
          </a:p>
          <a:p>
            <a:pPr lvl="1"/>
            <a:r>
              <a:rPr lang="en-US" sz="2000" dirty="0" smtClean="0"/>
              <a:t>The background for each medium is generated by a coupled integration but the analysis is done independently. </a:t>
            </a:r>
          </a:p>
          <a:p>
            <a:r>
              <a:rPr lang="en-US" sz="2400" dirty="0" smtClean="0"/>
              <a:t>NSST</a:t>
            </a:r>
          </a:p>
          <a:p>
            <a:pPr lvl="1"/>
            <a:r>
              <a:rPr lang="en-US" sz="2000" b="1" dirty="0" smtClean="0">
                <a:solidFill>
                  <a:srgbClr val="92D050"/>
                </a:solidFill>
              </a:rPr>
              <a:t>A single cost function</a:t>
            </a:r>
          </a:p>
          <a:p>
            <a:pPr lvl="1"/>
            <a:r>
              <a:rPr lang="en-US" sz="2000" b="1" dirty="0" smtClean="0">
                <a:solidFill>
                  <a:srgbClr val="92D050"/>
                </a:solidFill>
              </a:rPr>
              <a:t>A coupled model</a:t>
            </a:r>
          </a:p>
          <a:p>
            <a:pPr lvl="1"/>
            <a:r>
              <a:rPr lang="en-US" sz="2000" dirty="0" smtClean="0">
                <a:solidFill>
                  <a:srgbClr val="FF0000"/>
                </a:solidFill>
              </a:rPr>
              <a:t>No </a:t>
            </a:r>
            <a:r>
              <a:rPr lang="en-US" sz="2000" dirty="0" err="1" smtClean="0">
                <a:solidFill>
                  <a:srgbClr val="FF0000"/>
                </a:solidFill>
              </a:rPr>
              <a:t>T</a:t>
            </a:r>
            <a:r>
              <a:rPr lang="en-US" sz="1800" dirty="0" err="1" smtClean="0">
                <a:solidFill>
                  <a:srgbClr val="FF0000"/>
                </a:solidFill>
              </a:rPr>
              <a:t>f</a:t>
            </a:r>
            <a:r>
              <a:rPr lang="en-US" sz="2000" dirty="0" smtClean="0">
                <a:solidFill>
                  <a:srgbClr val="FF0000"/>
                </a:solidFill>
              </a:rPr>
              <a:t> evolution</a:t>
            </a:r>
          </a:p>
          <a:p>
            <a:pPr lvl="1"/>
            <a:r>
              <a:rPr lang="en-US" sz="2000" dirty="0" smtClean="0">
                <a:solidFill>
                  <a:srgbClr val="FF0000"/>
                </a:solidFill>
              </a:rPr>
              <a:t>No error covariance between ocean and atmosphere</a:t>
            </a:r>
          </a:p>
          <a:p>
            <a:pPr lvl="1"/>
            <a:endParaRPr lang="en-US" dirty="0"/>
          </a:p>
        </p:txBody>
      </p:sp>
      <p:sp>
        <p:nvSpPr>
          <p:cNvPr id="4" name="Slide Number Placeholder 3"/>
          <p:cNvSpPr>
            <a:spLocks noGrp="1"/>
          </p:cNvSpPr>
          <p:nvPr>
            <p:ph type="sldNum" sz="quarter" idx="12"/>
          </p:nvPr>
        </p:nvSpPr>
        <p:spPr/>
        <p:txBody>
          <a:bodyPr/>
          <a:lstStyle/>
          <a:p>
            <a:pPr>
              <a:defRPr/>
            </a:pPr>
            <a:fld id="{43A69477-CBCE-4C93-989A-0FDC64BA4EFF}" type="slidenum">
              <a:rPr lang="en-US" smtClean="0"/>
              <a:pPr>
                <a:defRPr/>
              </a:pPr>
              <a:t>20</a:t>
            </a:fld>
            <a:endParaRPr lang="en-US"/>
          </a:p>
        </p:txBody>
      </p:sp>
    </p:spTree>
    <p:extLst>
      <p:ext uri="{BB962C8B-B14F-4D97-AF65-F5344CB8AC3E}">
        <p14:creationId xmlns:p14="http://schemas.microsoft.com/office/powerpoint/2010/main" val="44507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Coupled Prediction</a:t>
            </a:r>
            <a:endParaRPr lang="en-US" b="1" dirty="0"/>
          </a:p>
        </p:txBody>
      </p:sp>
      <p:sp>
        <p:nvSpPr>
          <p:cNvPr id="3" name="Content Placeholder 2"/>
          <p:cNvSpPr>
            <a:spLocks noGrp="1"/>
          </p:cNvSpPr>
          <p:nvPr>
            <p:ph idx="1"/>
          </p:nvPr>
        </p:nvSpPr>
        <p:spPr>
          <a:xfrm>
            <a:off x="457200" y="1371600"/>
            <a:ext cx="8229600" cy="4876800"/>
          </a:xfrm>
        </p:spPr>
        <p:txBody>
          <a:bodyPr/>
          <a:lstStyle/>
          <a:p>
            <a:r>
              <a:rPr lang="en-US" sz="2400" dirty="0" smtClean="0">
                <a:solidFill>
                  <a:srgbClr val="FF0000"/>
                </a:solidFill>
                <a:sym typeface="Wingdings" pitchFamily="2" charset="2"/>
              </a:rPr>
              <a:t>The SST in coupled model may not be better than the persistent one as used in the operational NWP</a:t>
            </a:r>
          </a:p>
          <a:p>
            <a:pPr lvl="1"/>
            <a:r>
              <a:rPr lang="en-US" sz="2000" dirty="0" smtClean="0">
                <a:solidFill>
                  <a:srgbClr val="FF0000"/>
                </a:solidFill>
                <a:sym typeface="Wingdings" pitchFamily="2" charset="2"/>
              </a:rPr>
              <a:t> </a:t>
            </a:r>
            <a:r>
              <a:rPr lang="en-US" sz="2000" dirty="0" smtClean="0">
                <a:sym typeface="Wingdings" pitchFamily="2" charset="2"/>
              </a:rPr>
              <a:t>Since t</a:t>
            </a:r>
            <a:r>
              <a:rPr lang="en-US" sz="2000" dirty="0" smtClean="0"/>
              <a:t>he unconstrained models tend to develop their own </a:t>
            </a:r>
            <a:r>
              <a:rPr lang="en-US" sz="2000" dirty="0" err="1" smtClean="0"/>
              <a:t>climatological</a:t>
            </a:r>
            <a:r>
              <a:rPr lang="en-US" sz="2000" dirty="0" smtClean="0"/>
              <a:t> bias in 5 days for atmosphere and a few months for ocean respectively</a:t>
            </a:r>
            <a:endParaRPr lang="en-US" sz="2000" dirty="0" smtClean="0">
              <a:sym typeface="Wingdings" pitchFamily="2" charset="2"/>
            </a:endParaRPr>
          </a:p>
          <a:p>
            <a:r>
              <a:rPr lang="en-US" sz="2400" dirty="0" smtClean="0">
                <a:solidFill>
                  <a:srgbClr val="00B050"/>
                </a:solidFill>
                <a:sym typeface="Wingdings" pitchFamily="2" charset="2"/>
              </a:rPr>
              <a:t>The evolving SST due to the couple allows the system to progress more faithfully.  </a:t>
            </a:r>
          </a:p>
          <a:p>
            <a:r>
              <a:rPr lang="en-US" sz="2400" dirty="0" smtClean="0">
                <a:solidFill>
                  <a:srgbClr val="00B050"/>
                </a:solidFill>
                <a:sym typeface="Wingdings" pitchFamily="2" charset="2"/>
              </a:rPr>
              <a:t>The negative feedback mechanism due to the couple can retard the growth of some errors. </a:t>
            </a:r>
          </a:p>
          <a:p>
            <a:r>
              <a:rPr lang="en-US" sz="2400" dirty="0" smtClean="0">
                <a:sym typeface="Wingdings" pitchFamily="2" charset="2"/>
              </a:rPr>
              <a:t>Weather forecasting</a:t>
            </a:r>
          </a:p>
          <a:p>
            <a:pPr lvl="1"/>
            <a:r>
              <a:rPr lang="en-US" sz="2000" dirty="0" smtClean="0">
                <a:sym typeface="Wingdings" pitchFamily="2" charset="2"/>
              </a:rPr>
              <a:t>The bias hasn’t developed yet</a:t>
            </a:r>
          </a:p>
          <a:p>
            <a:r>
              <a:rPr lang="en-US" sz="2400" dirty="0" smtClean="0">
                <a:solidFill>
                  <a:schemeClr val="bg2">
                    <a:lumMod val="50000"/>
                  </a:schemeClr>
                </a:solidFill>
                <a:sym typeface="Wingdings" pitchFamily="2" charset="2"/>
              </a:rPr>
              <a:t>Climate prediction</a:t>
            </a:r>
          </a:p>
        </p:txBody>
      </p:sp>
      <p:sp>
        <p:nvSpPr>
          <p:cNvPr id="4" name="Slide Number Placeholder 3"/>
          <p:cNvSpPr>
            <a:spLocks noGrp="1"/>
          </p:cNvSpPr>
          <p:nvPr>
            <p:ph type="sldNum" sz="quarter" idx="12"/>
          </p:nvPr>
        </p:nvSpPr>
        <p:spPr/>
        <p:txBody>
          <a:bodyPr/>
          <a:lstStyle/>
          <a:p>
            <a:pPr>
              <a:defRPr/>
            </a:pPr>
            <a:fld id="{43A69477-CBCE-4C93-989A-0FDC64BA4EFF}" type="slidenum">
              <a:rPr lang="en-US" smtClean="0"/>
              <a:pPr>
                <a:defRPr/>
              </a:pPr>
              <a:t>21</a:t>
            </a:fld>
            <a:endParaRPr lang="en-US"/>
          </a:p>
        </p:txBody>
      </p:sp>
    </p:spTree>
    <p:extLst>
      <p:ext uri="{BB962C8B-B14F-4D97-AF65-F5344CB8AC3E}">
        <p14:creationId xmlns:p14="http://schemas.microsoft.com/office/powerpoint/2010/main" val="2300430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15962"/>
          </a:xfrm>
        </p:spPr>
        <p:txBody>
          <a:bodyPr/>
          <a:lstStyle/>
          <a:p>
            <a:r>
              <a:rPr lang="en-US" sz="3200" b="1" dirty="0" smtClean="0"/>
              <a:t>Problems in NSST and Coupled Prediction System</a:t>
            </a:r>
            <a:endParaRPr lang="en-US" sz="3200" b="1" dirty="0"/>
          </a:p>
        </p:txBody>
      </p:sp>
      <p:sp>
        <p:nvSpPr>
          <p:cNvPr id="3" name="Content Placeholder 2"/>
          <p:cNvSpPr>
            <a:spLocks noGrp="1"/>
          </p:cNvSpPr>
          <p:nvPr>
            <p:ph idx="1"/>
          </p:nvPr>
        </p:nvSpPr>
        <p:spPr>
          <a:xfrm>
            <a:off x="381000" y="1143000"/>
            <a:ext cx="8229600" cy="5029200"/>
          </a:xfrm>
        </p:spPr>
        <p:txBody>
          <a:bodyPr>
            <a:normAutofit fontScale="92500" lnSpcReduction="10000"/>
          </a:bodyPr>
          <a:lstStyle/>
          <a:p>
            <a:r>
              <a:rPr lang="en-US" dirty="0" smtClean="0"/>
              <a:t>A primary problem in NSST</a:t>
            </a:r>
          </a:p>
          <a:p>
            <a:pPr lvl="1"/>
            <a:r>
              <a:rPr lang="en-US" dirty="0" smtClean="0"/>
              <a:t>Steady       in forecasting</a:t>
            </a:r>
          </a:p>
          <a:p>
            <a:r>
              <a:rPr lang="en-US" dirty="0" smtClean="0"/>
              <a:t>A primary problem in loosely coupled data assimilation such as NCEP CFS</a:t>
            </a:r>
          </a:p>
          <a:p>
            <a:pPr lvl="1"/>
            <a:r>
              <a:rPr lang="en-US" dirty="0" smtClean="0"/>
              <a:t>An independent SST analysis is used as the first layer temperature (      ) of OGCM</a:t>
            </a:r>
          </a:p>
          <a:p>
            <a:pPr lvl="2"/>
            <a:r>
              <a:rPr lang="en-US" dirty="0" smtClean="0"/>
              <a:t>Mismatch </a:t>
            </a:r>
            <a:r>
              <a:rPr lang="en-US" dirty="0" smtClean="0">
                <a:sym typeface="Wingdings" pitchFamily="2" charset="2"/>
              </a:rPr>
              <a:t></a:t>
            </a:r>
            <a:r>
              <a:rPr lang="en-US" dirty="0" smtClean="0"/>
              <a:t>quick adjustment in the initial forecasting period</a:t>
            </a:r>
          </a:p>
          <a:p>
            <a:pPr lvl="1"/>
            <a:r>
              <a:rPr lang="en-US" dirty="0" smtClean="0"/>
              <a:t>Too weak SST diurnal variability</a:t>
            </a:r>
          </a:p>
          <a:p>
            <a:r>
              <a:rPr lang="en-US" dirty="0" smtClean="0"/>
              <a:t>A primary problem in all coupled prediction</a:t>
            </a:r>
          </a:p>
          <a:p>
            <a:pPr lvl="1"/>
            <a:r>
              <a:rPr lang="en-US" dirty="0" smtClean="0"/>
              <a:t>The first layer’s temperature,      , is used as SST</a:t>
            </a:r>
          </a:p>
          <a:p>
            <a:pPr lvl="1">
              <a:buNone/>
            </a:pPr>
            <a:endParaRPr lang="en-US" dirty="0"/>
          </a:p>
        </p:txBody>
      </p:sp>
      <p:sp>
        <p:nvSpPr>
          <p:cNvPr id="4" name="Slide Number Placeholder 3"/>
          <p:cNvSpPr>
            <a:spLocks noGrp="1"/>
          </p:cNvSpPr>
          <p:nvPr>
            <p:ph type="sldNum" sz="quarter" idx="12"/>
          </p:nvPr>
        </p:nvSpPr>
        <p:spPr/>
        <p:txBody>
          <a:bodyPr/>
          <a:lstStyle/>
          <a:p>
            <a:pPr>
              <a:defRPr/>
            </a:pPr>
            <a:fld id="{43A69477-CBCE-4C93-989A-0FDC64BA4EFF}" type="slidenum">
              <a:rPr lang="en-US" smtClean="0"/>
              <a:pPr>
                <a:defRPr/>
              </a:pPr>
              <a:t>22</a:t>
            </a:fld>
            <a:endParaRPr lang="en-US"/>
          </a:p>
        </p:txBody>
      </p:sp>
      <p:graphicFrame>
        <p:nvGraphicFramePr>
          <p:cNvPr id="851970" name="Object 2"/>
          <p:cNvGraphicFramePr>
            <a:graphicFrameLocks noChangeAspect="1"/>
          </p:cNvGraphicFramePr>
          <p:nvPr>
            <p:extLst>
              <p:ext uri="{D42A27DB-BD31-4B8C-83A1-F6EECF244321}">
                <p14:modId xmlns:p14="http://schemas.microsoft.com/office/powerpoint/2010/main" val="3339750807"/>
              </p:ext>
            </p:extLst>
          </p:nvPr>
        </p:nvGraphicFramePr>
        <p:xfrm>
          <a:off x="5105400" y="5334000"/>
          <a:ext cx="457200" cy="533736"/>
        </p:xfrm>
        <a:graphic>
          <a:graphicData uri="http://schemas.openxmlformats.org/presentationml/2006/ole">
            <mc:AlternateContent xmlns:mc="http://schemas.openxmlformats.org/markup-compatibility/2006">
              <mc:Choice xmlns:v="urn:schemas-microsoft-com:vml" Requires="v">
                <p:oleObj spid="_x0000_s53284" name="Equation" r:id="rId3" imgW="228600" imgH="266400" progId="Equation.3">
                  <p:embed/>
                </p:oleObj>
              </mc:Choice>
              <mc:Fallback>
                <p:oleObj name="Equation" r:id="rId3" imgW="22860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334000"/>
                        <a:ext cx="457200" cy="5337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1971" name="Object 3"/>
          <p:cNvGraphicFramePr>
            <a:graphicFrameLocks noChangeAspect="1"/>
          </p:cNvGraphicFramePr>
          <p:nvPr>
            <p:extLst>
              <p:ext uri="{D42A27DB-BD31-4B8C-83A1-F6EECF244321}">
                <p14:modId xmlns:p14="http://schemas.microsoft.com/office/powerpoint/2010/main" val="876231559"/>
              </p:ext>
            </p:extLst>
          </p:nvPr>
        </p:nvGraphicFramePr>
        <p:xfrm>
          <a:off x="3124200" y="3276600"/>
          <a:ext cx="457200" cy="533400"/>
        </p:xfrm>
        <a:graphic>
          <a:graphicData uri="http://schemas.openxmlformats.org/presentationml/2006/ole">
            <mc:AlternateContent xmlns:mc="http://schemas.openxmlformats.org/markup-compatibility/2006">
              <mc:Choice xmlns:v="urn:schemas-microsoft-com:vml" Requires="v">
                <p:oleObj spid="_x0000_s53285" name="Equation" r:id="rId5" imgW="228600" imgH="266400" progId="Equation.3">
                  <p:embed/>
                </p:oleObj>
              </mc:Choice>
              <mc:Fallback>
                <p:oleObj name="Equation" r:id="rId5" imgW="22860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2766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1972" name="Object 4"/>
          <p:cNvGraphicFramePr>
            <a:graphicFrameLocks noChangeAspect="1"/>
          </p:cNvGraphicFramePr>
          <p:nvPr>
            <p:extLst>
              <p:ext uri="{D42A27DB-BD31-4B8C-83A1-F6EECF244321}">
                <p14:modId xmlns:p14="http://schemas.microsoft.com/office/powerpoint/2010/main" val="2932691392"/>
              </p:ext>
            </p:extLst>
          </p:nvPr>
        </p:nvGraphicFramePr>
        <p:xfrm>
          <a:off x="2209800" y="1600200"/>
          <a:ext cx="381000" cy="517525"/>
        </p:xfrm>
        <a:graphic>
          <a:graphicData uri="http://schemas.openxmlformats.org/presentationml/2006/ole">
            <mc:AlternateContent xmlns:mc="http://schemas.openxmlformats.org/markup-compatibility/2006">
              <mc:Choice xmlns:v="urn:schemas-microsoft-com:vml" Requires="v">
                <p:oleObj spid="_x0000_s53286" name="Equation" r:id="rId7" imgW="177480" imgH="241200" progId="Equation.3">
                  <p:embed/>
                </p:oleObj>
              </mc:Choice>
              <mc:Fallback>
                <p:oleObj name="Equation" r:id="rId7" imgW="17748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600200"/>
                        <a:ext cx="381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1973" name="Object 5"/>
          <p:cNvGraphicFramePr>
            <a:graphicFrameLocks noChangeAspect="1"/>
          </p:cNvGraphicFramePr>
          <p:nvPr>
            <p:extLst>
              <p:ext uri="{D42A27DB-BD31-4B8C-83A1-F6EECF244321}">
                <p14:modId xmlns:p14="http://schemas.microsoft.com/office/powerpoint/2010/main" val="1681300427"/>
              </p:ext>
            </p:extLst>
          </p:nvPr>
        </p:nvGraphicFramePr>
        <p:xfrm>
          <a:off x="1219200" y="5791200"/>
          <a:ext cx="1219199" cy="609600"/>
        </p:xfrm>
        <a:graphic>
          <a:graphicData uri="http://schemas.openxmlformats.org/presentationml/2006/ole">
            <mc:AlternateContent xmlns:mc="http://schemas.openxmlformats.org/markup-compatibility/2006">
              <mc:Choice xmlns:v="urn:schemas-microsoft-com:vml" Requires="v">
                <p:oleObj spid="_x0000_s53287" name="Equation" r:id="rId9" imgW="406080" imgH="215640" progId="Equation.3">
                  <p:embed/>
                </p:oleObj>
              </mc:Choice>
              <mc:Fallback>
                <p:oleObj name="Equation" r:id="rId9" imgW="4060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791200"/>
                        <a:ext cx="121919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62120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The relationship among</a:t>
            </a:r>
          </a:p>
          <a:p>
            <a:endParaRPr lang="en-US" dirty="0" smtClean="0"/>
          </a:p>
          <a:p>
            <a:endParaRPr lang="en-US" dirty="0" smtClean="0"/>
          </a:p>
          <a:p>
            <a:r>
              <a:rPr lang="en-US" dirty="0" smtClean="0"/>
              <a:t>The following conversion can be derived by integrating the above equation from </a:t>
            </a:r>
            <a:r>
              <a:rPr lang="en-US" i="1" dirty="0" smtClean="0"/>
              <a:t>z=0</a:t>
            </a:r>
            <a:r>
              <a:rPr lang="en-US" dirty="0" smtClean="0"/>
              <a:t> to </a:t>
            </a:r>
            <a:r>
              <a:rPr lang="en-US" i="1" dirty="0" smtClean="0"/>
              <a:t>z=z</a:t>
            </a:r>
            <a:r>
              <a:rPr lang="en-US" sz="2000" i="1" dirty="0" smtClean="0"/>
              <a:t>1</a:t>
            </a:r>
            <a:endParaRPr lang="en-US" b="1" dirty="0" smtClean="0">
              <a:solidFill>
                <a:srgbClr val="0070C0"/>
              </a:solidFill>
            </a:endParaRPr>
          </a:p>
          <a:p>
            <a:pPr>
              <a:buNone/>
            </a:pPr>
            <a:endParaRPr lang="en-US" dirty="0"/>
          </a:p>
        </p:txBody>
      </p:sp>
      <p:graphicFrame>
        <p:nvGraphicFramePr>
          <p:cNvPr id="99331" name="Object 3"/>
          <p:cNvGraphicFramePr>
            <a:graphicFrameLocks noChangeAspect="1"/>
          </p:cNvGraphicFramePr>
          <p:nvPr/>
        </p:nvGraphicFramePr>
        <p:xfrm>
          <a:off x="1524000" y="2590800"/>
          <a:ext cx="4114800" cy="596900"/>
        </p:xfrm>
        <a:graphic>
          <a:graphicData uri="http://schemas.openxmlformats.org/presentationml/2006/ole">
            <mc:AlternateContent xmlns:mc="http://schemas.openxmlformats.org/markup-compatibility/2006">
              <mc:Choice xmlns:v="urn:schemas-microsoft-com:vml" Requires="v">
                <p:oleObj spid="_x0000_s59410" name="Equation" r:id="rId3" imgW="1536480" imgH="253800" progId="Equation.3">
                  <p:embed/>
                </p:oleObj>
              </mc:Choice>
              <mc:Fallback>
                <p:oleObj name="Equation" r:id="rId3" imgW="15364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90800"/>
                        <a:ext cx="4114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2" name="Object 4"/>
          <p:cNvGraphicFramePr>
            <a:graphicFrameLocks noChangeAspect="1"/>
          </p:cNvGraphicFramePr>
          <p:nvPr/>
        </p:nvGraphicFramePr>
        <p:xfrm>
          <a:off x="4876800" y="1676400"/>
          <a:ext cx="2389188" cy="493713"/>
        </p:xfrm>
        <a:graphic>
          <a:graphicData uri="http://schemas.openxmlformats.org/presentationml/2006/ole">
            <mc:AlternateContent xmlns:mc="http://schemas.openxmlformats.org/markup-compatibility/2006">
              <mc:Choice xmlns:v="urn:schemas-microsoft-com:vml" Requires="v">
                <p:oleObj spid="_x0000_s59411" name="Equation" r:id="rId5" imgW="1079280" imgH="253800" progId="Equation.3">
                  <p:embed/>
                </p:oleObj>
              </mc:Choice>
              <mc:Fallback>
                <p:oleObj name="Equation" r:id="rId5" imgW="10792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676400"/>
                        <a:ext cx="2389188"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333" name="Object 5"/>
          <p:cNvGraphicFramePr>
            <a:graphicFrameLocks noChangeAspect="1"/>
          </p:cNvGraphicFramePr>
          <p:nvPr/>
        </p:nvGraphicFramePr>
        <p:xfrm>
          <a:off x="1295400" y="4800600"/>
          <a:ext cx="4751388" cy="939800"/>
        </p:xfrm>
        <a:graphic>
          <a:graphicData uri="http://schemas.openxmlformats.org/presentationml/2006/ole">
            <mc:AlternateContent xmlns:mc="http://schemas.openxmlformats.org/markup-compatibility/2006">
              <mc:Choice xmlns:v="urn:schemas-microsoft-com:vml" Requires="v">
                <p:oleObj spid="_x0000_s59412" name="Equation" r:id="rId7" imgW="2145960" imgH="482400" progId="Equation.3">
                  <p:embed/>
                </p:oleObj>
              </mc:Choice>
              <mc:Fallback>
                <p:oleObj name="Equation" r:id="rId7" imgW="214596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800600"/>
                        <a:ext cx="4751388" cy="939800"/>
                      </a:xfrm>
                      <a:prstGeom prst="rect">
                        <a:avLst/>
                      </a:prstGeom>
                      <a:noFill/>
                      <a:extLst/>
                    </p:spPr>
                  </p:pic>
                </p:oleObj>
              </mc:Fallback>
            </mc:AlternateContent>
          </a:graphicData>
        </a:graphic>
      </p:graphicFrame>
      <p:graphicFrame>
        <p:nvGraphicFramePr>
          <p:cNvPr id="99334" name="Object 6"/>
          <p:cNvGraphicFramePr>
            <a:graphicFrameLocks noChangeAspect="1"/>
          </p:cNvGraphicFramePr>
          <p:nvPr/>
        </p:nvGraphicFramePr>
        <p:xfrm>
          <a:off x="1371600" y="5715000"/>
          <a:ext cx="4614863" cy="914400"/>
        </p:xfrm>
        <a:graphic>
          <a:graphicData uri="http://schemas.openxmlformats.org/presentationml/2006/ole">
            <mc:AlternateContent xmlns:mc="http://schemas.openxmlformats.org/markup-compatibility/2006">
              <mc:Choice xmlns:v="urn:schemas-microsoft-com:vml" Requires="v">
                <p:oleObj spid="_x0000_s59413" name="Equation" r:id="rId9" imgW="2133360" imgH="482400" progId="Equation.3">
                  <p:embed/>
                </p:oleObj>
              </mc:Choice>
              <mc:Fallback>
                <p:oleObj name="Equation" r:id="rId9" imgW="213336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715000"/>
                        <a:ext cx="4614863" cy="914400"/>
                      </a:xfrm>
                      <a:prstGeom prst="rect">
                        <a:avLst/>
                      </a:prstGeom>
                      <a:noFill/>
                      <a:extLst/>
                    </p:spPr>
                  </p:pic>
                </p:oleObj>
              </mc:Fallback>
            </mc:AlternateContent>
          </a:graphicData>
        </a:graphic>
      </p:graphicFrame>
    </p:spTree>
    <p:extLst>
      <p:ext uri="{BB962C8B-B14F-4D97-AF65-F5344CB8AC3E}">
        <p14:creationId xmlns:p14="http://schemas.microsoft.com/office/powerpoint/2010/main" val="378468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lstStyle/>
          <a:p>
            <a:r>
              <a:rPr lang="en-US" sz="3200" b="1" dirty="0" smtClean="0"/>
              <a:t>A scheme to combine NSST and NCEP CFS</a:t>
            </a:r>
            <a:endParaRPr lang="en-US" sz="3200" b="1" dirty="0"/>
          </a:p>
        </p:txBody>
      </p:sp>
      <p:sp>
        <p:nvSpPr>
          <p:cNvPr id="3" name="Content Placeholder 2"/>
          <p:cNvSpPr>
            <a:spLocks noGrp="1"/>
          </p:cNvSpPr>
          <p:nvPr>
            <p:ph idx="1"/>
          </p:nvPr>
        </p:nvSpPr>
        <p:spPr>
          <a:xfrm>
            <a:off x="381000" y="1143000"/>
            <a:ext cx="8229600" cy="5486400"/>
          </a:xfrm>
        </p:spPr>
        <p:txBody>
          <a:bodyPr/>
          <a:lstStyle/>
          <a:p>
            <a:r>
              <a:rPr lang="en-US" dirty="0" smtClean="0"/>
              <a:t>Coupled initialization</a:t>
            </a:r>
          </a:p>
          <a:p>
            <a:pPr lvl="1"/>
            <a:r>
              <a:rPr lang="en-US" dirty="0" smtClean="0"/>
              <a:t>Consistent       with the other oceanic variables</a:t>
            </a:r>
          </a:p>
          <a:p>
            <a:pPr lvl="1"/>
            <a:endParaRPr lang="en-US" dirty="0" smtClean="0"/>
          </a:p>
          <a:p>
            <a:pPr lvl="1">
              <a:buNone/>
            </a:pPr>
            <a:r>
              <a:rPr lang="en-US" dirty="0" smtClean="0"/>
              <a:t> </a:t>
            </a:r>
          </a:p>
          <a:p>
            <a:r>
              <a:rPr lang="en-US" dirty="0" smtClean="0"/>
              <a:t>Coupled prediction</a:t>
            </a:r>
          </a:p>
          <a:p>
            <a:pPr lvl="1"/>
            <a:r>
              <a:rPr lang="en-US" dirty="0" smtClean="0"/>
              <a:t>Evolving </a:t>
            </a:r>
          </a:p>
          <a:p>
            <a:pPr lvl="1">
              <a:buNone/>
            </a:pPr>
            <a:endParaRPr lang="en-US" dirty="0" smtClean="0"/>
          </a:p>
          <a:p>
            <a:pPr lvl="1">
              <a:buNone/>
            </a:pPr>
            <a:endParaRPr lang="en-US" dirty="0" smtClean="0"/>
          </a:p>
          <a:p>
            <a:pPr lvl="1"/>
            <a:r>
              <a:rPr lang="en-US" dirty="0" smtClean="0"/>
              <a:t>Real SST instead of       used at the interface </a:t>
            </a:r>
            <a:endParaRPr lang="en-US" dirty="0"/>
          </a:p>
        </p:txBody>
      </p:sp>
      <p:sp>
        <p:nvSpPr>
          <p:cNvPr id="4" name="Slide Number Placeholder 3"/>
          <p:cNvSpPr>
            <a:spLocks noGrp="1"/>
          </p:cNvSpPr>
          <p:nvPr>
            <p:ph type="sldNum" sz="quarter" idx="12"/>
          </p:nvPr>
        </p:nvSpPr>
        <p:spPr>
          <a:xfrm>
            <a:off x="6553200" y="6127750"/>
            <a:ext cx="2133600" cy="365125"/>
          </a:xfrm>
        </p:spPr>
        <p:txBody>
          <a:bodyPr/>
          <a:lstStyle/>
          <a:p>
            <a:pPr>
              <a:defRPr/>
            </a:pPr>
            <a:fld id="{43A69477-CBCE-4C93-989A-0FDC64BA4EFF}" type="slidenum">
              <a:rPr lang="en-US" smtClean="0"/>
              <a:pPr>
                <a:defRPr/>
              </a:pPr>
              <a:t>24</a:t>
            </a:fld>
            <a:endParaRPr lang="en-US"/>
          </a:p>
        </p:txBody>
      </p:sp>
      <p:graphicFrame>
        <p:nvGraphicFramePr>
          <p:cNvPr id="850946" name="Object 2"/>
          <p:cNvGraphicFramePr>
            <a:graphicFrameLocks noChangeAspect="1"/>
          </p:cNvGraphicFramePr>
          <p:nvPr/>
        </p:nvGraphicFramePr>
        <p:xfrm>
          <a:off x="2819400" y="1676400"/>
          <a:ext cx="457200" cy="533400"/>
        </p:xfrm>
        <a:graphic>
          <a:graphicData uri="http://schemas.openxmlformats.org/presentationml/2006/ole">
            <mc:AlternateContent xmlns:mc="http://schemas.openxmlformats.org/markup-compatibility/2006">
              <mc:Choice xmlns:v="urn:schemas-microsoft-com:vml" Requires="v">
                <p:oleObj spid="_x0000_s54310" name="Equation" r:id="rId3" imgW="228501" imgH="266584" progId="Equation.3">
                  <p:embed/>
                </p:oleObj>
              </mc:Choice>
              <mc:Fallback>
                <p:oleObj name="Equation" r:id="rId3" imgW="228501"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0948" name="Object 4"/>
          <p:cNvGraphicFramePr>
            <a:graphicFrameLocks noChangeAspect="1"/>
          </p:cNvGraphicFramePr>
          <p:nvPr/>
        </p:nvGraphicFramePr>
        <p:xfrm>
          <a:off x="1219200" y="4419600"/>
          <a:ext cx="5715000" cy="921272"/>
        </p:xfrm>
        <a:graphic>
          <a:graphicData uri="http://schemas.openxmlformats.org/presentationml/2006/ole">
            <mc:AlternateContent xmlns:mc="http://schemas.openxmlformats.org/markup-compatibility/2006">
              <mc:Choice xmlns:v="urn:schemas-microsoft-com:vml" Requires="v">
                <p:oleObj spid="_x0000_s54311" name="Equation" r:id="rId5" imgW="2641320" imgH="482400" progId="Equation.3">
                  <p:embed/>
                </p:oleObj>
              </mc:Choice>
              <mc:Fallback>
                <p:oleObj name="Equation" r:id="rId5" imgW="264132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19600"/>
                        <a:ext cx="5715000" cy="921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50" name="Object 6"/>
          <p:cNvGraphicFramePr>
            <a:graphicFrameLocks noChangeAspect="1"/>
          </p:cNvGraphicFramePr>
          <p:nvPr/>
        </p:nvGraphicFramePr>
        <p:xfrm>
          <a:off x="4038600" y="5334000"/>
          <a:ext cx="457200" cy="533400"/>
        </p:xfrm>
        <a:graphic>
          <a:graphicData uri="http://schemas.openxmlformats.org/presentationml/2006/ole">
            <mc:AlternateContent xmlns:mc="http://schemas.openxmlformats.org/markup-compatibility/2006">
              <mc:Choice xmlns:v="urn:schemas-microsoft-com:vml" Requires="v">
                <p:oleObj spid="_x0000_s54312" name="Equation" r:id="rId7" imgW="228501" imgH="266584" progId="Equation.3">
                  <p:embed/>
                </p:oleObj>
              </mc:Choice>
              <mc:Fallback>
                <p:oleObj name="Equation" r:id="rId7" imgW="228501" imgH="26658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334000"/>
                        <a:ext cx="45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0951" name="Object 7"/>
          <p:cNvGraphicFramePr>
            <a:graphicFrameLocks noChangeAspect="1"/>
          </p:cNvGraphicFramePr>
          <p:nvPr/>
        </p:nvGraphicFramePr>
        <p:xfrm>
          <a:off x="1219200" y="2286000"/>
          <a:ext cx="6056312" cy="939800"/>
        </p:xfrm>
        <a:graphic>
          <a:graphicData uri="http://schemas.openxmlformats.org/presentationml/2006/ole">
            <mc:AlternateContent xmlns:mc="http://schemas.openxmlformats.org/markup-compatibility/2006">
              <mc:Choice xmlns:v="urn:schemas-microsoft-com:vml" Requires="v">
                <p:oleObj spid="_x0000_s54313" name="Equation" r:id="rId8" imgW="2730240" imgH="482400" progId="Equation.3">
                  <p:embed/>
                </p:oleObj>
              </mc:Choice>
              <mc:Fallback>
                <p:oleObj name="Equation" r:id="rId8" imgW="2730240" imgH="48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286000"/>
                        <a:ext cx="6056312"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52" name="Object 8"/>
          <p:cNvGraphicFramePr>
            <a:graphicFrameLocks noChangeAspect="1"/>
          </p:cNvGraphicFramePr>
          <p:nvPr>
            <p:extLst>
              <p:ext uri="{D42A27DB-BD31-4B8C-83A1-F6EECF244321}">
                <p14:modId xmlns:p14="http://schemas.microsoft.com/office/powerpoint/2010/main" val="1991125111"/>
              </p:ext>
            </p:extLst>
          </p:nvPr>
        </p:nvGraphicFramePr>
        <p:xfrm>
          <a:off x="1752600" y="6019800"/>
          <a:ext cx="4343400" cy="522288"/>
        </p:xfrm>
        <a:graphic>
          <a:graphicData uri="http://schemas.openxmlformats.org/presentationml/2006/ole">
            <mc:AlternateContent xmlns:mc="http://schemas.openxmlformats.org/markup-compatibility/2006">
              <mc:Choice xmlns:v="urn:schemas-microsoft-com:vml" Requires="v">
                <p:oleObj spid="_x0000_s54314" name="Equation" r:id="rId10" imgW="2197080" imgH="253800" progId="Equation.3">
                  <p:embed/>
                </p:oleObj>
              </mc:Choice>
              <mc:Fallback>
                <p:oleObj name="Equation" r:id="rId10" imgW="219708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6019800"/>
                        <a:ext cx="4343400"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954" name="Object 10"/>
          <p:cNvGraphicFramePr>
            <a:graphicFrameLocks noChangeAspect="1"/>
          </p:cNvGraphicFramePr>
          <p:nvPr/>
        </p:nvGraphicFramePr>
        <p:xfrm>
          <a:off x="2514600" y="3886200"/>
          <a:ext cx="381000" cy="517071"/>
        </p:xfrm>
        <a:graphic>
          <a:graphicData uri="http://schemas.openxmlformats.org/presentationml/2006/ole">
            <mc:AlternateContent xmlns:mc="http://schemas.openxmlformats.org/markup-compatibility/2006">
              <mc:Choice xmlns:v="urn:schemas-microsoft-com:vml" Requires="v">
                <p:oleObj spid="_x0000_s54315" name="Equation" r:id="rId12" imgW="177480" imgH="241200" progId="Equation.3">
                  <p:embed/>
                </p:oleObj>
              </mc:Choice>
              <mc:Fallback>
                <p:oleObj name="Equation" r:id="rId12" imgW="17748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4600" y="3886200"/>
                        <a:ext cx="381000" cy="51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87287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A6F8A-1CE8-417A-A4CE-79ED45DC853D}" type="slidenum">
              <a:rPr lang="en-US"/>
              <a:pPr>
                <a:defRPr/>
              </a:pPr>
              <a:t>25</a:t>
            </a:fld>
            <a:endParaRPr lang="en-US"/>
          </a:p>
        </p:txBody>
      </p:sp>
      <p:pic>
        <p:nvPicPr>
          <p:cNvPr id="18447" name="Picture 3"/>
          <p:cNvPicPr>
            <a:picLocks noChangeAspect="1"/>
          </p:cNvPicPr>
          <p:nvPr/>
        </p:nvPicPr>
        <p:blipFill>
          <a:blip r:embed="rId3" cstate="print"/>
          <a:srcRect/>
          <a:stretch>
            <a:fillRect/>
          </a:stretch>
        </p:blipFill>
        <p:spPr bwMode="auto">
          <a:xfrm>
            <a:off x="0" y="-533400"/>
            <a:ext cx="9144000" cy="6858000"/>
          </a:xfrm>
          <a:prstGeom prst="rect">
            <a:avLst/>
          </a:prstGeom>
          <a:noFill/>
          <a:ln w="9525">
            <a:noFill/>
            <a:miter lim="800000"/>
            <a:headEnd/>
            <a:tailEnd/>
          </a:ln>
        </p:spPr>
      </p:pic>
      <p:graphicFrame>
        <p:nvGraphicFramePr>
          <p:cNvPr id="18445" name="Object 13"/>
          <p:cNvGraphicFramePr>
            <a:graphicFrameLocks noChangeAspect="1"/>
          </p:cNvGraphicFramePr>
          <p:nvPr/>
        </p:nvGraphicFramePr>
        <p:xfrm>
          <a:off x="1828800" y="5638800"/>
          <a:ext cx="5138738" cy="965200"/>
        </p:xfrm>
        <a:graphic>
          <a:graphicData uri="http://schemas.openxmlformats.org/presentationml/2006/ole">
            <mc:AlternateContent xmlns:mc="http://schemas.openxmlformats.org/markup-compatibility/2006">
              <mc:Choice xmlns:v="urn:schemas-microsoft-com:vml" Requires="v">
                <p:oleObj spid="_x0000_s55304" name="Equation" r:id="rId4" imgW="1930400" imgH="482600" progId="Equation.3">
                  <p:embed/>
                </p:oleObj>
              </mc:Choice>
              <mc:Fallback>
                <p:oleObj name="Equation" r:id="rId4" imgW="19304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638800"/>
                        <a:ext cx="51387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2628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0" name="Line 2"/>
          <p:cNvSpPr>
            <a:spLocks noChangeShapeType="1"/>
          </p:cNvSpPr>
          <p:nvPr/>
        </p:nvSpPr>
        <p:spPr bwMode="auto">
          <a:xfrm flipV="1">
            <a:off x="7315200" y="4800600"/>
            <a:ext cx="0" cy="228600"/>
          </a:xfrm>
          <a:prstGeom prst="line">
            <a:avLst/>
          </a:prstGeom>
          <a:noFill/>
          <a:ln w="28575">
            <a:solidFill>
              <a:schemeClr val="tx1"/>
            </a:solidFill>
            <a:round/>
            <a:headEnd/>
            <a:tailEnd type="triangle" w="med" len="med"/>
          </a:ln>
        </p:spPr>
        <p:txBody>
          <a:bodyPr/>
          <a:lstStyle/>
          <a:p>
            <a:endParaRPr lang="en-US"/>
          </a:p>
        </p:txBody>
      </p:sp>
      <p:sp>
        <p:nvSpPr>
          <p:cNvPr id="13791" name="Line 3"/>
          <p:cNvSpPr>
            <a:spLocks noChangeShapeType="1"/>
          </p:cNvSpPr>
          <p:nvPr/>
        </p:nvSpPr>
        <p:spPr bwMode="auto">
          <a:xfrm>
            <a:off x="3086100" y="4038600"/>
            <a:ext cx="3009900" cy="0"/>
          </a:xfrm>
          <a:prstGeom prst="line">
            <a:avLst/>
          </a:prstGeom>
          <a:noFill/>
          <a:ln w="28575">
            <a:solidFill>
              <a:schemeClr val="tx1"/>
            </a:solidFill>
            <a:round/>
            <a:headEnd/>
            <a:tailEnd type="triangle" w="med" len="med"/>
          </a:ln>
        </p:spPr>
        <p:txBody>
          <a:bodyPr/>
          <a:lstStyle/>
          <a:p>
            <a:endParaRPr lang="en-US"/>
          </a:p>
        </p:txBody>
      </p:sp>
      <p:sp>
        <p:nvSpPr>
          <p:cNvPr id="13792" name="Line 4"/>
          <p:cNvSpPr>
            <a:spLocks noChangeShapeType="1"/>
          </p:cNvSpPr>
          <p:nvPr/>
        </p:nvSpPr>
        <p:spPr bwMode="auto">
          <a:xfrm flipH="1">
            <a:off x="3086100" y="2362200"/>
            <a:ext cx="3048000" cy="0"/>
          </a:xfrm>
          <a:prstGeom prst="line">
            <a:avLst/>
          </a:prstGeom>
          <a:noFill/>
          <a:ln w="28575">
            <a:solidFill>
              <a:schemeClr val="tx1"/>
            </a:solidFill>
            <a:round/>
            <a:headEnd/>
            <a:tailEnd type="triangle" w="med" len="med"/>
          </a:ln>
        </p:spPr>
        <p:txBody>
          <a:bodyPr/>
          <a:lstStyle/>
          <a:p>
            <a:endParaRPr lang="en-US"/>
          </a:p>
        </p:txBody>
      </p:sp>
      <p:sp>
        <p:nvSpPr>
          <p:cNvPr id="13794" name="Line 6"/>
          <p:cNvSpPr>
            <a:spLocks noChangeShapeType="1"/>
          </p:cNvSpPr>
          <p:nvPr/>
        </p:nvSpPr>
        <p:spPr bwMode="auto">
          <a:xfrm>
            <a:off x="3206750" y="4572000"/>
            <a:ext cx="0" cy="0"/>
          </a:xfrm>
          <a:prstGeom prst="line">
            <a:avLst/>
          </a:prstGeom>
          <a:noFill/>
          <a:ln w="9525">
            <a:solidFill>
              <a:schemeClr val="tx1"/>
            </a:solidFill>
            <a:round/>
            <a:headEnd/>
            <a:tailEnd/>
          </a:ln>
        </p:spPr>
        <p:txBody>
          <a:bodyPr/>
          <a:lstStyle/>
          <a:p>
            <a:endParaRPr lang="en-US"/>
          </a:p>
        </p:txBody>
      </p:sp>
      <p:sp>
        <p:nvSpPr>
          <p:cNvPr id="13795" name="AutoShape 7"/>
          <p:cNvSpPr>
            <a:spLocks noChangeArrowheads="1"/>
          </p:cNvSpPr>
          <p:nvPr/>
        </p:nvSpPr>
        <p:spPr bwMode="auto">
          <a:xfrm>
            <a:off x="3600450" y="3581400"/>
            <a:ext cx="1981200" cy="7620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dirty="0"/>
              <a:t>BG</a:t>
            </a:r>
            <a:r>
              <a:rPr lang="en-US" altLang="zh-CN" b="1" dirty="0"/>
              <a:t> </a:t>
            </a:r>
            <a:endParaRPr lang="en-US" altLang="zh-CN" dirty="0"/>
          </a:p>
        </p:txBody>
      </p:sp>
      <p:sp>
        <p:nvSpPr>
          <p:cNvPr id="13796" name="Rectangle 8"/>
          <p:cNvSpPr>
            <a:spLocks noChangeArrowheads="1"/>
          </p:cNvSpPr>
          <p:nvPr/>
        </p:nvSpPr>
        <p:spPr bwMode="auto">
          <a:xfrm>
            <a:off x="3581400" y="4876800"/>
            <a:ext cx="1981200" cy="990600"/>
          </a:xfrm>
          <a:prstGeom prst="rect">
            <a:avLst/>
          </a:prstGeom>
          <a:solidFill>
            <a:srgbClr val="FBA753"/>
          </a:solidFill>
          <a:ln w="9525">
            <a:solidFill>
              <a:schemeClr val="accent2"/>
            </a:solidFill>
            <a:miter lim="800000"/>
            <a:headEnd/>
            <a:tailEnd/>
          </a:ln>
        </p:spPr>
        <p:txBody>
          <a:bodyPr wrap="none" anchor="ctr"/>
          <a:lstStyle/>
          <a:p>
            <a:pPr algn="ctr"/>
            <a:r>
              <a:rPr lang="en-US" altLang="zh-CN" b="1"/>
              <a:t>Radiative </a:t>
            </a:r>
          </a:p>
          <a:p>
            <a:pPr algn="ctr"/>
            <a:r>
              <a:rPr lang="en-US" altLang="zh-CN" b="1"/>
              <a:t>Transfer Model</a:t>
            </a:r>
          </a:p>
          <a:p>
            <a:pPr algn="ctr"/>
            <a:r>
              <a:rPr lang="en-US" altLang="zh-CN" b="1"/>
              <a:t>(CRTM)</a:t>
            </a:r>
          </a:p>
        </p:txBody>
      </p:sp>
      <p:sp>
        <p:nvSpPr>
          <p:cNvPr id="13797" name="Line 9"/>
          <p:cNvSpPr>
            <a:spLocks noChangeShapeType="1"/>
          </p:cNvSpPr>
          <p:nvPr/>
        </p:nvSpPr>
        <p:spPr bwMode="auto">
          <a:xfrm>
            <a:off x="4572000" y="4343400"/>
            <a:ext cx="0" cy="533400"/>
          </a:xfrm>
          <a:prstGeom prst="line">
            <a:avLst/>
          </a:prstGeom>
          <a:noFill/>
          <a:ln w="28575">
            <a:solidFill>
              <a:schemeClr val="tx1"/>
            </a:solidFill>
            <a:round/>
            <a:headEnd/>
            <a:tailEnd type="triangle" w="med" len="med"/>
          </a:ln>
        </p:spPr>
        <p:txBody>
          <a:bodyPr/>
          <a:lstStyle/>
          <a:p>
            <a:endParaRPr lang="en-US"/>
          </a:p>
        </p:txBody>
      </p:sp>
      <p:sp>
        <p:nvSpPr>
          <p:cNvPr id="13798" name="AutoShape 10"/>
          <p:cNvSpPr>
            <a:spLocks noChangeArrowheads="1"/>
          </p:cNvSpPr>
          <p:nvPr/>
        </p:nvSpPr>
        <p:spPr bwMode="auto">
          <a:xfrm>
            <a:off x="6324600" y="5029200"/>
            <a:ext cx="1905000" cy="6096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sp>
        <p:nvSpPr>
          <p:cNvPr id="13799" name="Line 12"/>
          <p:cNvSpPr>
            <a:spLocks noChangeShapeType="1"/>
          </p:cNvSpPr>
          <p:nvPr/>
        </p:nvSpPr>
        <p:spPr bwMode="auto">
          <a:xfrm flipV="1">
            <a:off x="5562600" y="5334000"/>
            <a:ext cx="762000" cy="0"/>
          </a:xfrm>
          <a:prstGeom prst="line">
            <a:avLst/>
          </a:prstGeom>
          <a:noFill/>
          <a:ln w="28575">
            <a:solidFill>
              <a:schemeClr val="tx1"/>
            </a:solidFill>
            <a:round/>
            <a:headEnd/>
            <a:tailEnd/>
          </a:ln>
        </p:spPr>
        <p:txBody>
          <a:bodyPr/>
          <a:lstStyle/>
          <a:p>
            <a:endParaRPr lang="en-US"/>
          </a:p>
        </p:txBody>
      </p:sp>
      <p:sp>
        <p:nvSpPr>
          <p:cNvPr id="13801" name="Rectangle 14"/>
          <p:cNvSpPr>
            <a:spLocks noChangeArrowheads="1"/>
          </p:cNvSpPr>
          <p:nvPr/>
        </p:nvSpPr>
        <p:spPr bwMode="auto">
          <a:xfrm>
            <a:off x="533400" y="1295400"/>
            <a:ext cx="2514600" cy="35052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3802" name="Rectangle 15"/>
          <p:cNvSpPr>
            <a:spLocks noChangeArrowheads="1"/>
          </p:cNvSpPr>
          <p:nvPr/>
        </p:nvSpPr>
        <p:spPr bwMode="auto">
          <a:xfrm>
            <a:off x="685800" y="1828800"/>
            <a:ext cx="2209800" cy="990600"/>
          </a:xfrm>
          <a:prstGeom prst="rect">
            <a:avLst/>
          </a:prstGeom>
          <a:solidFill>
            <a:srgbClr val="DDDDDD"/>
          </a:solidFill>
          <a:ln w="9525">
            <a:solidFill>
              <a:schemeClr val="bg1"/>
            </a:solidFill>
            <a:miter lim="800000"/>
            <a:headEnd/>
            <a:tailEnd/>
          </a:ln>
        </p:spPr>
        <p:txBody>
          <a:bodyPr wrap="none" anchor="ctr"/>
          <a:lstStyle/>
          <a:p>
            <a:pPr algn="ctr"/>
            <a:r>
              <a:rPr lang="en-US" altLang="zh-CN" b="1" dirty="0"/>
              <a:t>Atmospheric</a:t>
            </a:r>
          </a:p>
          <a:p>
            <a:pPr algn="ctr"/>
            <a:r>
              <a:rPr lang="en-US" altLang="zh-CN" b="1" dirty="0"/>
              <a:t>Forecasting Model </a:t>
            </a:r>
          </a:p>
          <a:p>
            <a:pPr algn="ctr"/>
            <a:endParaRPr lang="en-US" altLang="zh-CN" b="1" dirty="0"/>
          </a:p>
        </p:txBody>
      </p:sp>
      <p:sp>
        <p:nvSpPr>
          <p:cNvPr id="13803" name="Rectangle 16"/>
          <p:cNvSpPr>
            <a:spLocks noChangeArrowheads="1"/>
          </p:cNvSpPr>
          <p:nvPr/>
        </p:nvSpPr>
        <p:spPr bwMode="auto">
          <a:xfrm>
            <a:off x="5334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FCST</a:t>
            </a:r>
          </a:p>
        </p:txBody>
      </p:sp>
      <p:sp>
        <p:nvSpPr>
          <p:cNvPr id="13804" name="Rectangle 17"/>
          <p:cNvSpPr>
            <a:spLocks noChangeArrowheads="1"/>
          </p:cNvSpPr>
          <p:nvPr/>
        </p:nvSpPr>
        <p:spPr bwMode="auto">
          <a:xfrm>
            <a:off x="6096000" y="1295400"/>
            <a:ext cx="2514600" cy="35052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3805" name="Rectangle 18"/>
          <p:cNvSpPr>
            <a:spLocks noChangeArrowheads="1"/>
          </p:cNvSpPr>
          <p:nvPr/>
        </p:nvSpPr>
        <p:spPr bwMode="auto">
          <a:xfrm>
            <a:off x="6248400" y="1828800"/>
            <a:ext cx="2209800" cy="990600"/>
          </a:xfrm>
          <a:prstGeom prst="rect">
            <a:avLst/>
          </a:prstGeom>
          <a:solidFill>
            <a:srgbClr val="DDDDDD"/>
          </a:solidFill>
          <a:ln w="9525">
            <a:solidFill>
              <a:schemeClr val="bg1"/>
            </a:solidFill>
            <a:miter lim="800000"/>
            <a:headEnd/>
            <a:tailEnd/>
          </a:ln>
        </p:spPr>
        <p:txBody>
          <a:bodyPr wrap="none" anchor="ctr"/>
          <a:lstStyle/>
          <a:p>
            <a:pPr algn="ctr"/>
            <a:r>
              <a:rPr lang="en-US" altLang="zh-CN" b="1" dirty="0"/>
              <a:t>Atmospheric</a:t>
            </a:r>
          </a:p>
          <a:p>
            <a:pPr algn="ctr"/>
            <a:r>
              <a:rPr lang="en-US" altLang="zh-CN" b="1" dirty="0"/>
              <a:t>Analysis</a:t>
            </a:r>
          </a:p>
          <a:p>
            <a:pPr algn="ctr"/>
            <a:endParaRPr lang="en-US" altLang="zh-CN" b="1" dirty="0"/>
          </a:p>
        </p:txBody>
      </p:sp>
      <p:sp>
        <p:nvSpPr>
          <p:cNvPr id="13806" name="Rectangle 19"/>
          <p:cNvSpPr>
            <a:spLocks noChangeArrowheads="1"/>
          </p:cNvSpPr>
          <p:nvPr/>
        </p:nvSpPr>
        <p:spPr bwMode="auto">
          <a:xfrm>
            <a:off x="60960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ANAL</a:t>
            </a:r>
          </a:p>
        </p:txBody>
      </p:sp>
      <p:sp>
        <p:nvSpPr>
          <p:cNvPr id="13807" name="Line 20"/>
          <p:cNvSpPr>
            <a:spLocks noChangeShapeType="1"/>
          </p:cNvSpPr>
          <p:nvPr/>
        </p:nvSpPr>
        <p:spPr bwMode="auto">
          <a:xfrm>
            <a:off x="0" y="990600"/>
            <a:ext cx="8686800" cy="0"/>
          </a:xfrm>
          <a:prstGeom prst="line">
            <a:avLst/>
          </a:prstGeom>
          <a:noFill/>
          <a:ln w="9525">
            <a:solidFill>
              <a:schemeClr val="tx1"/>
            </a:solidFill>
            <a:round/>
            <a:headEnd/>
            <a:tailEnd/>
          </a:ln>
        </p:spPr>
        <p:txBody>
          <a:bodyPr/>
          <a:lstStyle/>
          <a:p>
            <a:endParaRPr lang="en-US"/>
          </a:p>
        </p:txBody>
      </p:sp>
      <p:sp>
        <p:nvSpPr>
          <p:cNvPr id="13808" name="AutoShape 22"/>
          <p:cNvSpPr>
            <a:spLocks noChangeArrowheads="1"/>
          </p:cNvSpPr>
          <p:nvPr/>
        </p:nvSpPr>
        <p:spPr bwMode="auto">
          <a:xfrm>
            <a:off x="3581400" y="2133600"/>
            <a:ext cx="1981200" cy="4572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a:t>IC</a:t>
            </a:r>
            <a:r>
              <a:rPr lang="en-US" altLang="zh-CN" b="1"/>
              <a:t> </a:t>
            </a:r>
            <a:endParaRPr lang="en-US" altLang="zh-CN"/>
          </a:p>
        </p:txBody>
      </p:sp>
      <p:graphicFrame>
        <p:nvGraphicFramePr>
          <p:cNvPr id="13772" name="Object 460"/>
          <p:cNvGraphicFramePr>
            <a:graphicFrameLocks noChangeAspect="1"/>
          </p:cNvGraphicFramePr>
          <p:nvPr/>
        </p:nvGraphicFramePr>
        <p:xfrm>
          <a:off x="3935413" y="2116138"/>
          <a:ext cx="1273175" cy="438150"/>
        </p:xfrm>
        <a:graphic>
          <a:graphicData uri="http://schemas.openxmlformats.org/presentationml/2006/ole">
            <mc:AlternateContent xmlns:mc="http://schemas.openxmlformats.org/markup-compatibility/2006">
              <mc:Choice xmlns:v="urn:schemas-microsoft-com:vml" Requires="v">
                <p:oleObj spid="_x0000_s56436" name="Equation" r:id="rId4" imgW="799920" imgH="291960" progId="Equation.3">
                  <p:embed/>
                </p:oleObj>
              </mc:Choice>
              <mc:Fallback>
                <p:oleObj name="Equation" r:id="rId4" imgW="79992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413" y="2116138"/>
                        <a:ext cx="1273175" cy="43815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3810" name="Line 25"/>
          <p:cNvSpPr>
            <a:spLocks noChangeShapeType="1"/>
          </p:cNvSpPr>
          <p:nvPr/>
        </p:nvSpPr>
        <p:spPr bwMode="auto">
          <a:xfrm flipV="1">
            <a:off x="2209800" y="2819400"/>
            <a:ext cx="0" cy="228600"/>
          </a:xfrm>
          <a:prstGeom prst="line">
            <a:avLst/>
          </a:prstGeom>
          <a:noFill/>
          <a:ln w="19050">
            <a:solidFill>
              <a:schemeClr val="tx1"/>
            </a:solidFill>
            <a:round/>
            <a:headEnd/>
            <a:tailEnd type="triangle" w="med" len="med"/>
          </a:ln>
        </p:spPr>
        <p:txBody>
          <a:bodyPr/>
          <a:lstStyle/>
          <a:p>
            <a:endParaRPr lang="en-US"/>
          </a:p>
        </p:txBody>
      </p:sp>
      <p:sp>
        <p:nvSpPr>
          <p:cNvPr id="13811" name="Line 26"/>
          <p:cNvSpPr>
            <a:spLocks noChangeShapeType="1"/>
          </p:cNvSpPr>
          <p:nvPr/>
        </p:nvSpPr>
        <p:spPr bwMode="auto">
          <a:xfrm>
            <a:off x="1219200" y="3429000"/>
            <a:ext cx="0" cy="152400"/>
          </a:xfrm>
          <a:prstGeom prst="line">
            <a:avLst/>
          </a:prstGeom>
          <a:noFill/>
          <a:ln w="19050">
            <a:solidFill>
              <a:schemeClr val="tx1"/>
            </a:solidFill>
            <a:round/>
            <a:headEnd/>
            <a:tailEnd type="triangle" w="med" len="med"/>
          </a:ln>
        </p:spPr>
        <p:txBody>
          <a:bodyPr/>
          <a:lstStyle/>
          <a:p>
            <a:endParaRPr lang="en-US"/>
          </a:p>
        </p:txBody>
      </p:sp>
      <p:graphicFrame>
        <p:nvGraphicFramePr>
          <p:cNvPr id="13774" name="Object 462"/>
          <p:cNvGraphicFramePr>
            <a:graphicFrameLocks noChangeAspect="1"/>
          </p:cNvGraphicFramePr>
          <p:nvPr>
            <p:extLst>
              <p:ext uri="{D42A27DB-BD31-4B8C-83A1-F6EECF244321}">
                <p14:modId xmlns:p14="http://schemas.microsoft.com/office/powerpoint/2010/main" val="438921720"/>
              </p:ext>
            </p:extLst>
          </p:nvPr>
        </p:nvGraphicFramePr>
        <p:xfrm>
          <a:off x="6599238" y="5029200"/>
          <a:ext cx="1474787" cy="319088"/>
        </p:xfrm>
        <a:graphic>
          <a:graphicData uri="http://schemas.openxmlformats.org/presentationml/2006/ole">
            <mc:AlternateContent xmlns:mc="http://schemas.openxmlformats.org/markup-compatibility/2006">
              <mc:Choice xmlns:v="urn:schemas-microsoft-com:vml" Requires="v">
                <p:oleObj spid="_x0000_s56437" name="Equation" r:id="rId6" imgW="1054080" imgH="228600" progId="Equation.3">
                  <p:embed/>
                </p:oleObj>
              </mc:Choice>
              <mc:Fallback>
                <p:oleObj name="Equation" r:id="rId6" imgW="1054080" imgH="228600" progId="Equation.3">
                  <p:embed/>
                  <p:pic>
                    <p:nvPicPr>
                      <p:cNvPr id="0" name=""/>
                      <p:cNvPicPr>
                        <a:picLocks noChangeAspect="1" noChangeArrowheads="1"/>
                      </p:cNvPicPr>
                      <p:nvPr/>
                    </p:nvPicPr>
                    <p:blipFill>
                      <a:blip r:embed="rId7"/>
                      <a:srcRect/>
                      <a:stretch>
                        <a:fillRect/>
                      </a:stretch>
                    </p:blipFill>
                    <p:spPr bwMode="auto">
                      <a:xfrm>
                        <a:off x="6599238" y="5029200"/>
                        <a:ext cx="1474787" cy="31908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3775" name="Object 463"/>
          <p:cNvGraphicFramePr>
            <a:graphicFrameLocks noChangeAspect="1"/>
          </p:cNvGraphicFramePr>
          <p:nvPr>
            <p:extLst>
              <p:ext uri="{D42A27DB-BD31-4B8C-83A1-F6EECF244321}">
                <p14:modId xmlns:p14="http://schemas.microsoft.com/office/powerpoint/2010/main" val="2170251588"/>
              </p:ext>
            </p:extLst>
          </p:nvPr>
        </p:nvGraphicFramePr>
        <p:xfrm>
          <a:off x="4318000" y="3633788"/>
          <a:ext cx="866775" cy="381000"/>
        </p:xfrm>
        <a:graphic>
          <a:graphicData uri="http://schemas.openxmlformats.org/presentationml/2006/ole">
            <mc:AlternateContent xmlns:mc="http://schemas.openxmlformats.org/markup-compatibility/2006">
              <mc:Choice xmlns:v="urn:schemas-microsoft-com:vml" Requires="v">
                <p:oleObj spid="_x0000_s56438" name="Equation" r:id="rId8" imgW="545760" imgH="253800" progId="Equation.3">
                  <p:embed/>
                </p:oleObj>
              </mc:Choice>
              <mc:Fallback>
                <p:oleObj name="Equation" r:id="rId8" imgW="5457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3633788"/>
                        <a:ext cx="866775"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9489" name="Rectangle 32"/>
          <p:cNvSpPr>
            <a:spLocks noChangeArrowheads="1"/>
          </p:cNvSpPr>
          <p:nvPr/>
        </p:nvSpPr>
        <p:spPr bwMode="auto">
          <a:xfrm>
            <a:off x="685800" y="3581400"/>
            <a:ext cx="2133600" cy="1143000"/>
          </a:xfrm>
          <a:prstGeom prst="rect">
            <a:avLst/>
          </a:prstGeom>
          <a:solidFill>
            <a:srgbClr val="DDDDDD"/>
          </a:solidFill>
          <a:ln w="9525">
            <a:solidFill>
              <a:schemeClr val="bg1"/>
            </a:solidFill>
            <a:miter lim="800000"/>
            <a:headEnd/>
            <a:tailEnd/>
          </a:ln>
          <a:effectLst/>
          <a:extLst/>
        </p:spPr>
        <p:txBody>
          <a:bodyPr wrap="none" anchor="ctr"/>
          <a:lstStyle/>
          <a:p>
            <a:pPr algn="ctr" fontAlgn="auto">
              <a:spcBef>
                <a:spcPts val="0"/>
              </a:spcBef>
              <a:spcAft>
                <a:spcPts val="0"/>
              </a:spcAft>
              <a:defRPr/>
            </a:pPr>
            <a:endParaRPr lang="en-US" altLang="zh-CN" b="1">
              <a:cs typeface="+mn-cs"/>
            </a:endParaRPr>
          </a:p>
        </p:txBody>
      </p:sp>
      <p:sp>
        <p:nvSpPr>
          <p:cNvPr id="13813" name="Rectangle 33"/>
          <p:cNvSpPr>
            <a:spLocks noChangeArrowheads="1"/>
          </p:cNvSpPr>
          <p:nvPr/>
        </p:nvSpPr>
        <p:spPr bwMode="auto">
          <a:xfrm>
            <a:off x="762000" y="3657600"/>
            <a:ext cx="1981200" cy="457200"/>
          </a:xfrm>
          <a:prstGeom prst="rect">
            <a:avLst/>
          </a:prstGeom>
          <a:solidFill>
            <a:srgbClr val="91D0EF"/>
          </a:solidFill>
          <a:ln w="9525">
            <a:solidFill>
              <a:srgbClr val="DDDDDD"/>
            </a:solidFill>
            <a:miter lim="800000"/>
            <a:headEnd/>
            <a:tailEnd/>
          </a:ln>
        </p:spPr>
        <p:txBody>
          <a:bodyPr wrap="none" anchor="ctr"/>
          <a:lstStyle/>
          <a:p>
            <a:pPr algn="ctr"/>
            <a:r>
              <a:rPr lang="en-US" altLang="zh-CN" sz="1600">
                <a:latin typeface="Arial Rounded MT Bold" pitchFamily="34" charset="0"/>
                <a:ea typeface="Arial Unicode MS" pitchFamily="34" charset="-128"/>
                <a:cs typeface="Arial Unicode MS" pitchFamily="34" charset="-128"/>
              </a:rPr>
              <a:t>NSSTM                    </a:t>
            </a:r>
            <a:endParaRPr lang="en-US" altLang="zh-CN" sz="1600" b="1"/>
          </a:p>
        </p:txBody>
      </p:sp>
      <p:sp>
        <p:nvSpPr>
          <p:cNvPr id="13814" name="Rectangle 34"/>
          <p:cNvSpPr>
            <a:spLocks noChangeArrowheads="1"/>
          </p:cNvSpPr>
          <p:nvPr/>
        </p:nvSpPr>
        <p:spPr bwMode="auto">
          <a:xfrm>
            <a:off x="762000" y="4191000"/>
            <a:ext cx="1981200" cy="457200"/>
          </a:xfrm>
          <a:prstGeom prst="rect">
            <a:avLst/>
          </a:prstGeom>
          <a:solidFill>
            <a:srgbClr val="3399FF"/>
          </a:solidFill>
          <a:ln w="9525">
            <a:solidFill>
              <a:srgbClr val="DDDDDD"/>
            </a:solidFill>
            <a:miter lim="800000"/>
            <a:headEnd/>
            <a:tailEnd/>
          </a:ln>
        </p:spPr>
        <p:txBody>
          <a:bodyPr wrap="none" anchor="ctr"/>
          <a:lstStyle/>
          <a:p>
            <a:pPr algn="ctr"/>
            <a:r>
              <a:rPr lang="en-US" altLang="zh-CN" sz="1600">
                <a:latin typeface="Arial Rounded MT Bold" pitchFamily="34" charset="0"/>
                <a:ea typeface="Arial Unicode MS" pitchFamily="34" charset="-128"/>
                <a:cs typeface="Arial Unicode MS" pitchFamily="34" charset="-128"/>
              </a:rPr>
              <a:t>OGCM                     </a:t>
            </a:r>
            <a:endParaRPr lang="en-US" altLang="zh-CN" sz="1600" b="1"/>
          </a:p>
        </p:txBody>
      </p:sp>
      <p:sp>
        <p:nvSpPr>
          <p:cNvPr id="13815" name="AutoShape 35"/>
          <p:cNvSpPr>
            <a:spLocks noChangeArrowheads="1"/>
          </p:cNvSpPr>
          <p:nvPr/>
        </p:nvSpPr>
        <p:spPr bwMode="auto">
          <a:xfrm>
            <a:off x="838200" y="3048000"/>
            <a:ext cx="762000" cy="3810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sp>
        <p:nvSpPr>
          <p:cNvPr id="13816" name="AutoShape 36"/>
          <p:cNvSpPr>
            <a:spLocks noChangeArrowheads="1"/>
          </p:cNvSpPr>
          <p:nvPr/>
        </p:nvSpPr>
        <p:spPr bwMode="auto">
          <a:xfrm>
            <a:off x="1905000" y="3048000"/>
            <a:ext cx="762000" cy="3810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graphicFrame>
        <p:nvGraphicFramePr>
          <p:cNvPr id="13778" name="Object 466"/>
          <p:cNvGraphicFramePr>
            <a:graphicFrameLocks noChangeAspect="1"/>
          </p:cNvGraphicFramePr>
          <p:nvPr/>
        </p:nvGraphicFramePr>
        <p:xfrm>
          <a:off x="1066800" y="3081338"/>
          <a:ext cx="323850" cy="347662"/>
        </p:xfrm>
        <a:graphic>
          <a:graphicData uri="http://schemas.openxmlformats.org/presentationml/2006/ole">
            <mc:AlternateContent xmlns:mc="http://schemas.openxmlformats.org/markup-compatibility/2006">
              <mc:Choice xmlns:v="urn:schemas-microsoft-com:vml" Requires="v">
                <p:oleObj spid="_x0000_s56439" name="Equation" r:id="rId10" imgW="215806" imgH="228501" progId="Equation.3">
                  <p:embed/>
                </p:oleObj>
              </mc:Choice>
              <mc:Fallback>
                <p:oleObj name="Equation" r:id="rId10" imgW="215806" imgH="22850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081338"/>
                        <a:ext cx="323850" cy="347662"/>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3817" name="Line 38"/>
          <p:cNvSpPr>
            <a:spLocks noChangeShapeType="1"/>
          </p:cNvSpPr>
          <p:nvPr/>
        </p:nvSpPr>
        <p:spPr bwMode="auto">
          <a:xfrm>
            <a:off x="1219200" y="2819400"/>
            <a:ext cx="0" cy="228600"/>
          </a:xfrm>
          <a:prstGeom prst="line">
            <a:avLst/>
          </a:prstGeom>
          <a:noFill/>
          <a:ln w="19050">
            <a:solidFill>
              <a:schemeClr val="tx1"/>
            </a:solidFill>
            <a:round/>
            <a:headEnd/>
            <a:tailEnd/>
          </a:ln>
        </p:spPr>
        <p:txBody>
          <a:bodyPr/>
          <a:lstStyle/>
          <a:p>
            <a:endParaRPr lang="en-US"/>
          </a:p>
        </p:txBody>
      </p:sp>
      <p:sp>
        <p:nvSpPr>
          <p:cNvPr id="13818" name="Line 39"/>
          <p:cNvSpPr>
            <a:spLocks noChangeShapeType="1"/>
          </p:cNvSpPr>
          <p:nvPr/>
        </p:nvSpPr>
        <p:spPr bwMode="auto">
          <a:xfrm>
            <a:off x="2209800" y="3429000"/>
            <a:ext cx="0" cy="152400"/>
          </a:xfrm>
          <a:prstGeom prst="line">
            <a:avLst/>
          </a:prstGeom>
          <a:noFill/>
          <a:ln w="19050">
            <a:solidFill>
              <a:schemeClr val="tx1"/>
            </a:solidFill>
            <a:round/>
            <a:headEnd/>
            <a:tailEnd/>
          </a:ln>
        </p:spPr>
        <p:txBody>
          <a:bodyPr/>
          <a:lstStyle/>
          <a:p>
            <a:endParaRPr lang="en-US"/>
          </a:p>
        </p:txBody>
      </p:sp>
      <p:graphicFrame>
        <p:nvGraphicFramePr>
          <p:cNvPr id="13781" name="Object 469"/>
          <p:cNvGraphicFramePr>
            <a:graphicFrameLocks noChangeAspect="1"/>
          </p:cNvGraphicFramePr>
          <p:nvPr>
            <p:extLst>
              <p:ext uri="{D42A27DB-BD31-4B8C-83A1-F6EECF244321}">
                <p14:modId xmlns:p14="http://schemas.microsoft.com/office/powerpoint/2010/main" val="2778669003"/>
              </p:ext>
            </p:extLst>
          </p:nvPr>
        </p:nvGraphicFramePr>
        <p:xfrm>
          <a:off x="1652588" y="3733800"/>
          <a:ext cx="1014412" cy="342900"/>
        </p:xfrm>
        <a:graphic>
          <a:graphicData uri="http://schemas.openxmlformats.org/presentationml/2006/ole">
            <mc:AlternateContent xmlns:mc="http://schemas.openxmlformats.org/markup-compatibility/2006">
              <mc:Choice xmlns:v="urn:schemas-microsoft-com:vml" Requires="v">
                <p:oleObj spid="_x0000_s56440" name="Equation" r:id="rId12" imgW="660240" imgH="241200" progId="Equation.3">
                  <p:embed/>
                </p:oleObj>
              </mc:Choice>
              <mc:Fallback>
                <p:oleObj name="Equation" r:id="rId12" imgW="6602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2588" y="3733800"/>
                        <a:ext cx="101441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82" name="Object 470"/>
          <p:cNvGraphicFramePr>
            <a:graphicFrameLocks noChangeAspect="1"/>
          </p:cNvGraphicFramePr>
          <p:nvPr>
            <p:extLst>
              <p:ext uri="{D42A27DB-BD31-4B8C-83A1-F6EECF244321}">
                <p14:modId xmlns:p14="http://schemas.microsoft.com/office/powerpoint/2010/main" val="1103679276"/>
              </p:ext>
            </p:extLst>
          </p:nvPr>
        </p:nvGraphicFramePr>
        <p:xfrm>
          <a:off x="1752600" y="4191000"/>
          <a:ext cx="838200" cy="452438"/>
        </p:xfrm>
        <a:graphic>
          <a:graphicData uri="http://schemas.openxmlformats.org/presentationml/2006/ole">
            <mc:AlternateContent xmlns:mc="http://schemas.openxmlformats.org/markup-compatibility/2006">
              <mc:Choice xmlns:v="urn:schemas-microsoft-com:vml" Requires="v">
                <p:oleObj spid="_x0000_s56441" name="Equation" r:id="rId14" imgW="495000" imgH="266400" progId="Equation.3">
                  <p:embed/>
                </p:oleObj>
              </mc:Choice>
              <mc:Fallback>
                <p:oleObj name="Equation" r:id="rId14" imgW="495000" imgH="266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4191000"/>
                        <a:ext cx="8382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19" name="Rectangle 44"/>
          <p:cNvSpPr>
            <a:spLocks noChangeArrowheads="1"/>
          </p:cNvSpPr>
          <p:nvPr/>
        </p:nvSpPr>
        <p:spPr bwMode="auto">
          <a:xfrm>
            <a:off x="6248400" y="4267200"/>
            <a:ext cx="2209800" cy="457200"/>
          </a:xfrm>
          <a:prstGeom prst="rect">
            <a:avLst/>
          </a:prstGeom>
          <a:solidFill>
            <a:srgbClr val="00B0F0"/>
          </a:solidFill>
          <a:ln w="9525">
            <a:solidFill>
              <a:schemeClr val="bg1"/>
            </a:solidFill>
            <a:miter lim="800000"/>
            <a:headEnd/>
            <a:tailEnd/>
          </a:ln>
        </p:spPr>
        <p:txBody>
          <a:bodyPr wrap="none" anchor="ctr"/>
          <a:lstStyle/>
          <a:p>
            <a:pPr algn="ctr"/>
            <a:r>
              <a:rPr lang="en-US" altLang="zh-CN" sz="1600" b="1"/>
              <a:t>Analysis</a:t>
            </a:r>
          </a:p>
        </p:txBody>
      </p:sp>
      <p:sp>
        <p:nvSpPr>
          <p:cNvPr id="13820" name="AutoShape 46"/>
          <p:cNvSpPr>
            <a:spLocks noChangeArrowheads="1"/>
          </p:cNvSpPr>
          <p:nvPr/>
        </p:nvSpPr>
        <p:spPr bwMode="auto">
          <a:xfrm>
            <a:off x="7162800" y="3810000"/>
            <a:ext cx="304800" cy="457200"/>
          </a:xfrm>
          <a:prstGeom prst="downArrow">
            <a:avLst>
              <a:gd name="adj1" fmla="val 50000"/>
              <a:gd name="adj2" fmla="val 43750"/>
            </a:avLst>
          </a:prstGeom>
          <a:solidFill>
            <a:srgbClr val="FFCC66"/>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3821" name="TextBox 1"/>
          <p:cNvSpPr txBox="1">
            <a:spLocks noChangeArrowheads="1"/>
          </p:cNvSpPr>
          <p:nvPr/>
        </p:nvSpPr>
        <p:spPr bwMode="auto">
          <a:xfrm>
            <a:off x="1524000" y="3922713"/>
            <a:ext cx="266700" cy="460375"/>
          </a:xfrm>
          <a:prstGeom prst="rect">
            <a:avLst/>
          </a:prstGeom>
          <a:noFill/>
          <a:ln w="9525">
            <a:noFill/>
            <a:miter lim="800000"/>
            <a:headEnd/>
            <a:tailEnd/>
          </a:ln>
        </p:spPr>
        <p:txBody>
          <a:bodyPr>
            <a:spAutoFit/>
          </a:bodyPr>
          <a:lstStyle/>
          <a:p>
            <a:r>
              <a:rPr lang="en-US" sz="2400">
                <a:latin typeface="Times New Roman" pitchFamily="18" charset="0"/>
              </a:rPr>
              <a:t>+</a:t>
            </a:r>
          </a:p>
        </p:txBody>
      </p:sp>
      <p:graphicFrame>
        <p:nvGraphicFramePr>
          <p:cNvPr id="13785" name="Object 473"/>
          <p:cNvGraphicFramePr>
            <a:graphicFrameLocks noChangeAspect="1"/>
          </p:cNvGraphicFramePr>
          <p:nvPr>
            <p:extLst>
              <p:ext uri="{D42A27DB-BD31-4B8C-83A1-F6EECF244321}">
                <p14:modId xmlns:p14="http://schemas.microsoft.com/office/powerpoint/2010/main" val="414754468"/>
              </p:ext>
            </p:extLst>
          </p:nvPr>
        </p:nvGraphicFramePr>
        <p:xfrm>
          <a:off x="6357938" y="4279900"/>
          <a:ext cx="379412" cy="419100"/>
        </p:xfrm>
        <a:graphic>
          <a:graphicData uri="http://schemas.openxmlformats.org/presentationml/2006/ole">
            <mc:AlternateContent xmlns:mc="http://schemas.openxmlformats.org/markup-compatibility/2006">
              <mc:Choice xmlns:v="urn:schemas-microsoft-com:vml" Requires="v">
                <p:oleObj spid="_x0000_s56442" name="Equation" r:id="rId16" imgW="241200" imgH="266400" progId="Equation.3">
                  <p:embed/>
                </p:oleObj>
              </mc:Choice>
              <mc:Fallback>
                <p:oleObj name="Equation" r:id="rId16" imgW="241200" imgH="2664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57938" y="4279900"/>
                        <a:ext cx="379412"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Rectangle 32"/>
          <p:cNvSpPr>
            <a:spLocks noChangeArrowheads="1"/>
          </p:cNvSpPr>
          <p:nvPr/>
        </p:nvSpPr>
        <p:spPr bwMode="auto">
          <a:xfrm>
            <a:off x="6248400" y="2871788"/>
            <a:ext cx="2209800" cy="1143000"/>
          </a:xfrm>
          <a:prstGeom prst="rect">
            <a:avLst/>
          </a:prstGeom>
          <a:solidFill>
            <a:srgbClr val="DDDDDD"/>
          </a:solidFill>
          <a:ln w="9525">
            <a:solidFill>
              <a:schemeClr val="bg1"/>
            </a:solidFill>
            <a:miter lim="800000"/>
            <a:headEnd/>
            <a:tailEnd/>
          </a:ln>
          <a:effectLst/>
          <a:extLst/>
        </p:spPr>
        <p:txBody>
          <a:bodyPr wrap="none" anchor="ctr"/>
          <a:lstStyle/>
          <a:p>
            <a:pPr algn="ctr" fontAlgn="auto">
              <a:spcBef>
                <a:spcPts val="0"/>
              </a:spcBef>
              <a:spcAft>
                <a:spcPts val="0"/>
              </a:spcAft>
              <a:defRPr/>
            </a:pPr>
            <a:endParaRPr lang="en-US" altLang="zh-CN" b="1">
              <a:cs typeface="+mn-cs"/>
            </a:endParaRPr>
          </a:p>
        </p:txBody>
      </p:sp>
      <p:sp>
        <p:nvSpPr>
          <p:cNvPr id="13824" name="Rectangle 33"/>
          <p:cNvSpPr>
            <a:spLocks noChangeArrowheads="1"/>
          </p:cNvSpPr>
          <p:nvPr/>
        </p:nvSpPr>
        <p:spPr bwMode="auto">
          <a:xfrm>
            <a:off x="6362700" y="3443288"/>
            <a:ext cx="1981200" cy="457200"/>
          </a:xfrm>
          <a:prstGeom prst="rect">
            <a:avLst/>
          </a:prstGeom>
          <a:solidFill>
            <a:srgbClr val="91D0EF"/>
          </a:solidFill>
          <a:ln w="9525">
            <a:solidFill>
              <a:srgbClr val="DDDDDD"/>
            </a:solidFill>
            <a:miter lim="800000"/>
            <a:headEnd/>
            <a:tailEnd/>
          </a:ln>
        </p:spPr>
        <p:txBody>
          <a:bodyPr wrap="none" anchor="ctr"/>
          <a:lstStyle/>
          <a:p>
            <a:pPr algn="ctr"/>
            <a:r>
              <a:rPr lang="en-US" altLang="zh-CN" sz="1600" dirty="0" smtClean="0">
                <a:latin typeface="Arial Rounded MT Bold" pitchFamily="34" charset="0"/>
                <a:ea typeface="Arial Unicode MS" pitchFamily="34" charset="-128"/>
                <a:cs typeface="Arial Unicode MS" pitchFamily="34" charset="-128"/>
              </a:rPr>
              <a:t>                    </a:t>
            </a:r>
            <a:endParaRPr lang="en-US" altLang="zh-CN" sz="1600" b="1" dirty="0"/>
          </a:p>
        </p:txBody>
      </p:sp>
      <p:graphicFrame>
        <p:nvGraphicFramePr>
          <p:cNvPr id="13788" name="Object 476"/>
          <p:cNvGraphicFramePr>
            <a:graphicFrameLocks noChangeAspect="1"/>
          </p:cNvGraphicFramePr>
          <p:nvPr>
            <p:extLst>
              <p:ext uri="{D42A27DB-BD31-4B8C-83A1-F6EECF244321}">
                <p14:modId xmlns:p14="http://schemas.microsoft.com/office/powerpoint/2010/main" val="4024442630"/>
              </p:ext>
            </p:extLst>
          </p:nvPr>
        </p:nvGraphicFramePr>
        <p:xfrm>
          <a:off x="6644481" y="3505200"/>
          <a:ext cx="1417638" cy="354013"/>
        </p:xfrm>
        <a:graphic>
          <a:graphicData uri="http://schemas.openxmlformats.org/presentationml/2006/ole">
            <mc:AlternateContent xmlns:mc="http://schemas.openxmlformats.org/markup-compatibility/2006">
              <mc:Choice xmlns:v="urn:schemas-microsoft-com:vml" Requires="v">
                <p:oleObj spid="_x0000_s56443" name="Equation" r:id="rId18" imgW="914400" imgH="241200" progId="Equation.3">
                  <p:embed/>
                </p:oleObj>
              </mc:Choice>
              <mc:Fallback>
                <p:oleObj name="Equation" r:id="rId18" imgW="914400" imgH="241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44481" y="3505200"/>
                        <a:ext cx="1417638"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77"/>
          <p:cNvGraphicFramePr>
            <a:graphicFrameLocks noChangeAspect="1"/>
          </p:cNvGraphicFramePr>
          <p:nvPr/>
        </p:nvGraphicFramePr>
        <p:xfrm>
          <a:off x="6477000" y="5334000"/>
          <a:ext cx="1784350" cy="366713"/>
        </p:xfrm>
        <a:graphic>
          <a:graphicData uri="http://schemas.openxmlformats.org/presentationml/2006/ole">
            <mc:AlternateContent xmlns:mc="http://schemas.openxmlformats.org/markup-compatibility/2006">
              <mc:Choice xmlns:v="urn:schemas-microsoft-com:vml" Requires="v">
                <p:oleObj spid="_x0000_s56444" name="Equation" r:id="rId20" imgW="1269720" imgH="241200" progId="Equation.3">
                  <p:embed/>
                </p:oleObj>
              </mc:Choice>
              <mc:Fallback>
                <p:oleObj name="Equation" r:id="rId20" imgW="1269720" imgH="241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77000" y="5334000"/>
                        <a:ext cx="1784350" cy="366713"/>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53" name="Title 1"/>
          <p:cNvSpPr txBox="1">
            <a:spLocks/>
          </p:cNvSpPr>
          <p:nvPr/>
        </p:nvSpPr>
        <p:spPr>
          <a:xfrm>
            <a:off x="1143000" y="152400"/>
            <a:ext cx="6324600" cy="838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Combination</a:t>
            </a:r>
            <a:r>
              <a:rPr kumimoji="0" lang="en-US" sz="3200" b="1" i="0" u="none" strike="noStrike" kern="1200" cap="none" spc="0" normalizeH="0" noProof="0" dirty="0" smtClean="0">
                <a:ln>
                  <a:noFill/>
                </a:ln>
                <a:solidFill>
                  <a:schemeClr val="tx1"/>
                </a:solidFill>
                <a:effectLst/>
                <a:uLnTx/>
                <a:uFillTx/>
                <a:latin typeface="+mj-lt"/>
                <a:ea typeface="+mj-ea"/>
                <a:cs typeface="+mj-cs"/>
              </a:rPr>
              <a:t> of NSST and</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NCEP CFS</a:t>
            </a:r>
            <a:endParaRPr kumimoji="0" lang="en-US" sz="3200" b="1" i="0" u="none" strike="noStrike" kern="1200" cap="none" spc="0" normalizeH="0" baseline="0" noProof="0" dirty="0" smtClean="0">
              <a:ln>
                <a:noFill/>
              </a:ln>
              <a:solidFill>
                <a:srgbClr val="0070C0"/>
              </a:solidFill>
              <a:effectLst/>
              <a:uLnTx/>
              <a:uFillTx/>
              <a:latin typeface="+mj-lt"/>
              <a:ea typeface="+mj-ea"/>
              <a:cs typeface="+mj-cs"/>
            </a:endParaRPr>
          </a:p>
        </p:txBody>
      </p:sp>
      <p:graphicFrame>
        <p:nvGraphicFramePr>
          <p:cNvPr id="13793" name="Object 481"/>
          <p:cNvGraphicFramePr>
            <a:graphicFrameLocks noChangeAspect="1"/>
          </p:cNvGraphicFramePr>
          <p:nvPr/>
        </p:nvGraphicFramePr>
        <p:xfrm>
          <a:off x="1981200" y="3124200"/>
          <a:ext cx="640080" cy="355600"/>
        </p:xfrm>
        <a:graphic>
          <a:graphicData uri="http://schemas.openxmlformats.org/presentationml/2006/ole">
            <mc:AlternateContent xmlns:mc="http://schemas.openxmlformats.org/markup-compatibility/2006">
              <mc:Choice xmlns:v="urn:schemas-microsoft-com:vml" Requires="v">
                <p:oleObj spid="_x0000_s56445" name="Equation" r:id="rId22" imgW="457200" imgH="253800" progId="Equation.3">
                  <p:embed/>
                </p:oleObj>
              </mc:Choice>
              <mc:Fallback>
                <p:oleObj name="Equation" r:id="rId22" imgW="45720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3124200"/>
                        <a:ext cx="64008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 name="Rectangle 33"/>
          <p:cNvSpPr>
            <a:spLocks noChangeArrowheads="1"/>
          </p:cNvSpPr>
          <p:nvPr/>
        </p:nvSpPr>
        <p:spPr bwMode="auto">
          <a:xfrm>
            <a:off x="6362700" y="2933700"/>
            <a:ext cx="1981200" cy="457200"/>
          </a:xfrm>
          <a:prstGeom prst="rect">
            <a:avLst/>
          </a:prstGeom>
          <a:solidFill>
            <a:srgbClr val="91D0EF"/>
          </a:solidFill>
          <a:ln w="9525">
            <a:solidFill>
              <a:srgbClr val="DDDDDD"/>
            </a:solidFill>
            <a:miter lim="800000"/>
            <a:headEnd/>
            <a:tailEnd/>
          </a:ln>
        </p:spPr>
        <p:txBody>
          <a:bodyPr wrap="none" anchor="ctr"/>
          <a:lstStyle/>
          <a:p>
            <a:pPr algn="ctr"/>
            <a:r>
              <a:rPr lang="en-US" altLang="zh-CN" sz="1600" b="1" dirty="0" smtClean="0">
                <a:latin typeface="Arial Rounded MT Bold" pitchFamily="34" charset="0"/>
                <a:ea typeface="Arial Unicode MS" pitchFamily="34" charset="-128"/>
                <a:cs typeface="Arial Unicode MS" pitchFamily="34" charset="-128"/>
              </a:rPr>
              <a:t>Analysis</a:t>
            </a:r>
            <a:endParaRPr lang="en-US" altLang="zh-CN" sz="1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2560915430"/>
              </p:ext>
            </p:extLst>
          </p:nvPr>
        </p:nvGraphicFramePr>
        <p:xfrm>
          <a:off x="7777163" y="2971800"/>
          <a:ext cx="523875" cy="406400"/>
        </p:xfrm>
        <a:graphic>
          <a:graphicData uri="http://schemas.openxmlformats.org/presentationml/2006/ole">
            <mc:AlternateContent xmlns:mc="http://schemas.openxmlformats.org/markup-compatibility/2006">
              <mc:Choice xmlns:v="urn:schemas-microsoft-com:vml" Requires="v">
                <p:oleObj spid="_x0000_s56446" name="Equation" r:id="rId24" imgW="355320" imgH="253800" progId="Equation.3">
                  <p:embed/>
                </p:oleObj>
              </mc:Choice>
              <mc:Fallback>
                <p:oleObj name="Equation" r:id="rId24" imgW="35532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77163" y="2971800"/>
                        <a:ext cx="5238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00431407"/>
              </p:ext>
            </p:extLst>
          </p:nvPr>
        </p:nvGraphicFramePr>
        <p:xfrm>
          <a:off x="6553200" y="2974975"/>
          <a:ext cx="288925" cy="415925"/>
        </p:xfrm>
        <a:graphic>
          <a:graphicData uri="http://schemas.openxmlformats.org/presentationml/2006/ole">
            <mc:AlternateContent xmlns:mc="http://schemas.openxmlformats.org/markup-compatibility/2006">
              <mc:Choice xmlns:v="urn:schemas-microsoft-com:vml" Requires="v">
                <p:oleObj spid="_x0000_s56447" name="Equation" r:id="rId26" imgW="190440" imgH="253800" progId="Equation.3">
                  <p:embed/>
                </p:oleObj>
              </mc:Choice>
              <mc:Fallback>
                <p:oleObj name="Equation" r:id="rId26" imgW="190440" imgH="2538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53200" y="2974975"/>
                        <a:ext cx="28892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1"/>
          <p:cNvSpPr txBox="1">
            <a:spLocks noChangeArrowheads="1"/>
          </p:cNvSpPr>
          <p:nvPr/>
        </p:nvSpPr>
        <p:spPr bwMode="auto">
          <a:xfrm>
            <a:off x="7181850" y="3160067"/>
            <a:ext cx="266700" cy="461665"/>
          </a:xfrm>
          <a:prstGeom prst="rect">
            <a:avLst/>
          </a:prstGeom>
          <a:noFill/>
          <a:ln w="9525">
            <a:noFill/>
            <a:miter lim="800000"/>
            <a:headEnd/>
            <a:tailEnd/>
          </a:ln>
        </p:spPr>
        <p:txBody>
          <a:bodyPr>
            <a:spAutoFit/>
          </a:bodyPr>
          <a:lstStyle/>
          <a:p>
            <a:r>
              <a:rPr lang="en-US" sz="2400" dirty="0" smtClean="0">
                <a:latin typeface="Times New Roman" pitchFamily="18" charset="0"/>
              </a:rPr>
              <a:t>+</a:t>
            </a:r>
            <a:endParaRPr lang="en-US" sz="2400" dirty="0">
              <a:latin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9708392"/>
              </p:ext>
            </p:extLst>
          </p:nvPr>
        </p:nvGraphicFramePr>
        <p:xfrm>
          <a:off x="4343400" y="3990181"/>
          <a:ext cx="736600" cy="325438"/>
        </p:xfrm>
        <a:graphic>
          <a:graphicData uri="http://schemas.openxmlformats.org/presentationml/2006/ole">
            <mc:AlternateContent xmlns:mc="http://schemas.openxmlformats.org/markup-compatibility/2006">
              <mc:Choice xmlns:v="urn:schemas-microsoft-com:vml" Requires="v">
                <p:oleObj spid="_x0000_s56448" name="Equation" r:id="rId28" imgW="545863" imgH="241195" progId="Equation.3">
                  <p:embed/>
                </p:oleObj>
              </mc:Choice>
              <mc:Fallback>
                <p:oleObj name="Equation" r:id="rId28" imgW="545863" imgH="241195"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400" y="3990181"/>
                        <a:ext cx="736600"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9409884"/>
              </p:ext>
            </p:extLst>
          </p:nvPr>
        </p:nvGraphicFramePr>
        <p:xfrm>
          <a:off x="1943100" y="6324601"/>
          <a:ext cx="5387724" cy="495300"/>
        </p:xfrm>
        <a:graphic>
          <a:graphicData uri="http://schemas.openxmlformats.org/presentationml/2006/ole">
            <mc:AlternateContent xmlns:mc="http://schemas.openxmlformats.org/markup-compatibility/2006">
              <mc:Choice xmlns:v="urn:schemas-microsoft-com:vml" Requires="v">
                <p:oleObj spid="_x0000_s56449" name="Equation" r:id="rId30" imgW="2603160" imgH="253800" progId="Equation.3">
                  <p:embed/>
                </p:oleObj>
              </mc:Choice>
              <mc:Fallback>
                <p:oleObj name="Equation" r:id="rId30" imgW="2603160" imgH="2538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43100" y="6324601"/>
                        <a:ext cx="5387724"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74950845"/>
              </p:ext>
            </p:extLst>
          </p:nvPr>
        </p:nvGraphicFramePr>
        <p:xfrm>
          <a:off x="3606800" y="5892800"/>
          <a:ext cx="2178050" cy="409575"/>
        </p:xfrm>
        <a:graphic>
          <a:graphicData uri="http://schemas.openxmlformats.org/presentationml/2006/ole">
            <mc:AlternateContent xmlns:mc="http://schemas.openxmlformats.org/markup-compatibility/2006">
              <mc:Choice xmlns:v="urn:schemas-microsoft-com:vml" Requires="v">
                <p:oleObj spid="_x0000_s56450" name="Equation" r:id="rId32" imgW="1473120" imgH="253800" progId="Equation.3">
                  <p:embed/>
                </p:oleObj>
              </mc:Choice>
              <mc:Fallback>
                <p:oleObj name="Equation" r:id="rId32" imgW="1473120" imgH="2538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06800" y="5892800"/>
                        <a:ext cx="21780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4765648"/>
              </p:ext>
            </p:extLst>
          </p:nvPr>
        </p:nvGraphicFramePr>
        <p:xfrm>
          <a:off x="876300" y="4889500"/>
          <a:ext cx="1828800" cy="328632"/>
        </p:xfrm>
        <a:graphic>
          <a:graphicData uri="http://schemas.openxmlformats.org/presentationml/2006/ole">
            <mc:AlternateContent xmlns:mc="http://schemas.openxmlformats.org/markup-compatibility/2006">
              <mc:Choice xmlns:v="urn:schemas-microsoft-com:vml" Requires="v">
                <p:oleObj spid="_x0000_s56451" name="Equation" r:id="rId34" imgW="1333440" imgH="253800" progId="Equation.3">
                  <p:embed/>
                </p:oleObj>
              </mc:Choice>
              <mc:Fallback>
                <p:oleObj name="Equation" r:id="rId34" imgW="1333440" imgH="2538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76300" y="4889500"/>
                        <a:ext cx="1828800" cy="328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87580044"/>
              </p:ext>
            </p:extLst>
          </p:nvPr>
        </p:nvGraphicFramePr>
        <p:xfrm>
          <a:off x="0" y="5105400"/>
          <a:ext cx="3505200" cy="602593"/>
        </p:xfrm>
        <a:graphic>
          <a:graphicData uri="http://schemas.openxmlformats.org/presentationml/2006/ole">
            <mc:AlternateContent xmlns:mc="http://schemas.openxmlformats.org/markup-compatibility/2006">
              <mc:Choice xmlns:v="urn:schemas-microsoft-com:vml" Requires="v">
                <p:oleObj spid="_x0000_s56452" name="Equation" r:id="rId36" imgW="2438280" imgH="482400" progId="Equation.3">
                  <p:embed/>
                </p:oleObj>
              </mc:Choice>
              <mc:Fallback>
                <p:oleObj name="Equation" r:id="rId36" imgW="2438280" imgH="482400" progId="Equation.3">
                  <p:embed/>
                  <p:pic>
                    <p:nvPicPr>
                      <p:cNvPr id="0" name=""/>
                      <p:cNvPicPr>
                        <a:picLocks noChangeAspect="1" noChangeArrowheads="1"/>
                      </p:cNvPicPr>
                      <p:nvPr/>
                    </p:nvPicPr>
                    <p:blipFill>
                      <a:blip r:embed="rId37"/>
                      <a:srcRect/>
                      <a:stretch>
                        <a:fillRect/>
                      </a:stretch>
                    </p:blipFill>
                    <p:spPr bwMode="auto">
                      <a:xfrm>
                        <a:off x="0" y="5105400"/>
                        <a:ext cx="3505200" cy="602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262" name="Object 950"/>
          <p:cNvGraphicFramePr>
            <a:graphicFrameLocks noChangeAspect="1"/>
          </p:cNvGraphicFramePr>
          <p:nvPr/>
        </p:nvGraphicFramePr>
        <p:xfrm>
          <a:off x="1371600" y="2438400"/>
          <a:ext cx="622300" cy="342900"/>
        </p:xfrm>
        <a:graphic>
          <a:graphicData uri="http://schemas.openxmlformats.org/presentationml/2006/ole">
            <mc:AlternateContent xmlns:mc="http://schemas.openxmlformats.org/markup-compatibility/2006">
              <mc:Choice xmlns:v="urn:schemas-microsoft-com:vml" Requires="v">
                <p:oleObj spid="_x0000_s56453" name="Equation" r:id="rId38" imgW="393480" imgH="228600" progId="Equation.3">
                  <p:embed/>
                </p:oleObj>
              </mc:Choice>
              <mc:Fallback>
                <p:oleObj name="Equation" r:id="rId38" imgW="393480" imgH="2286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71600" y="2438400"/>
                        <a:ext cx="622300" cy="3429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4263" name="Object 951"/>
          <p:cNvGraphicFramePr>
            <a:graphicFrameLocks noChangeAspect="1"/>
          </p:cNvGraphicFramePr>
          <p:nvPr/>
        </p:nvGraphicFramePr>
        <p:xfrm>
          <a:off x="7086600" y="2438400"/>
          <a:ext cx="625475" cy="338137"/>
        </p:xfrm>
        <a:graphic>
          <a:graphicData uri="http://schemas.openxmlformats.org/presentationml/2006/ole">
            <mc:AlternateContent xmlns:mc="http://schemas.openxmlformats.org/markup-compatibility/2006">
              <mc:Choice xmlns:v="urn:schemas-microsoft-com:vml" Requires="v">
                <p:oleObj spid="_x0000_s56454" name="Equation" r:id="rId40" imgW="393480" imgH="228600" progId="Equation.3">
                  <p:embed/>
                </p:oleObj>
              </mc:Choice>
              <mc:Fallback>
                <p:oleObj name="Equation" r:id="rId40" imgW="393480" imgH="228600"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86600" y="2438400"/>
                        <a:ext cx="625475" cy="338137"/>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56" name="TextBox 55"/>
          <p:cNvSpPr txBox="1"/>
          <p:nvPr/>
        </p:nvSpPr>
        <p:spPr>
          <a:xfrm>
            <a:off x="8153400" y="6324600"/>
            <a:ext cx="533400" cy="261610"/>
          </a:xfrm>
          <a:prstGeom prst="rect">
            <a:avLst/>
          </a:prstGeom>
          <a:noFill/>
        </p:spPr>
        <p:txBody>
          <a:bodyPr wrap="square" rtlCol="0">
            <a:spAutoFit/>
          </a:bodyPr>
          <a:lstStyle/>
          <a:p>
            <a:r>
              <a:rPr lang="en-US" sz="1100" dirty="0" smtClean="0"/>
              <a:t>62</a:t>
            </a:r>
            <a:endParaRPr lang="en-US" sz="1100" dirty="0"/>
          </a:p>
        </p:txBody>
      </p:sp>
    </p:spTree>
    <p:extLst>
      <p:ext uri="{BB962C8B-B14F-4D97-AF65-F5344CB8AC3E}">
        <p14:creationId xmlns:p14="http://schemas.microsoft.com/office/powerpoint/2010/main" val="3355423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4" name="Line 6"/>
          <p:cNvSpPr>
            <a:spLocks noChangeShapeType="1"/>
          </p:cNvSpPr>
          <p:nvPr/>
        </p:nvSpPr>
        <p:spPr bwMode="auto">
          <a:xfrm>
            <a:off x="12122150" y="4876800"/>
            <a:ext cx="0" cy="0"/>
          </a:xfrm>
          <a:prstGeom prst="line">
            <a:avLst/>
          </a:prstGeom>
          <a:noFill/>
          <a:ln w="9525">
            <a:solidFill>
              <a:schemeClr val="tx1"/>
            </a:solidFill>
            <a:round/>
            <a:headEnd/>
            <a:tailEnd/>
          </a:ln>
        </p:spPr>
        <p:txBody>
          <a:bodyPr/>
          <a:lstStyle/>
          <a:p>
            <a:pPr defTabSz="457200"/>
            <a:endParaRPr lang="en-US">
              <a:solidFill>
                <a:prstClr val="black"/>
              </a:solidFill>
            </a:endParaRPr>
          </a:p>
        </p:txBody>
      </p:sp>
      <p:sp>
        <p:nvSpPr>
          <p:cNvPr id="13801" name="Rectangle 14"/>
          <p:cNvSpPr>
            <a:spLocks noChangeArrowheads="1"/>
          </p:cNvSpPr>
          <p:nvPr/>
        </p:nvSpPr>
        <p:spPr bwMode="auto">
          <a:xfrm>
            <a:off x="5867400" y="990600"/>
            <a:ext cx="3124200" cy="4495800"/>
          </a:xfrm>
          <a:prstGeom prst="rect">
            <a:avLst/>
          </a:prstGeom>
          <a:solidFill>
            <a:schemeClr val="bg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13802" name="Rectangle 15"/>
          <p:cNvSpPr>
            <a:spLocks noChangeArrowheads="1"/>
          </p:cNvSpPr>
          <p:nvPr/>
        </p:nvSpPr>
        <p:spPr bwMode="auto">
          <a:xfrm>
            <a:off x="5943600" y="1524000"/>
            <a:ext cx="2971800" cy="990600"/>
          </a:xfrm>
          <a:prstGeom prst="rect">
            <a:avLst/>
          </a:prstGeom>
          <a:solidFill>
            <a:srgbClr val="DDDDDD"/>
          </a:solidFill>
          <a:ln w="9525">
            <a:solidFill>
              <a:schemeClr val="bg1"/>
            </a:solidFill>
            <a:miter lim="800000"/>
            <a:headEnd/>
            <a:tailEnd/>
          </a:ln>
        </p:spPr>
        <p:txBody>
          <a:bodyPr wrap="none" anchor="ctr"/>
          <a:lstStyle/>
          <a:p>
            <a:pPr algn="ctr" defTabSz="457200"/>
            <a:r>
              <a:rPr lang="en-US" altLang="zh-CN" b="1" dirty="0" smtClean="0">
                <a:solidFill>
                  <a:prstClr val="black"/>
                </a:solidFill>
              </a:rPr>
              <a:t>Atmospheric FCST Model </a:t>
            </a:r>
          </a:p>
          <a:p>
            <a:pPr algn="ctr" defTabSz="457200"/>
            <a:r>
              <a:rPr lang="en-US" altLang="zh-CN" b="1" dirty="0" smtClean="0">
                <a:solidFill>
                  <a:srgbClr val="0070C0"/>
                </a:solidFill>
              </a:rPr>
              <a:t>with NSST Model built in</a:t>
            </a:r>
            <a:endParaRPr lang="en-US" altLang="zh-CN" b="1" dirty="0">
              <a:solidFill>
                <a:srgbClr val="0070C0"/>
              </a:solidFill>
            </a:endParaRPr>
          </a:p>
          <a:p>
            <a:pPr algn="ctr" defTabSz="457200"/>
            <a:endParaRPr lang="en-US" altLang="zh-CN" b="1" dirty="0">
              <a:solidFill>
                <a:prstClr val="black"/>
              </a:solidFill>
            </a:endParaRPr>
          </a:p>
        </p:txBody>
      </p:sp>
      <p:sp>
        <p:nvSpPr>
          <p:cNvPr id="13803" name="Rectangle 16"/>
          <p:cNvSpPr>
            <a:spLocks noChangeArrowheads="1"/>
          </p:cNvSpPr>
          <p:nvPr/>
        </p:nvSpPr>
        <p:spPr bwMode="auto">
          <a:xfrm>
            <a:off x="5867400" y="990600"/>
            <a:ext cx="3124200" cy="381000"/>
          </a:xfrm>
          <a:prstGeom prst="rect">
            <a:avLst/>
          </a:prstGeom>
          <a:solidFill>
            <a:srgbClr val="FFCC66"/>
          </a:solidFill>
          <a:ln w="9525">
            <a:solidFill>
              <a:schemeClr val="tx1"/>
            </a:solidFill>
            <a:miter lim="800000"/>
            <a:headEnd/>
            <a:tailEnd/>
          </a:ln>
        </p:spPr>
        <p:txBody>
          <a:bodyPr wrap="none" anchor="ctr"/>
          <a:lstStyle/>
          <a:p>
            <a:pPr algn="ctr" defTabSz="457200"/>
            <a:r>
              <a:rPr lang="en-US" b="1" dirty="0" smtClean="0">
                <a:solidFill>
                  <a:prstClr val="black"/>
                </a:solidFill>
              </a:rPr>
              <a:t>FORECAST</a:t>
            </a:r>
            <a:endParaRPr lang="en-US" b="1" dirty="0">
              <a:solidFill>
                <a:prstClr val="black"/>
              </a:solidFill>
            </a:endParaRPr>
          </a:p>
        </p:txBody>
      </p:sp>
      <p:sp>
        <p:nvSpPr>
          <p:cNvPr id="13804" name="Rectangle 17"/>
          <p:cNvSpPr>
            <a:spLocks noChangeArrowheads="1"/>
          </p:cNvSpPr>
          <p:nvPr/>
        </p:nvSpPr>
        <p:spPr bwMode="auto">
          <a:xfrm>
            <a:off x="152400" y="990600"/>
            <a:ext cx="3124200" cy="4495800"/>
          </a:xfrm>
          <a:prstGeom prst="rect">
            <a:avLst/>
          </a:prstGeom>
          <a:solidFill>
            <a:schemeClr val="bg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13805" name="Rectangle 18"/>
          <p:cNvSpPr>
            <a:spLocks noChangeArrowheads="1"/>
          </p:cNvSpPr>
          <p:nvPr/>
        </p:nvSpPr>
        <p:spPr bwMode="auto">
          <a:xfrm>
            <a:off x="228600" y="1524000"/>
            <a:ext cx="2971800" cy="990600"/>
          </a:xfrm>
          <a:prstGeom prst="rect">
            <a:avLst/>
          </a:prstGeom>
          <a:solidFill>
            <a:srgbClr val="DDDDDD"/>
          </a:solidFill>
          <a:ln w="9525">
            <a:solidFill>
              <a:schemeClr val="bg1"/>
            </a:solidFill>
            <a:miter lim="800000"/>
            <a:headEnd/>
            <a:tailEnd/>
          </a:ln>
        </p:spPr>
        <p:txBody>
          <a:bodyPr wrap="none" anchor="ctr"/>
          <a:lstStyle/>
          <a:p>
            <a:pPr algn="ctr" defTabSz="457200"/>
            <a:r>
              <a:rPr lang="en-US" altLang="zh-CN" b="1" dirty="0" smtClean="0">
                <a:solidFill>
                  <a:prstClr val="black"/>
                </a:solidFill>
              </a:rPr>
              <a:t>Hybrid ENKF GSI </a:t>
            </a:r>
          </a:p>
          <a:p>
            <a:pPr algn="ctr" defTabSz="457200"/>
            <a:r>
              <a:rPr lang="en-US" altLang="zh-CN" b="1" dirty="0" smtClean="0">
                <a:solidFill>
                  <a:srgbClr val="0070C0"/>
                </a:solidFill>
              </a:rPr>
              <a:t>with </a:t>
            </a:r>
            <a:r>
              <a:rPr lang="en-US" altLang="zh-CN" b="1" dirty="0" err="1" smtClean="0">
                <a:solidFill>
                  <a:srgbClr val="0070C0"/>
                </a:solidFill>
              </a:rPr>
              <a:t>Tf</a:t>
            </a:r>
            <a:r>
              <a:rPr lang="en-US" altLang="zh-CN" b="1" dirty="0" smtClean="0">
                <a:solidFill>
                  <a:srgbClr val="0070C0"/>
                </a:solidFill>
              </a:rPr>
              <a:t> analysis built in</a:t>
            </a:r>
            <a:endParaRPr lang="en-US" altLang="zh-CN" b="1" dirty="0">
              <a:solidFill>
                <a:srgbClr val="0070C0"/>
              </a:solidFill>
            </a:endParaRPr>
          </a:p>
          <a:p>
            <a:pPr algn="ctr" defTabSz="457200"/>
            <a:endParaRPr lang="en-US" altLang="zh-CN" b="1" dirty="0">
              <a:solidFill>
                <a:prstClr val="black"/>
              </a:solidFill>
            </a:endParaRPr>
          </a:p>
        </p:txBody>
      </p:sp>
      <p:sp>
        <p:nvSpPr>
          <p:cNvPr id="13806" name="Rectangle 19"/>
          <p:cNvSpPr>
            <a:spLocks noChangeArrowheads="1"/>
          </p:cNvSpPr>
          <p:nvPr/>
        </p:nvSpPr>
        <p:spPr bwMode="auto">
          <a:xfrm>
            <a:off x="152400" y="990600"/>
            <a:ext cx="3124200" cy="381000"/>
          </a:xfrm>
          <a:prstGeom prst="rect">
            <a:avLst/>
          </a:prstGeom>
          <a:solidFill>
            <a:srgbClr val="FFCC66"/>
          </a:solidFill>
          <a:ln w="9525">
            <a:solidFill>
              <a:schemeClr val="tx1"/>
            </a:solidFill>
            <a:miter lim="800000"/>
            <a:headEnd/>
            <a:tailEnd/>
          </a:ln>
        </p:spPr>
        <p:txBody>
          <a:bodyPr wrap="none" anchor="ctr"/>
          <a:lstStyle/>
          <a:p>
            <a:pPr algn="ctr" defTabSz="457200"/>
            <a:r>
              <a:rPr lang="en-US" b="1" dirty="0" smtClean="0">
                <a:solidFill>
                  <a:prstClr val="black"/>
                </a:solidFill>
              </a:rPr>
              <a:t>ANALYSIS</a:t>
            </a:r>
            <a:endParaRPr lang="en-US" b="1" dirty="0">
              <a:solidFill>
                <a:prstClr val="black"/>
              </a:solidFill>
            </a:endParaRPr>
          </a:p>
        </p:txBody>
      </p:sp>
      <p:sp>
        <p:nvSpPr>
          <p:cNvPr id="13810" name="Line 25"/>
          <p:cNvSpPr>
            <a:spLocks noChangeShapeType="1"/>
          </p:cNvSpPr>
          <p:nvPr/>
        </p:nvSpPr>
        <p:spPr bwMode="auto">
          <a:xfrm flipV="1">
            <a:off x="2438400" y="2552581"/>
            <a:ext cx="0" cy="228600"/>
          </a:xfrm>
          <a:prstGeom prst="line">
            <a:avLst/>
          </a:prstGeom>
          <a:noFill/>
          <a:ln w="19050">
            <a:solidFill>
              <a:schemeClr val="tx1"/>
            </a:solidFill>
            <a:round/>
            <a:headEnd/>
            <a:tailEnd type="triangle" w="med" len="med"/>
          </a:ln>
        </p:spPr>
        <p:txBody>
          <a:bodyPr/>
          <a:lstStyle/>
          <a:p>
            <a:pPr defTabSz="457200"/>
            <a:endParaRPr lang="en-US">
              <a:solidFill>
                <a:prstClr val="black"/>
              </a:solidFill>
            </a:endParaRPr>
          </a:p>
        </p:txBody>
      </p:sp>
      <p:sp>
        <p:nvSpPr>
          <p:cNvPr id="13819" name="Rectangle 44"/>
          <p:cNvSpPr>
            <a:spLocks noChangeArrowheads="1"/>
          </p:cNvSpPr>
          <p:nvPr/>
        </p:nvSpPr>
        <p:spPr bwMode="auto">
          <a:xfrm>
            <a:off x="228600" y="4343400"/>
            <a:ext cx="2971800" cy="106680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lgn="ctr" defTabSz="457200"/>
            <a:r>
              <a:rPr lang="en-US" altLang="zh-CN" b="1" dirty="0" smtClean="0">
                <a:solidFill>
                  <a:prstClr val="black"/>
                </a:solidFill>
              </a:rPr>
              <a:t>Hybrid GODAS</a:t>
            </a:r>
          </a:p>
          <a:p>
            <a:pPr algn="ctr" defTabSz="457200"/>
            <a:endParaRPr lang="en-US" altLang="zh-CN" sz="1600" b="1" dirty="0">
              <a:solidFill>
                <a:prstClr val="black"/>
              </a:solidFill>
            </a:endParaRPr>
          </a:p>
        </p:txBody>
      </p:sp>
      <p:sp>
        <p:nvSpPr>
          <p:cNvPr id="58" name="Rectangle 32"/>
          <p:cNvSpPr>
            <a:spLocks noChangeArrowheads="1"/>
          </p:cNvSpPr>
          <p:nvPr/>
        </p:nvSpPr>
        <p:spPr bwMode="auto">
          <a:xfrm>
            <a:off x="5943600" y="2743200"/>
            <a:ext cx="297180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lnSpc>
                <a:spcPct val="150000"/>
              </a:lnSpc>
              <a:defRPr/>
            </a:pPr>
            <a:r>
              <a:rPr lang="en-US" altLang="zh-CN" sz="1400" b="1" dirty="0" smtClean="0">
                <a:solidFill>
                  <a:prstClr val="black"/>
                </a:solidFill>
                <a:sym typeface="Wingdings" pitchFamily="2" charset="2"/>
              </a:rPr>
              <a:t>Get            and then                 for </a:t>
            </a:r>
          </a:p>
          <a:p>
            <a:pPr defTabSz="457200">
              <a:lnSpc>
                <a:spcPct val="150000"/>
              </a:lnSpc>
              <a:defRPr/>
            </a:pPr>
            <a:r>
              <a:rPr lang="en-US" altLang="zh-CN" sz="1400" b="1" dirty="0" smtClean="0">
                <a:solidFill>
                  <a:prstClr val="black"/>
                </a:solidFill>
                <a:sym typeface="Wingdings" pitchFamily="2" charset="2"/>
              </a:rPr>
              <a:t>the coupling with NSST T-Profile</a:t>
            </a:r>
          </a:p>
          <a:p>
            <a:pPr defTabSz="457200">
              <a:lnSpc>
                <a:spcPct val="150000"/>
              </a:lnSpc>
              <a:defRPr/>
            </a:pPr>
            <a:r>
              <a:rPr lang="en-US" altLang="zh-CN" sz="1400" b="1" dirty="0" smtClean="0">
                <a:solidFill>
                  <a:prstClr val="black"/>
                </a:solidFill>
                <a:sym typeface="Wingdings" pitchFamily="2" charset="2"/>
              </a:rPr>
              <a:t>                   and Oceanic model</a:t>
            </a:r>
          </a:p>
          <a:p>
            <a:pPr defTabSz="457200">
              <a:lnSpc>
                <a:spcPct val="150000"/>
              </a:lnSpc>
              <a:defRPr/>
            </a:pPr>
            <a:r>
              <a:rPr lang="en-US" altLang="zh-CN" sz="1400" b="1" dirty="0" smtClean="0">
                <a:solidFill>
                  <a:prstClr val="black"/>
                </a:solidFill>
                <a:sym typeface="Wingdings" pitchFamily="2" charset="2"/>
              </a:rPr>
              <a:t> T-Profile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53" name="Title 1"/>
          <p:cNvSpPr txBox="1">
            <a:spLocks/>
          </p:cNvSpPr>
          <p:nvPr/>
        </p:nvSpPr>
        <p:spPr>
          <a:xfrm>
            <a:off x="228600" y="152400"/>
            <a:ext cx="8686800" cy="1066800"/>
          </a:xfrm>
          <a:prstGeom prst="rect">
            <a:avLst/>
          </a:prstGeom>
        </p:spPr>
        <p:txBody>
          <a:bodyPr/>
          <a:lstStyle/>
          <a:p>
            <a:pPr algn="ctr" fontAlgn="base">
              <a:spcBef>
                <a:spcPct val="0"/>
              </a:spcBef>
              <a:spcAft>
                <a:spcPct val="0"/>
              </a:spcAft>
              <a:defRPr/>
            </a:pPr>
            <a:r>
              <a:rPr lang="en-US" sz="2400" b="1" dirty="0" smtClean="0">
                <a:solidFill>
                  <a:srgbClr val="002060"/>
                </a:solidFill>
                <a:latin typeface="Times New Roman" panose="02020603050405020304" pitchFamily="18" charset="0"/>
                <a:cs typeface="Times New Roman" panose="02020603050405020304" pitchFamily="18" charset="0"/>
              </a:rPr>
              <a:t>Incorporation of the NSST into an air-sea coupled </a:t>
            </a:r>
          </a:p>
          <a:p>
            <a:pPr algn="ctr" fontAlgn="base">
              <a:spcBef>
                <a:spcPct val="0"/>
              </a:spcBef>
              <a:spcAft>
                <a:spcPct val="0"/>
              </a:spcAft>
              <a:defRPr/>
            </a:pPr>
            <a:r>
              <a:rPr lang="en-US" sz="2400" b="1" dirty="0" smtClean="0">
                <a:solidFill>
                  <a:srgbClr val="002060"/>
                </a:solidFill>
                <a:latin typeface="Times New Roman" panose="02020603050405020304" pitchFamily="18" charset="0"/>
                <a:cs typeface="Times New Roman" panose="02020603050405020304" pitchFamily="18" charset="0"/>
              </a:rPr>
              <a:t>data assimilation and prediction system</a:t>
            </a:r>
          </a:p>
        </p:txBody>
      </p:sp>
      <p:graphicFrame>
        <p:nvGraphicFramePr>
          <p:cNvPr id="14263" name="Object 951"/>
          <p:cNvGraphicFramePr>
            <a:graphicFrameLocks noChangeAspect="1"/>
          </p:cNvGraphicFramePr>
          <p:nvPr>
            <p:extLst>
              <p:ext uri="{D42A27DB-BD31-4B8C-83A1-F6EECF244321}">
                <p14:modId xmlns:p14="http://schemas.microsoft.com/office/powerpoint/2010/main" val="3653589736"/>
              </p:ext>
            </p:extLst>
          </p:nvPr>
        </p:nvGraphicFramePr>
        <p:xfrm>
          <a:off x="1152525" y="2133600"/>
          <a:ext cx="1028700" cy="376238"/>
        </p:xfrm>
        <a:graphic>
          <a:graphicData uri="http://schemas.openxmlformats.org/presentationml/2006/ole">
            <mc:AlternateContent xmlns:mc="http://schemas.openxmlformats.org/markup-compatibility/2006">
              <mc:Choice xmlns:v="urn:schemas-microsoft-com:vml" Requires="v">
                <p:oleObj spid="_x0000_s58434" name="Equation" r:id="rId4" imgW="647640" imgH="253800" progId="Equation.3">
                  <p:embed/>
                </p:oleObj>
              </mc:Choice>
              <mc:Fallback>
                <p:oleObj name="Equation" r:id="rId4" imgW="64764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2133600"/>
                        <a:ext cx="1028700" cy="37623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57" name="Rectangle 44"/>
          <p:cNvSpPr>
            <a:spLocks noChangeArrowheads="1"/>
          </p:cNvSpPr>
          <p:nvPr/>
        </p:nvSpPr>
        <p:spPr bwMode="auto">
          <a:xfrm>
            <a:off x="5943600" y="4343400"/>
            <a:ext cx="2971800" cy="1066800"/>
          </a:xfrm>
          <a:prstGeom prst="rect">
            <a:avLst/>
          </a:prstGeom>
          <a:solidFill>
            <a:schemeClr val="accent5">
              <a:lumMod val="60000"/>
              <a:lumOff val="40000"/>
            </a:schemeClr>
          </a:solidFill>
          <a:ln w="9525">
            <a:solidFill>
              <a:schemeClr val="bg1"/>
            </a:solidFill>
            <a:miter lim="800000"/>
            <a:headEnd/>
            <a:tailEnd/>
          </a:ln>
        </p:spPr>
        <p:txBody>
          <a:bodyPr wrap="none" anchor="ctr"/>
          <a:lstStyle/>
          <a:p>
            <a:pPr algn="ctr" defTabSz="457200"/>
            <a:r>
              <a:rPr lang="en-US" altLang="zh-CN" b="1" dirty="0" smtClean="0">
                <a:solidFill>
                  <a:prstClr val="black"/>
                </a:solidFill>
              </a:rPr>
              <a:t>Oceanic FCST Model</a:t>
            </a:r>
          </a:p>
          <a:p>
            <a:pPr algn="ctr" defTabSz="457200"/>
            <a:endParaRPr lang="en-US" altLang="zh-CN" sz="1600" b="1" dirty="0">
              <a:solidFill>
                <a:prstClr val="black"/>
              </a:solidFill>
            </a:endParaRPr>
          </a:p>
        </p:txBody>
      </p:sp>
      <p:graphicFrame>
        <p:nvGraphicFramePr>
          <p:cNvPr id="1120277" name="Object 21"/>
          <p:cNvGraphicFramePr>
            <a:graphicFrameLocks noChangeAspect="1"/>
          </p:cNvGraphicFramePr>
          <p:nvPr>
            <p:extLst>
              <p:ext uri="{D42A27DB-BD31-4B8C-83A1-F6EECF244321}">
                <p14:modId xmlns:p14="http://schemas.microsoft.com/office/powerpoint/2010/main" val="479589872"/>
              </p:ext>
            </p:extLst>
          </p:nvPr>
        </p:nvGraphicFramePr>
        <p:xfrm>
          <a:off x="1295400" y="4952999"/>
          <a:ext cx="685800" cy="426817"/>
        </p:xfrm>
        <a:graphic>
          <a:graphicData uri="http://schemas.openxmlformats.org/presentationml/2006/ole">
            <mc:AlternateContent xmlns:mc="http://schemas.openxmlformats.org/markup-compatibility/2006">
              <mc:Choice xmlns:v="urn:schemas-microsoft-com:vml" Requires="v">
                <p:oleObj spid="_x0000_s58435" name="Equation" r:id="rId6" imgW="393480" imgH="241200" progId="Equation.3">
                  <p:embed/>
                </p:oleObj>
              </mc:Choice>
              <mc:Fallback>
                <p:oleObj name="Equation" r:id="rId6" imgW="39348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952999"/>
                        <a:ext cx="685800" cy="426817"/>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79" name="Object 23"/>
          <p:cNvGraphicFramePr>
            <a:graphicFrameLocks noChangeAspect="1"/>
          </p:cNvGraphicFramePr>
          <p:nvPr>
            <p:extLst>
              <p:ext uri="{D42A27DB-BD31-4B8C-83A1-F6EECF244321}">
                <p14:modId xmlns:p14="http://schemas.microsoft.com/office/powerpoint/2010/main" val="2103756149"/>
              </p:ext>
            </p:extLst>
          </p:nvPr>
        </p:nvGraphicFramePr>
        <p:xfrm>
          <a:off x="7086600" y="4953000"/>
          <a:ext cx="641350" cy="393700"/>
        </p:xfrm>
        <a:graphic>
          <a:graphicData uri="http://schemas.openxmlformats.org/presentationml/2006/ole">
            <mc:AlternateContent xmlns:mc="http://schemas.openxmlformats.org/markup-compatibility/2006">
              <mc:Choice xmlns:v="urn:schemas-microsoft-com:vml" Requires="v">
                <p:oleObj spid="_x0000_s58436" name="Equation" r:id="rId8" imgW="393480" imgH="241200" progId="Equation.3">
                  <p:embed/>
                </p:oleObj>
              </mc:Choice>
              <mc:Fallback>
                <p:oleObj name="Equation" r:id="rId8" imgW="3934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4953000"/>
                        <a:ext cx="6413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80" name="Object 24"/>
          <p:cNvGraphicFramePr>
            <a:graphicFrameLocks noChangeAspect="1"/>
          </p:cNvGraphicFramePr>
          <p:nvPr>
            <p:extLst>
              <p:ext uri="{D42A27DB-BD31-4B8C-83A1-F6EECF244321}">
                <p14:modId xmlns:p14="http://schemas.microsoft.com/office/powerpoint/2010/main" val="62801757"/>
              </p:ext>
            </p:extLst>
          </p:nvPr>
        </p:nvGraphicFramePr>
        <p:xfrm>
          <a:off x="6629400" y="2133600"/>
          <a:ext cx="1370013" cy="415925"/>
        </p:xfrm>
        <a:graphic>
          <a:graphicData uri="http://schemas.openxmlformats.org/presentationml/2006/ole">
            <mc:AlternateContent xmlns:mc="http://schemas.openxmlformats.org/markup-compatibility/2006">
              <mc:Choice xmlns:v="urn:schemas-microsoft-com:vml" Requires="v">
                <p:oleObj spid="_x0000_s58437" name="Equation" r:id="rId10" imgW="838080" imgH="253800" progId="Equation.3">
                  <p:embed/>
                </p:oleObj>
              </mc:Choice>
              <mc:Fallback>
                <p:oleObj name="Equation" r:id="rId10" imgW="83808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133600"/>
                        <a:ext cx="13700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Rounded Rectangular Callout 61"/>
          <p:cNvSpPr/>
          <p:nvPr/>
        </p:nvSpPr>
        <p:spPr>
          <a:xfrm>
            <a:off x="3581400" y="3276600"/>
            <a:ext cx="1981200" cy="512965"/>
          </a:xfrm>
          <a:prstGeom prst="wedgeRoundRectCallout">
            <a:avLst>
              <a:gd name="adj1" fmla="val 65499"/>
              <a:gd name="adj2" fmla="val -130825"/>
              <a:gd name="adj3" fmla="val 16667"/>
            </a:avLst>
          </a:prstGeom>
          <a:solidFill>
            <a:srgbClr val="FFFDC6"/>
          </a:solidFill>
          <a:ln>
            <a:solidFill>
              <a:srgbClr val="E8E8E8"/>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dirty="0" smtClean="0">
                <a:solidFill>
                  <a:srgbClr val="008000"/>
                </a:solidFill>
              </a:rPr>
              <a:t>SST(</a:t>
            </a:r>
            <a:r>
              <a:rPr lang="en-US" dirty="0">
                <a:solidFill>
                  <a:srgbClr val="008000"/>
                </a:solidFill>
              </a:rPr>
              <a:t>z)</a:t>
            </a:r>
            <a:r>
              <a:rPr lang="en-US" dirty="0">
                <a:solidFill>
                  <a:srgbClr val="000004"/>
                </a:solidFill>
              </a:rPr>
              <a:t> = </a:t>
            </a:r>
            <a:r>
              <a:rPr lang="en-US" dirty="0" err="1" smtClean="0">
                <a:solidFill>
                  <a:srgbClr val="0000FF"/>
                </a:solidFill>
              </a:rPr>
              <a:t>SST</a:t>
            </a:r>
            <a:r>
              <a:rPr lang="en-US" baseline="-25000" dirty="0" err="1" smtClean="0">
                <a:solidFill>
                  <a:srgbClr val="0000FF"/>
                </a:solidFill>
              </a:rPr>
              <a:t>fnd</a:t>
            </a:r>
            <a:r>
              <a:rPr lang="en-US" dirty="0" smtClean="0">
                <a:solidFill>
                  <a:srgbClr val="000004"/>
                </a:solidFill>
              </a:rPr>
              <a:t> </a:t>
            </a:r>
            <a:r>
              <a:rPr lang="en-US" dirty="0">
                <a:solidFill>
                  <a:srgbClr val="000004"/>
                </a:solidFill>
              </a:rPr>
              <a:t>+ T</a:t>
            </a:r>
            <a:r>
              <a:rPr lang="en-US" baseline="-25000" dirty="0">
                <a:solidFill>
                  <a:srgbClr val="000004"/>
                </a:solidFill>
              </a:rPr>
              <a:t>w</a:t>
            </a:r>
            <a:r>
              <a:rPr lang="en-US" dirty="0">
                <a:solidFill>
                  <a:srgbClr val="000004"/>
                </a:solidFill>
              </a:rPr>
              <a:t>’(z) - </a:t>
            </a:r>
            <a:r>
              <a:rPr lang="en-US" dirty="0" err="1">
                <a:solidFill>
                  <a:srgbClr val="000004"/>
                </a:solidFill>
              </a:rPr>
              <a:t>T</a:t>
            </a:r>
            <a:r>
              <a:rPr lang="en-US" baseline="-25000" dirty="0" err="1">
                <a:solidFill>
                  <a:srgbClr val="000004"/>
                </a:solidFill>
              </a:rPr>
              <a:t>c</a:t>
            </a:r>
            <a:r>
              <a:rPr lang="en-US" dirty="0">
                <a:solidFill>
                  <a:srgbClr val="000004"/>
                </a:solidFill>
              </a:rPr>
              <a:t>’(z)</a:t>
            </a:r>
            <a:r>
              <a:rPr lang="en-US" dirty="0">
                <a:solidFill>
                  <a:prstClr val="white"/>
                </a:solidFill>
              </a:rPr>
              <a:t> </a:t>
            </a:r>
          </a:p>
        </p:txBody>
      </p:sp>
      <p:sp>
        <p:nvSpPr>
          <p:cNvPr id="63" name="Rounded Rectangular Callout 62"/>
          <p:cNvSpPr/>
          <p:nvPr/>
        </p:nvSpPr>
        <p:spPr>
          <a:xfrm>
            <a:off x="3429000" y="3276600"/>
            <a:ext cx="2286000" cy="609600"/>
          </a:xfrm>
          <a:prstGeom prst="wedgeRoundRectCallout">
            <a:avLst>
              <a:gd name="adj1" fmla="val -57275"/>
              <a:gd name="adj2" fmla="val -123447"/>
              <a:gd name="adj3" fmla="val 16667"/>
            </a:avLst>
          </a:prstGeom>
          <a:solidFill>
            <a:srgbClr val="FFFDC6"/>
          </a:solidFill>
          <a:ln>
            <a:solidFill>
              <a:srgbClr val="E8E8E8"/>
            </a:solidFill>
          </a:ln>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US" sz="2000" dirty="0" smtClean="0">
                <a:solidFill>
                  <a:srgbClr val="008000"/>
                </a:solidFill>
              </a:rPr>
              <a:t> T(z</a:t>
            </a:r>
            <a:r>
              <a:rPr lang="en-US" sz="2000" dirty="0">
                <a:solidFill>
                  <a:srgbClr val="008000"/>
                </a:solidFill>
              </a:rPr>
              <a:t>)</a:t>
            </a:r>
            <a:r>
              <a:rPr lang="en-US" sz="2000" dirty="0">
                <a:solidFill>
                  <a:srgbClr val="000004"/>
                </a:solidFill>
              </a:rPr>
              <a:t> = </a:t>
            </a:r>
            <a:r>
              <a:rPr lang="en-US" sz="2000" dirty="0" err="1" smtClean="0">
                <a:solidFill>
                  <a:srgbClr val="0000FF"/>
                </a:solidFill>
              </a:rPr>
              <a:t>T</a:t>
            </a:r>
            <a:r>
              <a:rPr lang="en-US" sz="2000" baseline="-25000" dirty="0" err="1" smtClean="0">
                <a:solidFill>
                  <a:srgbClr val="0000FF"/>
                </a:solidFill>
              </a:rPr>
              <a:t>f</a:t>
            </a:r>
            <a:r>
              <a:rPr lang="en-US" sz="2000" dirty="0" smtClean="0">
                <a:solidFill>
                  <a:srgbClr val="000004"/>
                </a:solidFill>
              </a:rPr>
              <a:t> (</a:t>
            </a:r>
            <a:r>
              <a:rPr lang="en-US" sz="2000" dirty="0" err="1" smtClean="0">
                <a:solidFill>
                  <a:srgbClr val="000004"/>
                </a:solidFill>
              </a:rPr>
              <a:t>z</a:t>
            </a:r>
            <a:r>
              <a:rPr lang="en-US" sz="2000" baseline="-25000" dirty="0" err="1" smtClean="0">
                <a:solidFill>
                  <a:srgbClr val="000004"/>
                </a:solidFill>
              </a:rPr>
              <a:t>w</a:t>
            </a:r>
            <a:r>
              <a:rPr lang="en-US" sz="2000" baseline="-25000" dirty="0" smtClean="0">
                <a:solidFill>
                  <a:srgbClr val="000004"/>
                </a:solidFill>
              </a:rPr>
              <a:t> </a:t>
            </a:r>
            <a:r>
              <a:rPr lang="en-US" sz="2000" dirty="0" smtClean="0">
                <a:solidFill>
                  <a:srgbClr val="000004"/>
                </a:solidFill>
              </a:rPr>
              <a:t>) + T’(</a:t>
            </a:r>
            <a:r>
              <a:rPr lang="en-US" sz="2000" dirty="0">
                <a:solidFill>
                  <a:srgbClr val="000004"/>
                </a:solidFill>
              </a:rPr>
              <a:t>z</a:t>
            </a:r>
            <a:r>
              <a:rPr lang="en-US" sz="2000" dirty="0" smtClean="0">
                <a:solidFill>
                  <a:srgbClr val="000004"/>
                </a:solidFill>
              </a:rPr>
              <a:t>)</a:t>
            </a:r>
            <a:endParaRPr lang="en-US" sz="2000" dirty="0">
              <a:solidFill>
                <a:prstClr val="white"/>
              </a:solidFill>
            </a:endParaRPr>
          </a:p>
        </p:txBody>
      </p:sp>
      <p:graphicFrame>
        <p:nvGraphicFramePr>
          <p:cNvPr id="1120283" name="Object 27"/>
          <p:cNvGraphicFramePr>
            <a:graphicFrameLocks noChangeAspect="1"/>
          </p:cNvGraphicFramePr>
          <p:nvPr>
            <p:extLst>
              <p:ext uri="{D42A27DB-BD31-4B8C-83A1-F6EECF244321}">
                <p14:modId xmlns:p14="http://schemas.microsoft.com/office/powerpoint/2010/main" val="590197613"/>
              </p:ext>
            </p:extLst>
          </p:nvPr>
        </p:nvGraphicFramePr>
        <p:xfrm>
          <a:off x="6781800" y="3776411"/>
          <a:ext cx="624681" cy="289427"/>
        </p:xfrm>
        <a:graphic>
          <a:graphicData uri="http://schemas.openxmlformats.org/presentationml/2006/ole">
            <mc:AlternateContent xmlns:mc="http://schemas.openxmlformats.org/markup-compatibility/2006">
              <mc:Choice xmlns:v="urn:schemas-microsoft-com:vml" Requires="v">
                <p:oleObj spid="_x0000_s58438" name="Equation" r:id="rId12" imgW="520560" imgH="241200" progId="Equation.3">
                  <p:embed/>
                </p:oleObj>
              </mc:Choice>
              <mc:Fallback>
                <p:oleObj name="Equation" r:id="rId12" imgW="52056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3776411"/>
                        <a:ext cx="624681" cy="2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 name="Line 3"/>
          <p:cNvSpPr>
            <a:spLocks noChangeShapeType="1"/>
          </p:cNvSpPr>
          <p:nvPr/>
        </p:nvSpPr>
        <p:spPr bwMode="auto">
          <a:xfrm>
            <a:off x="3276600" y="4800600"/>
            <a:ext cx="2590800" cy="0"/>
          </a:xfrm>
          <a:prstGeom prst="line">
            <a:avLst/>
          </a:prstGeom>
          <a:noFill/>
          <a:ln w="28575">
            <a:solidFill>
              <a:schemeClr val="tx1"/>
            </a:solidFill>
            <a:round/>
            <a:headEnd type="triangle"/>
            <a:tailEnd type="none" w="med" len="med"/>
          </a:ln>
        </p:spPr>
        <p:txBody>
          <a:bodyPr/>
          <a:lstStyle/>
          <a:p>
            <a:pPr defTabSz="457200"/>
            <a:endParaRPr lang="en-US">
              <a:solidFill>
                <a:prstClr val="black"/>
              </a:solidFill>
            </a:endParaRPr>
          </a:p>
        </p:txBody>
      </p:sp>
      <p:sp>
        <p:nvSpPr>
          <p:cNvPr id="74" name="Line 4"/>
          <p:cNvSpPr>
            <a:spLocks noChangeShapeType="1"/>
          </p:cNvSpPr>
          <p:nvPr/>
        </p:nvSpPr>
        <p:spPr bwMode="auto">
          <a:xfrm flipH="1">
            <a:off x="3276600" y="1905000"/>
            <a:ext cx="2590800" cy="0"/>
          </a:xfrm>
          <a:prstGeom prst="line">
            <a:avLst/>
          </a:prstGeom>
          <a:noFill/>
          <a:ln w="28575">
            <a:solidFill>
              <a:schemeClr val="tx1"/>
            </a:solidFill>
            <a:round/>
            <a:headEnd type="triangle"/>
            <a:tailEnd type="none" w="med" len="med"/>
          </a:ln>
        </p:spPr>
        <p:txBody>
          <a:bodyPr/>
          <a:lstStyle/>
          <a:p>
            <a:pPr defTabSz="457200"/>
            <a:endParaRPr lang="en-US">
              <a:solidFill>
                <a:prstClr val="black"/>
              </a:solidFill>
            </a:endParaRPr>
          </a:p>
        </p:txBody>
      </p:sp>
      <p:sp>
        <p:nvSpPr>
          <p:cNvPr id="75" name="AutoShape 7"/>
          <p:cNvSpPr>
            <a:spLocks noChangeArrowheads="1"/>
          </p:cNvSpPr>
          <p:nvPr/>
        </p:nvSpPr>
        <p:spPr bwMode="auto">
          <a:xfrm>
            <a:off x="3657600" y="4572000"/>
            <a:ext cx="1981200" cy="457200"/>
          </a:xfrm>
          <a:prstGeom prst="roundRect">
            <a:avLst>
              <a:gd name="adj" fmla="val 16667"/>
            </a:avLst>
          </a:prstGeom>
          <a:solidFill>
            <a:srgbClr val="CCFFFF"/>
          </a:solidFill>
          <a:ln w="9525">
            <a:solidFill>
              <a:srgbClr val="CCFFFF"/>
            </a:solidFill>
            <a:round/>
            <a:headEnd/>
            <a:tailEnd/>
          </a:ln>
        </p:spPr>
        <p:txBody>
          <a:bodyPr wrap="none" anchor="ctr"/>
          <a:lstStyle/>
          <a:p>
            <a:pPr defTabSz="457200"/>
            <a:r>
              <a:rPr lang="en-US" altLang="zh-CN" sz="1600" b="1" dirty="0">
                <a:solidFill>
                  <a:prstClr val="black"/>
                </a:solidFill>
              </a:rPr>
              <a:t>BG</a:t>
            </a:r>
            <a:r>
              <a:rPr lang="en-US" altLang="zh-CN" b="1" dirty="0">
                <a:solidFill>
                  <a:prstClr val="black"/>
                </a:solidFill>
              </a:rPr>
              <a:t> </a:t>
            </a:r>
            <a:endParaRPr lang="en-US" altLang="zh-CN" dirty="0">
              <a:solidFill>
                <a:prstClr val="black"/>
              </a:solidFill>
            </a:endParaRPr>
          </a:p>
        </p:txBody>
      </p:sp>
      <p:sp>
        <p:nvSpPr>
          <p:cNvPr id="76" name="AutoShape 22"/>
          <p:cNvSpPr>
            <a:spLocks noChangeArrowheads="1"/>
          </p:cNvSpPr>
          <p:nvPr/>
        </p:nvSpPr>
        <p:spPr bwMode="auto">
          <a:xfrm>
            <a:off x="3657600" y="1676400"/>
            <a:ext cx="1828800" cy="457200"/>
          </a:xfrm>
          <a:prstGeom prst="roundRect">
            <a:avLst>
              <a:gd name="adj" fmla="val 16667"/>
            </a:avLst>
          </a:prstGeom>
          <a:solidFill>
            <a:srgbClr val="CCFFFF"/>
          </a:solidFill>
          <a:ln w="9525">
            <a:solidFill>
              <a:srgbClr val="CCFFFF"/>
            </a:solidFill>
            <a:round/>
            <a:headEnd/>
            <a:tailEnd/>
          </a:ln>
        </p:spPr>
        <p:txBody>
          <a:bodyPr wrap="none" anchor="ctr"/>
          <a:lstStyle/>
          <a:p>
            <a:pPr defTabSz="457200"/>
            <a:r>
              <a:rPr lang="en-US" altLang="zh-CN" sz="1600" b="1" dirty="0">
                <a:solidFill>
                  <a:prstClr val="black"/>
                </a:solidFill>
              </a:rPr>
              <a:t>IC</a:t>
            </a:r>
            <a:r>
              <a:rPr lang="en-US" altLang="zh-CN" b="1" dirty="0">
                <a:solidFill>
                  <a:prstClr val="black"/>
                </a:solidFill>
              </a:rPr>
              <a:t> </a:t>
            </a:r>
            <a:endParaRPr lang="en-US" altLang="zh-CN" dirty="0">
              <a:solidFill>
                <a:prstClr val="black"/>
              </a:solidFill>
            </a:endParaRPr>
          </a:p>
        </p:txBody>
      </p:sp>
      <p:graphicFrame>
        <p:nvGraphicFramePr>
          <p:cNvPr id="77" name="Object 460"/>
          <p:cNvGraphicFramePr>
            <a:graphicFrameLocks noChangeAspect="1"/>
          </p:cNvGraphicFramePr>
          <p:nvPr>
            <p:extLst>
              <p:ext uri="{D42A27DB-BD31-4B8C-83A1-F6EECF244321}">
                <p14:modId xmlns:p14="http://schemas.microsoft.com/office/powerpoint/2010/main" val="3936046784"/>
              </p:ext>
            </p:extLst>
          </p:nvPr>
        </p:nvGraphicFramePr>
        <p:xfrm>
          <a:off x="5976938" y="3408565"/>
          <a:ext cx="728662" cy="381000"/>
        </p:xfrm>
        <a:graphic>
          <a:graphicData uri="http://schemas.openxmlformats.org/presentationml/2006/ole">
            <mc:AlternateContent xmlns:mc="http://schemas.openxmlformats.org/markup-compatibility/2006">
              <mc:Choice xmlns:v="urn:schemas-microsoft-com:vml" Requires="v">
                <p:oleObj spid="_x0000_s58439" name="Equation" r:id="rId14" imgW="545760" imgH="253800" progId="Equation.3">
                  <p:embed/>
                </p:oleObj>
              </mc:Choice>
              <mc:Fallback>
                <p:oleObj name="Equation" r:id="rId14" imgW="54576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6938" y="3408565"/>
                        <a:ext cx="728662"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5" name="Object 29"/>
          <p:cNvGraphicFramePr>
            <a:graphicFrameLocks noChangeAspect="1"/>
          </p:cNvGraphicFramePr>
          <p:nvPr>
            <p:extLst>
              <p:ext uri="{D42A27DB-BD31-4B8C-83A1-F6EECF244321}">
                <p14:modId xmlns:p14="http://schemas.microsoft.com/office/powerpoint/2010/main" val="2507658759"/>
              </p:ext>
            </p:extLst>
          </p:nvPr>
        </p:nvGraphicFramePr>
        <p:xfrm>
          <a:off x="4008438" y="1752600"/>
          <a:ext cx="1533525" cy="376238"/>
        </p:xfrm>
        <a:graphic>
          <a:graphicData uri="http://schemas.openxmlformats.org/presentationml/2006/ole">
            <mc:AlternateContent xmlns:mc="http://schemas.openxmlformats.org/markup-compatibility/2006">
              <mc:Choice xmlns:v="urn:schemas-microsoft-com:vml" Requires="v">
                <p:oleObj spid="_x0000_s58440" name="Equation" r:id="rId16" imgW="965160" imgH="253800" progId="Equation.3">
                  <p:embed/>
                </p:oleObj>
              </mc:Choice>
              <mc:Fallback>
                <p:oleObj name="Equation" r:id="rId16" imgW="965160" imgH="253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8438" y="1752600"/>
                        <a:ext cx="1533525" cy="37623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7" name="Object 31"/>
          <p:cNvGraphicFramePr>
            <a:graphicFrameLocks noChangeAspect="1"/>
          </p:cNvGraphicFramePr>
          <p:nvPr>
            <p:extLst>
              <p:ext uri="{D42A27DB-BD31-4B8C-83A1-F6EECF244321}">
                <p14:modId xmlns:p14="http://schemas.microsoft.com/office/powerpoint/2010/main" val="3736904371"/>
              </p:ext>
            </p:extLst>
          </p:nvPr>
        </p:nvGraphicFramePr>
        <p:xfrm>
          <a:off x="4160838" y="4648200"/>
          <a:ext cx="1401762" cy="395288"/>
        </p:xfrm>
        <a:graphic>
          <a:graphicData uri="http://schemas.openxmlformats.org/presentationml/2006/ole">
            <mc:AlternateContent xmlns:mc="http://schemas.openxmlformats.org/markup-compatibility/2006">
              <mc:Choice xmlns:v="urn:schemas-microsoft-com:vml" Requires="v">
                <p:oleObj spid="_x0000_s58441" name="Equation" r:id="rId18" imgW="850680" imgH="253800" progId="Equation.3">
                  <p:embed/>
                </p:oleObj>
              </mc:Choice>
              <mc:Fallback>
                <p:oleObj name="Equation" r:id="rId18" imgW="850680" imgH="253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60838" y="4648200"/>
                        <a:ext cx="1401762" cy="395288"/>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88" name="Object 32"/>
          <p:cNvGraphicFramePr>
            <a:graphicFrameLocks noChangeAspect="1"/>
          </p:cNvGraphicFramePr>
          <p:nvPr>
            <p:extLst>
              <p:ext uri="{D42A27DB-BD31-4B8C-83A1-F6EECF244321}">
                <p14:modId xmlns:p14="http://schemas.microsoft.com/office/powerpoint/2010/main" val="1936469945"/>
              </p:ext>
            </p:extLst>
          </p:nvPr>
        </p:nvGraphicFramePr>
        <p:xfrm>
          <a:off x="6302246" y="2819400"/>
          <a:ext cx="381000" cy="415925"/>
        </p:xfrm>
        <a:graphic>
          <a:graphicData uri="http://schemas.openxmlformats.org/presentationml/2006/ole">
            <mc:AlternateContent xmlns:mc="http://schemas.openxmlformats.org/markup-compatibility/2006">
              <mc:Choice xmlns:v="urn:schemas-microsoft-com:vml" Requires="v">
                <p:oleObj spid="_x0000_s58442" name="Equation" r:id="rId20" imgW="241200" imgH="253800" progId="Equation.3">
                  <p:embed/>
                </p:oleObj>
              </mc:Choice>
              <mc:Fallback>
                <p:oleObj name="Equation" r:id="rId20" imgW="24120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02246" y="2819400"/>
                        <a:ext cx="3810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90" name="Object 34"/>
          <p:cNvGraphicFramePr>
            <a:graphicFrameLocks noChangeAspect="1"/>
          </p:cNvGraphicFramePr>
          <p:nvPr>
            <p:extLst>
              <p:ext uri="{D42A27DB-BD31-4B8C-83A1-F6EECF244321}">
                <p14:modId xmlns:p14="http://schemas.microsoft.com/office/powerpoint/2010/main" val="3449407404"/>
              </p:ext>
            </p:extLst>
          </p:nvPr>
        </p:nvGraphicFramePr>
        <p:xfrm>
          <a:off x="7431484" y="2851750"/>
          <a:ext cx="592932" cy="383575"/>
        </p:xfrm>
        <a:graphic>
          <a:graphicData uri="http://schemas.openxmlformats.org/presentationml/2006/ole">
            <mc:AlternateContent xmlns:mc="http://schemas.openxmlformats.org/markup-compatibility/2006">
              <mc:Choice xmlns:v="urn:schemas-microsoft-com:vml" Requires="v">
                <p:oleObj spid="_x0000_s58443" name="Equation" r:id="rId22" imgW="406080" imgH="253800" progId="Equation.3">
                  <p:embed/>
                </p:oleObj>
              </mc:Choice>
              <mc:Fallback>
                <p:oleObj name="Equation" r:id="rId22" imgW="40608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31484" y="2851750"/>
                        <a:ext cx="592932" cy="38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Rectangle 32"/>
          <p:cNvSpPr>
            <a:spLocks noChangeArrowheads="1"/>
          </p:cNvSpPr>
          <p:nvPr/>
        </p:nvSpPr>
        <p:spPr bwMode="auto">
          <a:xfrm>
            <a:off x="228600" y="2743200"/>
            <a:ext cx="106680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r>
              <a:rPr lang="en-US" altLang="zh-CN" sz="1400" b="1" dirty="0" smtClean="0">
                <a:solidFill>
                  <a:prstClr val="black"/>
                </a:solidFill>
              </a:rPr>
              <a:t>         </a:t>
            </a:r>
          </a:p>
          <a:p>
            <a:pPr defTabSz="457200">
              <a:defRPr/>
            </a:pPr>
            <a:endParaRPr lang="en-US" altLang="zh-CN" sz="1400" b="1" dirty="0" smtClean="0">
              <a:solidFill>
                <a:prstClr val="black"/>
              </a:solidFill>
            </a:endParaRPr>
          </a:p>
          <a:p>
            <a:pPr defTabSz="457200">
              <a:defRPr/>
            </a:pPr>
            <a:endParaRPr lang="en-US" altLang="zh-CN" sz="1400" b="1" dirty="0" smtClean="0">
              <a:solidFill>
                <a:prstClr val="black"/>
              </a:solidFill>
              <a:sym typeface="Wingdings" pitchFamily="2" charset="2"/>
            </a:endParaRPr>
          </a:p>
          <a:p>
            <a:pPr defTabSz="457200">
              <a:defRPr/>
            </a:pPr>
            <a:r>
              <a:rPr lang="en-US" altLang="zh-CN" sz="1400" b="1" dirty="0" smtClean="0">
                <a:solidFill>
                  <a:prstClr val="black"/>
                </a:solidFill>
                <a:sym typeface="Wingdings" pitchFamily="2" charset="2"/>
              </a:rPr>
              <a:t>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85" name="Rectangle 32"/>
          <p:cNvSpPr>
            <a:spLocks noChangeArrowheads="1"/>
          </p:cNvSpPr>
          <p:nvPr/>
        </p:nvSpPr>
        <p:spPr bwMode="auto">
          <a:xfrm>
            <a:off x="1453661" y="2743200"/>
            <a:ext cx="1746740" cy="1371600"/>
          </a:xfrm>
          <a:prstGeom prst="rect">
            <a:avLst/>
          </a:prstGeom>
          <a:solidFill>
            <a:schemeClr val="accent2">
              <a:lumMod val="40000"/>
              <a:lumOff val="60000"/>
            </a:schemeClr>
          </a:solidFill>
          <a:ln w="9525">
            <a:solidFill>
              <a:schemeClr val="tx2">
                <a:lumMod val="20000"/>
                <a:lumOff val="80000"/>
              </a:schemeClr>
            </a:solidFill>
            <a:miter lim="800000"/>
            <a:headEnd/>
            <a:tailEnd/>
          </a:ln>
          <a:effectLst/>
          <a:extLst/>
        </p:spPr>
        <p:txBody>
          <a:bodyPr wrap="none" anchor="ctr"/>
          <a:lstStyle/>
          <a:p>
            <a:pPr defTabSz="457200">
              <a:defRPr/>
            </a:pPr>
            <a:r>
              <a:rPr lang="en-US" altLang="zh-CN" sz="1400" b="1" dirty="0" smtClean="0">
                <a:solidFill>
                  <a:prstClr val="black"/>
                </a:solidFill>
              </a:rPr>
              <a:t>         </a:t>
            </a:r>
          </a:p>
          <a:p>
            <a:pPr defTabSz="457200">
              <a:defRPr/>
            </a:pPr>
            <a:endParaRPr lang="en-US" altLang="zh-CN" sz="1400" b="1" dirty="0" smtClean="0">
              <a:solidFill>
                <a:prstClr val="black"/>
              </a:solidFill>
            </a:endParaRPr>
          </a:p>
          <a:p>
            <a:pPr defTabSz="457200">
              <a:defRPr/>
            </a:pPr>
            <a:endParaRPr lang="en-US" altLang="zh-CN" sz="1400" b="1" dirty="0" smtClean="0">
              <a:solidFill>
                <a:prstClr val="black"/>
              </a:solidFill>
              <a:sym typeface="Wingdings" pitchFamily="2" charset="2"/>
            </a:endParaRPr>
          </a:p>
          <a:p>
            <a:pPr defTabSz="457200">
              <a:defRPr/>
            </a:pPr>
            <a:r>
              <a:rPr lang="en-US" altLang="zh-CN" sz="1400" b="1" dirty="0" smtClean="0">
                <a:solidFill>
                  <a:prstClr val="black"/>
                </a:solidFill>
                <a:sym typeface="Wingdings" pitchFamily="2" charset="2"/>
              </a:rPr>
              <a:t>         </a:t>
            </a: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smtClean="0">
              <a:solidFill>
                <a:prstClr val="black"/>
              </a:solidFill>
              <a:sym typeface="Wingdings" pitchFamily="2" charset="2"/>
            </a:endParaRPr>
          </a:p>
          <a:p>
            <a:pPr defTabSz="457200">
              <a:defRPr/>
            </a:pPr>
            <a:endParaRPr lang="en-US" altLang="zh-CN" sz="1400" b="1" dirty="0">
              <a:solidFill>
                <a:prstClr val="black"/>
              </a:solidFill>
            </a:endParaRPr>
          </a:p>
        </p:txBody>
      </p:sp>
      <p:sp>
        <p:nvSpPr>
          <p:cNvPr id="89" name="Line 25"/>
          <p:cNvSpPr>
            <a:spLocks noChangeShapeType="1"/>
          </p:cNvSpPr>
          <p:nvPr/>
        </p:nvSpPr>
        <p:spPr bwMode="auto">
          <a:xfrm flipV="1">
            <a:off x="8153400" y="2514600"/>
            <a:ext cx="0" cy="228600"/>
          </a:xfrm>
          <a:prstGeom prst="line">
            <a:avLst/>
          </a:prstGeom>
          <a:noFill/>
          <a:ln w="19050">
            <a:solidFill>
              <a:schemeClr val="tx1"/>
            </a:solidFill>
            <a:round/>
            <a:headEnd/>
            <a:tailEnd type="triangle" w="med" len="med"/>
          </a:ln>
        </p:spPr>
        <p:txBody>
          <a:bodyPr/>
          <a:lstStyle/>
          <a:p>
            <a:pPr defTabSz="457200"/>
            <a:endParaRPr lang="en-US">
              <a:solidFill>
                <a:prstClr val="black"/>
              </a:solidFill>
            </a:endParaRPr>
          </a:p>
        </p:txBody>
      </p:sp>
      <p:sp>
        <p:nvSpPr>
          <p:cNvPr id="90" name="Line 25"/>
          <p:cNvSpPr>
            <a:spLocks noChangeShapeType="1"/>
          </p:cNvSpPr>
          <p:nvPr/>
        </p:nvSpPr>
        <p:spPr bwMode="auto">
          <a:xfrm flipV="1">
            <a:off x="6705600" y="4114800"/>
            <a:ext cx="0" cy="228600"/>
          </a:xfrm>
          <a:prstGeom prst="line">
            <a:avLst/>
          </a:prstGeom>
          <a:noFill/>
          <a:ln w="19050">
            <a:solidFill>
              <a:schemeClr val="tx1"/>
            </a:solidFill>
            <a:round/>
            <a:headEnd type="triangle"/>
            <a:tailEnd type="none" w="med" len="med"/>
          </a:ln>
        </p:spPr>
        <p:txBody>
          <a:bodyPr/>
          <a:lstStyle/>
          <a:p>
            <a:pPr defTabSz="457200"/>
            <a:endParaRPr lang="en-US">
              <a:solidFill>
                <a:prstClr val="black"/>
              </a:solidFill>
            </a:endParaRPr>
          </a:p>
        </p:txBody>
      </p:sp>
      <p:sp>
        <p:nvSpPr>
          <p:cNvPr id="91" name="Line 25"/>
          <p:cNvSpPr>
            <a:spLocks noChangeShapeType="1"/>
          </p:cNvSpPr>
          <p:nvPr/>
        </p:nvSpPr>
        <p:spPr bwMode="auto">
          <a:xfrm flipV="1">
            <a:off x="6705600" y="2514600"/>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97" name="Line 25"/>
          <p:cNvSpPr>
            <a:spLocks noChangeShapeType="1"/>
          </p:cNvSpPr>
          <p:nvPr/>
        </p:nvSpPr>
        <p:spPr bwMode="auto">
          <a:xfrm flipV="1">
            <a:off x="8153400" y="4114800"/>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100" name="TextBox 99"/>
          <p:cNvSpPr txBox="1"/>
          <p:nvPr/>
        </p:nvSpPr>
        <p:spPr>
          <a:xfrm>
            <a:off x="152400" y="2945414"/>
            <a:ext cx="1301261" cy="830997"/>
          </a:xfrm>
          <a:prstGeom prst="rect">
            <a:avLst/>
          </a:prstGeom>
          <a:noFill/>
        </p:spPr>
        <p:txBody>
          <a:bodyPr wrap="square" rtlCol="0">
            <a:spAutoFit/>
          </a:bodyPr>
          <a:lstStyle/>
          <a:p>
            <a:pPr defTabSz="457200"/>
            <a:r>
              <a:rPr lang="en-US" sz="1600" dirty="0" smtClean="0">
                <a:solidFill>
                  <a:prstClr val="black"/>
                </a:solidFill>
              </a:rPr>
              <a:t>Observation </a:t>
            </a:r>
          </a:p>
          <a:p>
            <a:pPr defTabSz="457200"/>
            <a:r>
              <a:rPr lang="en-US" sz="1600" dirty="0" smtClean="0">
                <a:solidFill>
                  <a:prstClr val="black"/>
                </a:solidFill>
              </a:rPr>
              <a:t>innovation </a:t>
            </a:r>
          </a:p>
          <a:p>
            <a:pPr defTabSz="457200"/>
            <a:r>
              <a:rPr lang="en-US" sz="1600" dirty="0" smtClean="0">
                <a:solidFill>
                  <a:prstClr val="black"/>
                </a:solidFill>
              </a:rPr>
              <a:t>in </a:t>
            </a:r>
            <a:r>
              <a:rPr lang="en-US" sz="1600" dirty="0" err="1" smtClean="0">
                <a:solidFill>
                  <a:prstClr val="black"/>
                </a:solidFill>
              </a:rPr>
              <a:t>Tf</a:t>
            </a:r>
            <a:r>
              <a:rPr lang="en-US" sz="1600" dirty="0" smtClean="0">
                <a:solidFill>
                  <a:prstClr val="black"/>
                </a:solidFill>
              </a:rPr>
              <a:t> analysis</a:t>
            </a:r>
            <a:endParaRPr lang="en-US" sz="1600" dirty="0">
              <a:solidFill>
                <a:prstClr val="black"/>
              </a:solidFill>
            </a:endParaRPr>
          </a:p>
        </p:txBody>
      </p:sp>
      <p:sp>
        <p:nvSpPr>
          <p:cNvPr id="101" name="Line 25"/>
          <p:cNvSpPr>
            <a:spLocks noChangeShapeType="1"/>
          </p:cNvSpPr>
          <p:nvPr/>
        </p:nvSpPr>
        <p:spPr bwMode="auto">
          <a:xfrm flipV="1">
            <a:off x="685800" y="2509838"/>
            <a:ext cx="0" cy="228600"/>
          </a:xfrm>
          <a:prstGeom prst="line">
            <a:avLst/>
          </a:prstGeom>
          <a:noFill/>
          <a:ln w="19050">
            <a:solidFill>
              <a:schemeClr val="tx1"/>
            </a:solidFill>
            <a:round/>
            <a:headEnd type="none"/>
            <a:tailEnd type="none" w="med" len="med"/>
          </a:ln>
        </p:spPr>
        <p:txBody>
          <a:bodyPr/>
          <a:lstStyle/>
          <a:p>
            <a:pPr defTabSz="457200"/>
            <a:endParaRPr lang="en-US">
              <a:solidFill>
                <a:prstClr val="black"/>
              </a:solidFill>
            </a:endParaRPr>
          </a:p>
        </p:txBody>
      </p:sp>
      <p:sp>
        <p:nvSpPr>
          <p:cNvPr id="102" name="Line 25"/>
          <p:cNvSpPr>
            <a:spLocks noChangeShapeType="1"/>
          </p:cNvSpPr>
          <p:nvPr/>
        </p:nvSpPr>
        <p:spPr bwMode="auto">
          <a:xfrm flipV="1">
            <a:off x="685800" y="4114800"/>
            <a:ext cx="0" cy="228600"/>
          </a:xfrm>
          <a:prstGeom prst="line">
            <a:avLst/>
          </a:prstGeom>
          <a:noFill/>
          <a:ln w="19050">
            <a:solidFill>
              <a:schemeClr val="tx1"/>
            </a:solidFill>
            <a:round/>
            <a:headEnd type="triangle"/>
            <a:tailEnd type="none" w="med" len="med"/>
          </a:ln>
        </p:spPr>
        <p:txBody>
          <a:bodyPr/>
          <a:lstStyle/>
          <a:p>
            <a:pPr defTabSz="457200"/>
            <a:endParaRPr lang="en-US">
              <a:solidFill>
                <a:prstClr val="black"/>
              </a:solidFill>
            </a:endParaRPr>
          </a:p>
        </p:txBody>
      </p:sp>
      <p:sp>
        <p:nvSpPr>
          <p:cNvPr id="104" name="TextBox 103"/>
          <p:cNvSpPr txBox="1"/>
          <p:nvPr/>
        </p:nvSpPr>
        <p:spPr>
          <a:xfrm>
            <a:off x="1453661" y="2739906"/>
            <a:ext cx="1670539" cy="1600438"/>
          </a:xfrm>
          <a:prstGeom prst="rect">
            <a:avLst/>
          </a:prstGeom>
          <a:noFill/>
        </p:spPr>
        <p:txBody>
          <a:bodyPr wrap="square" rtlCol="0">
            <a:spAutoFit/>
          </a:bodyPr>
          <a:lstStyle/>
          <a:p>
            <a:pPr defTabSz="457200"/>
            <a:r>
              <a:rPr lang="en-US" sz="1600" dirty="0" smtClean="0">
                <a:solidFill>
                  <a:prstClr val="black"/>
                </a:solidFill>
              </a:rPr>
              <a:t>Get skin-depth dependent T(z) with            and NSST T-Profile</a:t>
            </a:r>
            <a:endParaRPr lang="en-US" sz="1400" dirty="0" smtClean="0">
              <a:solidFill>
                <a:prstClr val="black"/>
              </a:solidFill>
            </a:endParaRPr>
          </a:p>
          <a:p>
            <a:pPr defTabSz="457200"/>
            <a:endParaRPr lang="en-US" sz="1600" dirty="0" smtClean="0">
              <a:solidFill>
                <a:prstClr val="black"/>
              </a:solidFill>
            </a:endParaRPr>
          </a:p>
          <a:p>
            <a:pPr defTabSz="457200"/>
            <a:endParaRPr lang="en-US" dirty="0">
              <a:solidFill>
                <a:prstClr val="black"/>
              </a:solidFill>
            </a:endParaRPr>
          </a:p>
        </p:txBody>
      </p:sp>
      <p:graphicFrame>
        <p:nvGraphicFramePr>
          <p:cNvPr id="1120291" name="Object 35"/>
          <p:cNvGraphicFramePr>
            <a:graphicFrameLocks noChangeAspect="1"/>
          </p:cNvGraphicFramePr>
          <p:nvPr>
            <p:extLst>
              <p:ext uri="{D42A27DB-BD31-4B8C-83A1-F6EECF244321}">
                <p14:modId xmlns:p14="http://schemas.microsoft.com/office/powerpoint/2010/main" val="1187018884"/>
              </p:ext>
            </p:extLst>
          </p:nvPr>
        </p:nvGraphicFramePr>
        <p:xfrm>
          <a:off x="1571625" y="3733800"/>
          <a:ext cx="609600" cy="381000"/>
        </p:xfrm>
        <a:graphic>
          <a:graphicData uri="http://schemas.openxmlformats.org/presentationml/2006/ole">
            <mc:AlternateContent xmlns:mc="http://schemas.openxmlformats.org/markup-compatibility/2006">
              <mc:Choice xmlns:v="urn:schemas-microsoft-com:vml" Requires="v">
                <p:oleObj spid="_x0000_s58444" name="Equation" r:id="rId24" imgW="457200" imgH="253800" progId="Equation.3">
                  <p:embed/>
                </p:oleObj>
              </mc:Choice>
              <mc:Fallback>
                <p:oleObj name="Equation" r:id="rId24" imgW="45720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71625" y="3733800"/>
                        <a:ext cx="609600" cy="3810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120292" name="Object 36"/>
          <p:cNvGraphicFramePr>
            <a:graphicFrameLocks noChangeAspect="1"/>
          </p:cNvGraphicFramePr>
          <p:nvPr>
            <p:extLst>
              <p:ext uri="{D42A27DB-BD31-4B8C-83A1-F6EECF244321}">
                <p14:modId xmlns:p14="http://schemas.microsoft.com/office/powerpoint/2010/main" val="3121997078"/>
              </p:ext>
            </p:extLst>
          </p:nvPr>
        </p:nvGraphicFramePr>
        <p:xfrm>
          <a:off x="1981200" y="3238702"/>
          <a:ext cx="311198" cy="339725"/>
        </p:xfrm>
        <a:graphic>
          <a:graphicData uri="http://schemas.openxmlformats.org/presentationml/2006/ole">
            <mc:AlternateContent xmlns:mc="http://schemas.openxmlformats.org/markup-compatibility/2006">
              <mc:Choice xmlns:v="urn:schemas-microsoft-com:vml" Requires="v">
                <p:oleObj spid="_x0000_s58445" name="Equation" r:id="rId26" imgW="241200" imgH="253800" progId="Equation.3">
                  <p:embed/>
                </p:oleObj>
              </mc:Choice>
              <mc:Fallback>
                <p:oleObj name="Equation" r:id="rId26" imgW="241200" imgH="2538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1200" y="3238702"/>
                        <a:ext cx="311198"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0293" name="Object 37"/>
          <p:cNvGraphicFramePr>
            <a:graphicFrameLocks noChangeAspect="1"/>
          </p:cNvGraphicFramePr>
          <p:nvPr>
            <p:extLst>
              <p:ext uri="{D42A27DB-BD31-4B8C-83A1-F6EECF244321}">
                <p14:modId xmlns:p14="http://schemas.microsoft.com/office/powerpoint/2010/main" val="3340064437"/>
              </p:ext>
            </p:extLst>
          </p:nvPr>
        </p:nvGraphicFramePr>
        <p:xfrm>
          <a:off x="3352800" y="5029200"/>
          <a:ext cx="398978" cy="533400"/>
        </p:xfrm>
        <a:graphic>
          <a:graphicData uri="http://schemas.openxmlformats.org/presentationml/2006/ole">
            <mc:AlternateContent xmlns:mc="http://schemas.openxmlformats.org/markup-compatibility/2006">
              <mc:Choice xmlns:v="urn:schemas-microsoft-com:vml" Requires="v">
                <p:oleObj spid="_x0000_s58446" name="Equation" r:id="rId27" imgW="228600" imgH="241200" progId="Equation.3">
                  <p:embed/>
                </p:oleObj>
              </mc:Choice>
              <mc:Fallback>
                <p:oleObj name="Equation" r:id="rId27" imgW="22860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52800" y="5029200"/>
                        <a:ext cx="398978" cy="5334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08" name="TextBox 107"/>
          <p:cNvSpPr txBox="1"/>
          <p:nvPr/>
        </p:nvSpPr>
        <p:spPr>
          <a:xfrm>
            <a:off x="3650101" y="5105400"/>
            <a:ext cx="2217299" cy="369332"/>
          </a:xfrm>
          <a:prstGeom prst="rect">
            <a:avLst/>
          </a:prstGeom>
          <a:noFill/>
        </p:spPr>
        <p:txBody>
          <a:bodyPr wrap="none" rtlCol="0">
            <a:spAutoFit/>
          </a:bodyPr>
          <a:lstStyle/>
          <a:p>
            <a:pPr defTabSz="457200"/>
            <a:r>
              <a:rPr lang="en-US" dirty="0" smtClean="0">
                <a:solidFill>
                  <a:prstClr val="black"/>
                </a:solidFill>
              </a:rPr>
              <a:t>: Oceanic state vector</a:t>
            </a:r>
            <a:endParaRPr lang="en-US" dirty="0">
              <a:solidFill>
                <a:prstClr val="black"/>
              </a:solidFill>
            </a:endParaRPr>
          </a:p>
        </p:txBody>
      </p:sp>
      <p:graphicFrame>
        <p:nvGraphicFramePr>
          <p:cNvPr id="1120294" name="Object 38"/>
          <p:cNvGraphicFramePr>
            <a:graphicFrameLocks noChangeAspect="1"/>
          </p:cNvGraphicFramePr>
          <p:nvPr>
            <p:extLst>
              <p:ext uri="{D42A27DB-BD31-4B8C-83A1-F6EECF244321}">
                <p14:modId xmlns:p14="http://schemas.microsoft.com/office/powerpoint/2010/main" val="2428672306"/>
              </p:ext>
            </p:extLst>
          </p:nvPr>
        </p:nvGraphicFramePr>
        <p:xfrm>
          <a:off x="3396735" y="2133600"/>
          <a:ext cx="398978" cy="533400"/>
        </p:xfrm>
        <a:graphic>
          <a:graphicData uri="http://schemas.openxmlformats.org/presentationml/2006/ole">
            <mc:AlternateContent xmlns:mc="http://schemas.openxmlformats.org/markup-compatibility/2006">
              <mc:Choice xmlns:v="urn:schemas-microsoft-com:vml" Requires="v">
                <p:oleObj spid="_x0000_s58447" name="Equation" r:id="rId29" imgW="228600" imgH="241200" progId="Equation.3">
                  <p:embed/>
                </p:oleObj>
              </mc:Choice>
              <mc:Fallback>
                <p:oleObj name="Equation" r:id="rId29" imgW="22860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396735" y="2133600"/>
                        <a:ext cx="398978" cy="53340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110" name="TextBox 109"/>
          <p:cNvSpPr txBox="1"/>
          <p:nvPr/>
        </p:nvSpPr>
        <p:spPr>
          <a:xfrm>
            <a:off x="3657600" y="2209800"/>
            <a:ext cx="2069084" cy="646331"/>
          </a:xfrm>
          <a:prstGeom prst="rect">
            <a:avLst/>
          </a:prstGeom>
          <a:noFill/>
        </p:spPr>
        <p:txBody>
          <a:bodyPr wrap="none" rtlCol="0">
            <a:spAutoFit/>
          </a:bodyPr>
          <a:lstStyle/>
          <a:p>
            <a:pPr defTabSz="457200"/>
            <a:r>
              <a:rPr lang="en-US" dirty="0" smtClean="0">
                <a:solidFill>
                  <a:prstClr val="black"/>
                </a:solidFill>
              </a:rPr>
              <a:t>:  Atmospheric state</a:t>
            </a:r>
          </a:p>
          <a:p>
            <a:pPr defTabSz="457200"/>
            <a:r>
              <a:rPr lang="en-US" dirty="0">
                <a:solidFill>
                  <a:prstClr val="black"/>
                </a:solidFill>
              </a:rPr>
              <a:t> </a:t>
            </a:r>
            <a:r>
              <a:rPr lang="en-US" dirty="0" smtClean="0">
                <a:solidFill>
                  <a:prstClr val="black"/>
                </a:solidFill>
              </a:rPr>
              <a:t>  vector</a:t>
            </a:r>
            <a:endParaRPr lang="en-US" dirty="0">
              <a:solidFill>
                <a:prstClr val="black"/>
              </a:solidFill>
            </a:endParaRPr>
          </a:p>
        </p:txBody>
      </p:sp>
      <p:sp>
        <p:nvSpPr>
          <p:cNvPr id="46" name="Text Box 6"/>
          <p:cNvSpPr txBox="1">
            <a:spLocks noChangeArrowheads="1"/>
          </p:cNvSpPr>
          <p:nvPr/>
        </p:nvSpPr>
        <p:spPr bwMode="auto">
          <a:xfrm>
            <a:off x="7620000" y="6462713"/>
            <a:ext cx="1447800" cy="383619"/>
          </a:xfrm>
          <a:prstGeom prst="rect">
            <a:avLst/>
          </a:prstGeom>
          <a:noFill/>
          <a:ln w="9525">
            <a:solidFill>
              <a:srgbClr val="00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Xu Li, EMC</a:t>
            </a:r>
            <a:endParaRPr lang="en-US" altLang="en-US" dirty="0"/>
          </a:p>
        </p:txBody>
      </p:sp>
      <p:graphicFrame>
        <p:nvGraphicFramePr>
          <p:cNvPr id="2" name="Object 1"/>
          <p:cNvGraphicFramePr>
            <a:graphicFrameLocks/>
          </p:cNvGraphicFramePr>
          <p:nvPr>
            <p:extLst>
              <p:ext uri="{D42A27DB-BD31-4B8C-83A1-F6EECF244321}">
                <p14:modId xmlns:p14="http://schemas.microsoft.com/office/powerpoint/2010/main" val="1876866119"/>
              </p:ext>
            </p:extLst>
          </p:nvPr>
        </p:nvGraphicFramePr>
        <p:xfrm>
          <a:off x="53975" y="130175"/>
          <a:ext cx="708025" cy="708025"/>
        </p:xfrm>
        <a:graphic>
          <a:graphicData uri="http://schemas.openxmlformats.org/presentationml/2006/ole">
            <mc:AlternateContent xmlns:mc="http://schemas.openxmlformats.org/markup-compatibility/2006">
              <mc:Choice xmlns:v="urn:schemas-microsoft-com:vml" Requires="v">
                <p:oleObj spid="_x0000_s58448" name="Drawing" r:id="rId31" imgW="723675" imgH="723675" progId="Presentations.Drawing.11">
                  <p:embed/>
                </p:oleObj>
              </mc:Choice>
              <mc:Fallback>
                <p:oleObj name="Drawing" r:id="rId31" imgW="723675" imgH="723675" progId="Presentations.Drawing.11">
                  <p:embed/>
                  <p:pic>
                    <p:nvPicPr>
                      <p:cNvPr id="0" name=""/>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975" y="130175"/>
                        <a:ext cx="7080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p:cNvGraphicFramePr>
          <p:nvPr>
            <p:extLst>
              <p:ext uri="{D42A27DB-BD31-4B8C-83A1-F6EECF244321}">
                <p14:modId xmlns:p14="http://schemas.microsoft.com/office/powerpoint/2010/main" val="3042794652"/>
              </p:ext>
            </p:extLst>
          </p:nvPr>
        </p:nvGraphicFramePr>
        <p:xfrm>
          <a:off x="8359775" y="168275"/>
          <a:ext cx="708025" cy="669925"/>
        </p:xfrm>
        <a:graphic>
          <a:graphicData uri="http://schemas.openxmlformats.org/presentationml/2006/ole">
            <mc:AlternateContent xmlns:mc="http://schemas.openxmlformats.org/markup-compatibility/2006">
              <mc:Choice xmlns:v="urn:schemas-microsoft-com:vml" Requires="v">
                <p:oleObj spid="_x0000_s58449" name="Drawing" r:id="rId33" imgW="723675" imgH="685530" progId="Presentations.Drawing.11">
                  <p:embed/>
                </p:oleObj>
              </mc:Choice>
              <mc:Fallback>
                <p:oleObj name="Drawing" r:id="rId33" imgW="723675" imgH="685530" progId="Presentations.Drawing.11">
                  <p:embed/>
                  <p:pic>
                    <p:nvPicPr>
                      <p:cNvPr id="0" name=""/>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359775" y="168275"/>
                        <a:ext cx="708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Line 5"/>
          <p:cNvSpPr>
            <a:spLocks noChangeShapeType="1"/>
          </p:cNvSpPr>
          <p:nvPr/>
        </p:nvSpPr>
        <p:spPr bwMode="auto">
          <a:xfrm>
            <a:off x="228600" y="914400"/>
            <a:ext cx="8686800" cy="0"/>
          </a:xfrm>
          <a:prstGeom prst="line">
            <a:avLst/>
          </a:prstGeom>
          <a:noFill/>
          <a:ln w="41275" cmpd="dbl">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152400" y="5638800"/>
            <a:ext cx="8686800" cy="1077218"/>
          </a:xfrm>
          <a:prstGeom prst="rect">
            <a:avLst/>
          </a:prstGeom>
          <a:noFill/>
        </p:spPr>
        <p:txBody>
          <a:bodyPr wrap="square" rtlCol="0">
            <a:spAutoFit/>
          </a:bodyPr>
          <a:lstStyle/>
          <a:p>
            <a:r>
              <a:rPr lang="en-US" altLang="zh-CN" sz="1600" dirty="0"/>
              <a:t>NSST algorithm is part of both the analysis and forecast system. In the analysis, the NSST provides an analysis of the the interfacial temperature (“SST”) in the hybrid ENKF GSI using satellite radiances. In the forecast, the NSST provides the interfacial temperature (SST) in the free, coupled forecast instead of the temperature at 5-meter depth that is predicted by the ocean model</a:t>
            </a:r>
            <a:r>
              <a:rPr lang="en-US" altLang="zh-CN" sz="1600" dirty="0" smtClean="0"/>
              <a:t>.</a:t>
            </a:r>
            <a:endParaRPr lang="zh-CN" altLang="en-US" sz="1600" dirty="0"/>
          </a:p>
        </p:txBody>
      </p:sp>
    </p:spTree>
    <p:extLst>
      <p:ext uri="{BB962C8B-B14F-4D97-AF65-F5344CB8AC3E}">
        <p14:creationId xmlns:p14="http://schemas.microsoft.com/office/powerpoint/2010/main" val="830985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US" dirty="0"/>
          </a:p>
        </p:txBody>
      </p:sp>
      <p:sp>
        <p:nvSpPr>
          <p:cNvPr id="3" name="Content Placeholder 2"/>
          <p:cNvSpPr>
            <a:spLocks noGrp="1"/>
          </p:cNvSpPr>
          <p:nvPr>
            <p:ph idx="1"/>
          </p:nvPr>
        </p:nvSpPr>
        <p:spPr/>
        <p:txBody>
          <a:bodyPr/>
          <a:lstStyle/>
          <a:p>
            <a:r>
              <a:rPr lang="en-US" dirty="0" smtClean="0"/>
              <a:t>NSST and Reanalysis</a:t>
            </a:r>
          </a:p>
          <a:p>
            <a:pPr lvl="1"/>
            <a:r>
              <a:rPr lang="en-US" dirty="0" smtClean="0"/>
              <a:t>SST analysis</a:t>
            </a:r>
          </a:p>
          <a:p>
            <a:pPr lvl="1"/>
            <a:r>
              <a:rPr lang="en-US" dirty="0" smtClean="0"/>
              <a:t>SST diurnal variability </a:t>
            </a:r>
          </a:p>
          <a:p>
            <a:pPr lvl="1"/>
            <a:r>
              <a:rPr lang="en-US" dirty="0"/>
              <a:t>O</a:t>
            </a:r>
            <a:r>
              <a:rPr lang="en-US" dirty="0" smtClean="0"/>
              <a:t>cean</a:t>
            </a:r>
          </a:p>
          <a:p>
            <a:pPr lvl="1"/>
            <a:r>
              <a:rPr lang="en-US" dirty="0"/>
              <a:t>W</a:t>
            </a:r>
            <a:r>
              <a:rPr lang="en-US" dirty="0" smtClean="0"/>
              <a:t>eather prediction</a:t>
            </a:r>
          </a:p>
          <a:p>
            <a:pPr lvl="1"/>
            <a:r>
              <a:rPr lang="en-US" dirty="0" smtClean="0"/>
              <a:t>Climate </a:t>
            </a:r>
            <a:r>
              <a:rPr lang="en-US" dirty="0" err="1" smtClean="0"/>
              <a:t>predition</a:t>
            </a:r>
            <a:endParaRPr lang="en-US" dirty="0"/>
          </a:p>
        </p:txBody>
      </p:sp>
    </p:spTree>
    <p:extLst>
      <p:ext uri="{BB962C8B-B14F-4D97-AF65-F5344CB8AC3E}">
        <p14:creationId xmlns:p14="http://schemas.microsoft.com/office/powerpoint/2010/main" val="212247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2" name="Title 1"/>
          <p:cNvSpPr>
            <a:spLocks noGrp="1"/>
          </p:cNvSpPr>
          <p:nvPr>
            <p:ph type="title" idx="4294967295"/>
          </p:nvPr>
        </p:nvSpPr>
        <p:spPr>
          <a:xfrm>
            <a:off x="381000" y="136525"/>
            <a:ext cx="8229600" cy="854075"/>
          </a:xfrm>
        </p:spPr>
        <p:txBody>
          <a:bodyPr>
            <a:normAutofit fontScale="90000"/>
          </a:bodyPr>
          <a:lstStyle/>
          <a:p>
            <a:r>
              <a:rPr lang="en-US" sz="3600" b="1" dirty="0" smtClean="0"/>
              <a:t>How SST is used in the current NWP system</a:t>
            </a:r>
          </a:p>
        </p:txBody>
      </p:sp>
      <p:sp>
        <p:nvSpPr>
          <p:cNvPr id="388103" name="Content Placeholder 2"/>
          <p:cNvSpPr>
            <a:spLocks noGrp="1"/>
          </p:cNvSpPr>
          <p:nvPr>
            <p:ph idx="4294967295"/>
          </p:nvPr>
        </p:nvSpPr>
        <p:spPr>
          <a:xfrm>
            <a:off x="152400" y="1066799"/>
            <a:ext cx="8763000" cy="5608637"/>
          </a:xfrm>
        </p:spPr>
        <p:txBody>
          <a:bodyPr/>
          <a:lstStyle/>
          <a:p>
            <a:pPr eaLnBrk="1" hangingPunct="1"/>
            <a:r>
              <a:rPr lang="en-US" sz="2400" b="1" dirty="0" smtClean="0"/>
              <a:t>Currently</a:t>
            </a:r>
            <a:r>
              <a:rPr lang="en-US" sz="2400" dirty="0" smtClean="0"/>
              <a:t> </a:t>
            </a:r>
            <a:r>
              <a:rPr lang="en-US" sz="2400" b="1" dirty="0" smtClean="0"/>
              <a:t>in NWP</a:t>
            </a:r>
            <a:r>
              <a:rPr lang="en-US" sz="2400" dirty="0" smtClean="0"/>
              <a:t>, since the </a:t>
            </a:r>
            <a:r>
              <a:rPr lang="en-US" sz="2400" b="1" dirty="0" smtClean="0"/>
              <a:t>only oceanic variable </a:t>
            </a:r>
            <a:r>
              <a:rPr lang="en-US" sz="2400" dirty="0" smtClean="0"/>
              <a:t>used is SST</a:t>
            </a:r>
          </a:p>
          <a:p>
            <a:pPr eaLnBrk="1" hangingPunct="1">
              <a:buNone/>
            </a:pPr>
            <a:r>
              <a:rPr lang="en-US" sz="2400" b="1" dirty="0" smtClean="0">
                <a:solidFill>
                  <a:srgbClr val="00B0F0"/>
                </a:solidFill>
              </a:rPr>
              <a:t>		SST = Oceanic Component</a:t>
            </a:r>
            <a:endParaRPr lang="en-US" sz="2000" dirty="0" smtClean="0"/>
          </a:p>
          <a:p>
            <a:pPr eaLnBrk="1" hangingPunct="1"/>
            <a:r>
              <a:rPr lang="en-US" sz="2400" dirty="0" smtClean="0"/>
              <a:t>SST analysis is used as an input to NWP system</a:t>
            </a:r>
          </a:p>
          <a:p>
            <a:pPr eaLnBrk="1" hangingPunct="1"/>
            <a:r>
              <a:rPr lang="en-US" sz="2400" dirty="0" smtClean="0"/>
              <a:t>In fact, SST is evolving with time even if no prognostic model </a:t>
            </a:r>
          </a:p>
          <a:p>
            <a:pPr lvl="1" eaLnBrk="1" hangingPunct="1"/>
            <a:r>
              <a:rPr lang="en-US" sz="2000" dirty="0" smtClean="0"/>
              <a:t>SST </a:t>
            </a:r>
            <a:r>
              <a:rPr lang="en-US" sz="2000" b="1" dirty="0" smtClean="0"/>
              <a:t>climatology with seasonal variability</a:t>
            </a:r>
            <a:r>
              <a:rPr lang="en-US" sz="2000" dirty="0" smtClean="0"/>
              <a:t> plus the decayed initial anomaly</a:t>
            </a:r>
          </a:p>
          <a:p>
            <a:pPr lvl="1" eaLnBrk="1" hangingPunct="1"/>
            <a:endParaRPr lang="en-US" sz="2000" dirty="0" smtClean="0"/>
          </a:p>
          <a:p>
            <a:pPr eaLnBrk="1" hangingPunct="1"/>
            <a:r>
              <a:rPr lang="en-US" sz="2400" dirty="0" smtClean="0"/>
              <a:t>            is the lower boundary condition of atmospheric forecast model </a:t>
            </a:r>
          </a:p>
          <a:p>
            <a:pPr lvl="1" eaLnBrk="1" hangingPunct="1"/>
            <a:r>
              <a:rPr lang="en-US" sz="2000" dirty="0" smtClean="0"/>
              <a:t>Critical to the energy exchange at air-sea interface</a:t>
            </a:r>
          </a:p>
          <a:p>
            <a:pPr eaLnBrk="1" hangingPunct="1"/>
            <a:r>
              <a:rPr lang="en-US" sz="2400" dirty="0" smtClean="0"/>
              <a:t>            is the lower boundary condition of a </a:t>
            </a:r>
            <a:r>
              <a:rPr lang="en-US" sz="2400" dirty="0" err="1" smtClean="0"/>
              <a:t>radiative</a:t>
            </a:r>
            <a:r>
              <a:rPr lang="en-US" sz="2400" dirty="0" smtClean="0"/>
              <a:t> transfer model such CRTM</a:t>
            </a:r>
          </a:p>
          <a:p>
            <a:pPr lvl="1" eaLnBrk="1" hangingPunct="1"/>
            <a:r>
              <a:rPr lang="en-US" sz="2000" dirty="0" smtClean="0"/>
              <a:t>Critical to the satellite radiance simulation </a:t>
            </a:r>
            <a:r>
              <a:rPr lang="en-US" sz="2000" dirty="0" smtClean="0">
                <a:sym typeface="Wingdings" pitchFamily="2" charset="2"/>
              </a:rPr>
              <a:t> </a:t>
            </a:r>
            <a:r>
              <a:rPr lang="en-US" sz="2000" dirty="0" smtClean="0"/>
              <a:t>the evaluation of the cost function, bias correction and quality control</a:t>
            </a:r>
          </a:p>
          <a:p>
            <a:pPr lvl="1" eaLnBrk="1" hangingPunct="1">
              <a:buNone/>
            </a:pPr>
            <a:endParaRPr lang="en-US" sz="2400"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314825764"/>
              </p:ext>
            </p:extLst>
          </p:nvPr>
        </p:nvGraphicFramePr>
        <p:xfrm>
          <a:off x="990600" y="3200400"/>
          <a:ext cx="5867400" cy="396401"/>
        </p:xfrm>
        <a:graphic>
          <a:graphicData uri="http://schemas.openxmlformats.org/presentationml/2006/ole">
            <mc:AlternateContent xmlns:mc="http://schemas.openxmlformats.org/markup-compatibility/2006">
              <mc:Choice xmlns:v="urn:schemas-microsoft-com:vml" Requires="v">
                <p:oleObj spid="_x0000_s24614" name="Equation" r:id="rId3" imgW="3568680" imgH="241200" progId="Equation.3">
                  <p:embed/>
                </p:oleObj>
              </mc:Choice>
              <mc:Fallback>
                <p:oleObj name="Equation" r:id="rId3" imgW="3568680" imgH="2412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0"/>
                        <a:ext cx="5867400" cy="396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5554" name="Object 34"/>
          <p:cNvGraphicFramePr>
            <a:graphicFrameLocks noChangeAspect="1"/>
          </p:cNvGraphicFramePr>
          <p:nvPr>
            <p:extLst>
              <p:ext uri="{D42A27DB-BD31-4B8C-83A1-F6EECF244321}">
                <p14:modId xmlns:p14="http://schemas.microsoft.com/office/powerpoint/2010/main" val="2849651357"/>
              </p:ext>
            </p:extLst>
          </p:nvPr>
        </p:nvGraphicFramePr>
        <p:xfrm>
          <a:off x="533400" y="3657600"/>
          <a:ext cx="846667" cy="304800"/>
        </p:xfrm>
        <a:graphic>
          <a:graphicData uri="http://schemas.openxmlformats.org/presentationml/2006/ole">
            <mc:AlternateContent xmlns:mc="http://schemas.openxmlformats.org/markup-compatibility/2006">
              <mc:Choice xmlns:v="urn:schemas-microsoft-com:vml" Requires="v">
                <p:oleObj spid="_x0000_s24615" name="Equation" r:id="rId5" imgW="634725" imgH="228501" progId="Equation.3">
                  <p:embed/>
                </p:oleObj>
              </mc:Choice>
              <mc:Fallback>
                <p:oleObj name="Equation" r:id="rId5" imgW="634725" imgH="228501"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57600"/>
                        <a:ext cx="84666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5555" name="Object 35"/>
          <p:cNvGraphicFramePr>
            <a:graphicFrameLocks noChangeAspect="1"/>
          </p:cNvGraphicFramePr>
          <p:nvPr>
            <p:extLst>
              <p:ext uri="{D42A27DB-BD31-4B8C-83A1-F6EECF244321}">
                <p14:modId xmlns:p14="http://schemas.microsoft.com/office/powerpoint/2010/main" val="304526845"/>
              </p:ext>
            </p:extLst>
          </p:nvPr>
        </p:nvGraphicFramePr>
        <p:xfrm>
          <a:off x="533400" y="4800600"/>
          <a:ext cx="846138" cy="304800"/>
        </p:xfrm>
        <a:graphic>
          <a:graphicData uri="http://schemas.openxmlformats.org/presentationml/2006/ole">
            <mc:AlternateContent xmlns:mc="http://schemas.openxmlformats.org/markup-compatibility/2006">
              <mc:Choice xmlns:v="urn:schemas-microsoft-com:vml" Requires="v">
                <p:oleObj spid="_x0000_s24616" name="Equation" r:id="rId7" imgW="634725" imgH="228501" progId="Equation.3">
                  <p:embed/>
                </p:oleObj>
              </mc:Choice>
              <mc:Fallback>
                <p:oleObj name="Equation" r:id="rId7" imgW="634725" imgH="228501"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800600"/>
                        <a:ext cx="846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6202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8"/>
          <p:cNvSpPr txBox="1">
            <a:spLocks noGrp="1"/>
          </p:cNvSpPr>
          <p:nvPr/>
        </p:nvSpPr>
        <p:spPr>
          <a:xfrm>
            <a:off x="6553200" y="6381750"/>
            <a:ext cx="2133600" cy="476250"/>
          </a:xfrm>
          <a:prstGeom prst="rect">
            <a:avLst/>
          </a:prstGeom>
          <a:noFill/>
        </p:spPr>
        <p:txBody>
          <a:bodyPr anchor="ctr"/>
          <a:lstStyle/>
          <a:p>
            <a:pPr algn="r" fontAlgn="auto">
              <a:spcBef>
                <a:spcPts val="0"/>
              </a:spcBef>
              <a:spcAft>
                <a:spcPts val="0"/>
              </a:spcAft>
              <a:defRPr/>
            </a:pPr>
            <a:fld id="{9EDE4A52-1AB5-415C-ACFC-AB60C98C08DC}" type="slidenum">
              <a:rPr lang="en-US" sz="1200">
                <a:solidFill>
                  <a:schemeClr val="tx1">
                    <a:tint val="75000"/>
                  </a:schemeClr>
                </a:solidFill>
                <a:latin typeface="+mn-lt"/>
                <a:cs typeface="+mn-cs"/>
              </a:rPr>
              <a:pPr algn="r" fontAlgn="auto">
                <a:spcBef>
                  <a:spcPts val="0"/>
                </a:spcBef>
                <a:spcAft>
                  <a:spcPts val="0"/>
                </a:spcAft>
                <a:defRPr/>
              </a:pPr>
              <a:t>4</a:t>
            </a:fld>
            <a:endParaRPr lang="en-US" sz="1200" dirty="0">
              <a:solidFill>
                <a:schemeClr val="tx1">
                  <a:tint val="75000"/>
                </a:schemeClr>
              </a:solidFill>
              <a:latin typeface="+mn-lt"/>
              <a:cs typeface="+mn-cs"/>
            </a:endParaRPr>
          </a:p>
        </p:txBody>
      </p:sp>
      <p:sp>
        <p:nvSpPr>
          <p:cNvPr id="625667" name="Rectangle 2"/>
          <p:cNvSpPr>
            <a:spLocks noGrp="1" noChangeArrowheads="1"/>
          </p:cNvSpPr>
          <p:nvPr>
            <p:ph type="title" sz="quarter" idx="4294967295"/>
          </p:nvPr>
        </p:nvSpPr>
        <p:spPr>
          <a:xfrm>
            <a:off x="3200400" y="381000"/>
            <a:ext cx="2362200" cy="639763"/>
          </a:xfrm>
        </p:spPr>
        <p:txBody>
          <a:bodyPr>
            <a:normAutofit fontScale="90000"/>
          </a:bodyPr>
          <a:lstStyle/>
          <a:p>
            <a:pPr algn="l" eaLnBrk="1" hangingPunct="1"/>
            <a:r>
              <a:rPr lang="en-US" sz="3600" b="1" dirty="0" smtClean="0"/>
              <a:t>A Fact</a:t>
            </a:r>
          </a:p>
        </p:txBody>
      </p:sp>
      <p:graphicFrame>
        <p:nvGraphicFramePr>
          <p:cNvPr id="625668" name="Object 4"/>
          <p:cNvGraphicFramePr>
            <a:graphicFrameLocks noGrp="1" noChangeAspect="1"/>
          </p:cNvGraphicFramePr>
          <p:nvPr>
            <p:ph sz="quarter" idx="4294967295"/>
          </p:nvPr>
        </p:nvGraphicFramePr>
        <p:xfrm>
          <a:off x="3048000" y="3408363"/>
          <a:ext cx="304800" cy="273050"/>
        </p:xfrm>
        <a:graphic>
          <a:graphicData uri="http://schemas.openxmlformats.org/presentationml/2006/ole">
            <mc:AlternateContent xmlns:mc="http://schemas.openxmlformats.org/markup-compatibility/2006">
              <mc:Choice xmlns:v="urn:schemas-microsoft-com:vml" Requires="v">
                <p:oleObj spid="_x0000_s51212" name="Equation" r:id="rId3" imgW="253800" imgH="228600" progId="Equation.3">
                  <p:embed/>
                </p:oleObj>
              </mc:Choice>
              <mc:Fallback>
                <p:oleObj name="Equation" r:id="rId3" imgW="253800" imgH="228600" progId="Equation.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408363"/>
                        <a:ext cx="3048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5669" name="Line 9"/>
          <p:cNvSpPr>
            <a:spLocks noChangeShapeType="1"/>
          </p:cNvSpPr>
          <p:nvPr/>
        </p:nvSpPr>
        <p:spPr bwMode="auto">
          <a:xfrm>
            <a:off x="914400" y="3657600"/>
            <a:ext cx="4267200" cy="0"/>
          </a:xfrm>
          <a:prstGeom prst="line">
            <a:avLst/>
          </a:prstGeom>
          <a:noFill/>
          <a:ln w="12700">
            <a:solidFill>
              <a:schemeClr val="tx1"/>
            </a:solidFill>
            <a:round/>
            <a:headEnd/>
            <a:tailEnd type="triangle" w="med" len="med"/>
          </a:ln>
        </p:spPr>
        <p:txBody>
          <a:bodyPr/>
          <a:lstStyle/>
          <a:p>
            <a:endParaRPr lang="en-US"/>
          </a:p>
        </p:txBody>
      </p:sp>
      <p:sp>
        <p:nvSpPr>
          <p:cNvPr id="625670" name="Line 11"/>
          <p:cNvSpPr>
            <a:spLocks noChangeShapeType="1"/>
          </p:cNvSpPr>
          <p:nvPr/>
        </p:nvSpPr>
        <p:spPr bwMode="auto">
          <a:xfrm>
            <a:off x="914400" y="3657600"/>
            <a:ext cx="0" cy="2743200"/>
          </a:xfrm>
          <a:prstGeom prst="line">
            <a:avLst/>
          </a:prstGeom>
          <a:noFill/>
          <a:ln w="19050">
            <a:solidFill>
              <a:schemeClr val="tx1"/>
            </a:solidFill>
            <a:round/>
            <a:headEnd/>
            <a:tailEnd type="triangle" w="med" len="med"/>
          </a:ln>
        </p:spPr>
        <p:txBody>
          <a:bodyPr/>
          <a:lstStyle/>
          <a:p>
            <a:endParaRPr lang="en-US"/>
          </a:p>
        </p:txBody>
      </p:sp>
      <p:sp>
        <p:nvSpPr>
          <p:cNvPr id="625671" name="Line 12"/>
          <p:cNvSpPr>
            <a:spLocks noChangeShapeType="1"/>
          </p:cNvSpPr>
          <p:nvPr/>
        </p:nvSpPr>
        <p:spPr bwMode="auto">
          <a:xfrm>
            <a:off x="1981200" y="5181600"/>
            <a:ext cx="0" cy="838200"/>
          </a:xfrm>
          <a:prstGeom prst="line">
            <a:avLst/>
          </a:prstGeom>
          <a:noFill/>
          <a:ln w="19050">
            <a:solidFill>
              <a:schemeClr val="tx1"/>
            </a:solidFill>
            <a:round/>
            <a:headEnd/>
            <a:tailEnd/>
          </a:ln>
        </p:spPr>
        <p:txBody>
          <a:bodyPr/>
          <a:lstStyle/>
          <a:p>
            <a:endParaRPr lang="en-US"/>
          </a:p>
        </p:txBody>
      </p:sp>
      <p:sp>
        <p:nvSpPr>
          <p:cNvPr id="625672" name="Line 14"/>
          <p:cNvSpPr>
            <a:spLocks noChangeShapeType="1"/>
          </p:cNvSpPr>
          <p:nvPr/>
        </p:nvSpPr>
        <p:spPr bwMode="auto">
          <a:xfrm>
            <a:off x="3200400" y="3657600"/>
            <a:ext cx="0" cy="1143000"/>
          </a:xfrm>
          <a:prstGeom prst="line">
            <a:avLst/>
          </a:prstGeom>
          <a:noFill/>
          <a:ln w="19050">
            <a:solidFill>
              <a:schemeClr val="tx1"/>
            </a:solidFill>
            <a:round/>
            <a:headEnd/>
            <a:tailEnd/>
          </a:ln>
        </p:spPr>
        <p:txBody>
          <a:bodyPr/>
          <a:lstStyle/>
          <a:p>
            <a:endParaRPr lang="en-US"/>
          </a:p>
        </p:txBody>
      </p:sp>
      <p:sp>
        <p:nvSpPr>
          <p:cNvPr id="625673" name="Line 15"/>
          <p:cNvSpPr>
            <a:spLocks noChangeShapeType="1"/>
          </p:cNvSpPr>
          <p:nvPr/>
        </p:nvSpPr>
        <p:spPr bwMode="auto">
          <a:xfrm flipH="1">
            <a:off x="1981200" y="4800600"/>
            <a:ext cx="1219200" cy="381000"/>
          </a:xfrm>
          <a:prstGeom prst="line">
            <a:avLst/>
          </a:prstGeom>
          <a:noFill/>
          <a:ln w="19050">
            <a:solidFill>
              <a:schemeClr val="tx1"/>
            </a:solidFill>
            <a:round/>
            <a:headEnd/>
            <a:tailEnd/>
          </a:ln>
        </p:spPr>
        <p:txBody>
          <a:bodyPr/>
          <a:lstStyle/>
          <a:p>
            <a:endParaRPr lang="en-US"/>
          </a:p>
        </p:txBody>
      </p:sp>
      <p:sp>
        <p:nvSpPr>
          <p:cNvPr id="625674" name="Text Box 16"/>
          <p:cNvSpPr txBox="1">
            <a:spLocks noChangeArrowheads="1"/>
          </p:cNvSpPr>
          <p:nvPr/>
        </p:nvSpPr>
        <p:spPr bwMode="auto">
          <a:xfrm>
            <a:off x="1189038" y="4022725"/>
            <a:ext cx="14478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Mixed Layer</a:t>
            </a:r>
          </a:p>
        </p:txBody>
      </p:sp>
      <p:sp>
        <p:nvSpPr>
          <p:cNvPr id="625675" name="Text Box 17"/>
          <p:cNvSpPr txBox="1">
            <a:spLocks noChangeArrowheads="1"/>
          </p:cNvSpPr>
          <p:nvPr/>
        </p:nvSpPr>
        <p:spPr bwMode="auto">
          <a:xfrm>
            <a:off x="838200" y="4800600"/>
            <a:ext cx="15240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Thermocline</a:t>
            </a:r>
          </a:p>
        </p:txBody>
      </p:sp>
      <p:sp>
        <p:nvSpPr>
          <p:cNvPr id="625676" name="Line 18"/>
          <p:cNvSpPr>
            <a:spLocks noChangeShapeType="1"/>
          </p:cNvSpPr>
          <p:nvPr/>
        </p:nvSpPr>
        <p:spPr bwMode="auto">
          <a:xfrm>
            <a:off x="914400" y="5181600"/>
            <a:ext cx="2362200" cy="0"/>
          </a:xfrm>
          <a:prstGeom prst="line">
            <a:avLst/>
          </a:prstGeom>
          <a:noFill/>
          <a:ln w="9525">
            <a:solidFill>
              <a:srgbClr val="00B0F0"/>
            </a:solidFill>
            <a:prstDash val="dash"/>
            <a:round/>
            <a:headEnd/>
            <a:tailEnd/>
          </a:ln>
        </p:spPr>
        <p:txBody>
          <a:bodyPr/>
          <a:lstStyle/>
          <a:p>
            <a:endParaRPr lang="en-US"/>
          </a:p>
        </p:txBody>
      </p:sp>
      <p:sp>
        <p:nvSpPr>
          <p:cNvPr id="625677" name="Line 19"/>
          <p:cNvSpPr>
            <a:spLocks noChangeShapeType="1"/>
          </p:cNvSpPr>
          <p:nvPr/>
        </p:nvSpPr>
        <p:spPr bwMode="auto">
          <a:xfrm>
            <a:off x="914400" y="4800600"/>
            <a:ext cx="2362200" cy="0"/>
          </a:xfrm>
          <a:prstGeom prst="line">
            <a:avLst/>
          </a:prstGeom>
          <a:noFill/>
          <a:ln w="9525">
            <a:solidFill>
              <a:srgbClr val="00B0F0"/>
            </a:solidFill>
            <a:prstDash val="dash"/>
            <a:round/>
            <a:headEnd/>
            <a:tailEnd/>
          </a:ln>
        </p:spPr>
        <p:txBody>
          <a:bodyPr/>
          <a:lstStyle/>
          <a:p>
            <a:endParaRPr lang="en-US"/>
          </a:p>
        </p:txBody>
      </p:sp>
      <p:sp>
        <p:nvSpPr>
          <p:cNvPr id="625678" name="Text Box 22"/>
          <p:cNvSpPr txBox="1">
            <a:spLocks noChangeArrowheads="1"/>
          </p:cNvSpPr>
          <p:nvPr/>
        </p:nvSpPr>
        <p:spPr bwMode="auto">
          <a:xfrm>
            <a:off x="609600" y="6019800"/>
            <a:ext cx="381000" cy="366713"/>
          </a:xfrm>
          <a:prstGeom prst="rect">
            <a:avLst/>
          </a:prstGeom>
          <a:noFill/>
          <a:ln w="9525">
            <a:noFill/>
            <a:miter lim="800000"/>
            <a:headEnd/>
            <a:tailEnd/>
          </a:ln>
        </p:spPr>
        <p:txBody>
          <a:bodyPr>
            <a:spAutoFit/>
          </a:bodyPr>
          <a:lstStyle/>
          <a:p>
            <a:pPr>
              <a:spcBef>
                <a:spcPct val="50000"/>
              </a:spcBef>
            </a:pPr>
            <a:r>
              <a:rPr lang="en-US" i="1">
                <a:latin typeface="Calibri" pitchFamily="34" charset="0"/>
              </a:rPr>
              <a:t>z</a:t>
            </a:r>
          </a:p>
        </p:txBody>
      </p:sp>
      <p:sp>
        <p:nvSpPr>
          <p:cNvPr id="625679" name="Text Box 24"/>
          <p:cNvSpPr txBox="1">
            <a:spLocks noChangeArrowheads="1"/>
          </p:cNvSpPr>
          <p:nvPr/>
        </p:nvSpPr>
        <p:spPr bwMode="auto">
          <a:xfrm>
            <a:off x="990600" y="5334000"/>
            <a:ext cx="1066800" cy="703263"/>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Deeper</a:t>
            </a:r>
          </a:p>
          <a:p>
            <a:pPr>
              <a:spcBef>
                <a:spcPct val="50000"/>
              </a:spcBef>
            </a:pPr>
            <a:r>
              <a:rPr lang="en-US" sz="1600" b="1">
                <a:latin typeface="Calibri" pitchFamily="34" charset="0"/>
              </a:rPr>
              <a:t>Ocean</a:t>
            </a:r>
          </a:p>
        </p:txBody>
      </p:sp>
      <p:sp>
        <p:nvSpPr>
          <p:cNvPr id="625680" name="Line 60"/>
          <p:cNvSpPr>
            <a:spLocks noChangeShapeType="1"/>
          </p:cNvSpPr>
          <p:nvPr/>
        </p:nvSpPr>
        <p:spPr bwMode="auto">
          <a:xfrm>
            <a:off x="609600" y="3200400"/>
            <a:ext cx="4953000" cy="0"/>
          </a:xfrm>
          <a:prstGeom prst="line">
            <a:avLst/>
          </a:prstGeom>
          <a:noFill/>
          <a:ln w="9525">
            <a:solidFill>
              <a:schemeClr val="tx1"/>
            </a:solidFill>
            <a:round/>
            <a:headEnd/>
            <a:tailEnd/>
          </a:ln>
        </p:spPr>
        <p:txBody>
          <a:bodyPr/>
          <a:lstStyle/>
          <a:p>
            <a:endParaRPr lang="en-US"/>
          </a:p>
        </p:txBody>
      </p:sp>
      <p:sp>
        <p:nvSpPr>
          <p:cNvPr id="625681" name="Line 61"/>
          <p:cNvSpPr>
            <a:spLocks noChangeShapeType="1"/>
          </p:cNvSpPr>
          <p:nvPr/>
        </p:nvSpPr>
        <p:spPr bwMode="auto">
          <a:xfrm>
            <a:off x="5562600" y="3200400"/>
            <a:ext cx="0" cy="3352800"/>
          </a:xfrm>
          <a:prstGeom prst="line">
            <a:avLst/>
          </a:prstGeom>
          <a:noFill/>
          <a:ln w="9525">
            <a:solidFill>
              <a:schemeClr val="tx1"/>
            </a:solidFill>
            <a:round/>
            <a:headEnd/>
            <a:tailEnd/>
          </a:ln>
        </p:spPr>
        <p:txBody>
          <a:bodyPr/>
          <a:lstStyle/>
          <a:p>
            <a:endParaRPr lang="en-US"/>
          </a:p>
        </p:txBody>
      </p:sp>
      <p:sp>
        <p:nvSpPr>
          <p:cNvPr id="625682" name="Line 62"/>
          <p:cNvSpPr>
            <a:spLocks noChangeShapeType="1"/>
          </p:cNvSpPr>
          <p:nvPr/>
        </p:nvSpPr>
        <p:spPr bwMode="auto">
          <a:xfrm>
            <a:off x="609600" y="6553200"/>
            <a:ext cx="4953000" cy="0"/>
          </a:xfrm>
          <a:prstGeom prst="line">
            <a:avLst/>
          </a:prstGeom>
          <a:noFill/>
          <a:ln w="9525">
            <a:solidFill>
              <a:schemeClr val="tx1"/>
            </a:solidFill>
            <a:round/>
            <a:headEnd/>
            <a:tailEnd/>
          </a:ln>
        </p:spPr>
        <p:txBody>
          <a:bodyPr/>
          <a:lstStyle/>
          <a:p>
            <a:endParaRPr lang="en-US"/>
          </a:p>
        </p:txBody>
      </p:sp>
      <p:sp>
        <p:nvSpPr>
          <p:cNvPr id="625683" name="Line 63"/>
          <p:cNvSpPr>
            <a:spLocks noChangeShapeType="1"/>
          </p:cNvSpPr>
          <p:nvPr/>
        </p:nvSpPr>
        <p:spPr bwMode="auto">
          <a:xfrm>
            <a:off x="609600" y="3200400"/>
            <a:ext cx="0" cy="3352800"/>
          </a:xfrm>
          <a:prstGeom prst="line">
            <a:avLst/>
          </a:prstGeom>
          <a:noFill/>
          <a:ln w="9525">
            <a:solidFill>
              <a:schemeClr val="tx1"/>
            </a:solidFill>
            <a:round/>
            <a:headEnd/>
            <a:tailEnd/>
          </a:ln>
        </p:spPr>
        <p:txBody>
          <a:bodyPr/>
          <a:lstStyle/>
          <a:p>
            <a:endParaRPr lang="en-US"/>
          </a:p>
        </p:txBody>
      </p:sp>
      <p:sp>
        <p:nvSpPr>
          <p:cNvPr id="625684" name="Text Box 68"/>
          <p:cNvSpPr txBox="1">
            <a:spLocks noChangeArrowheads="1"/>
          </p:cNvSpPr>
          <p:nvPr/>
        </p:nvSpPr>
        <p:spPr bwMode="auto">
          <a:xfrm>
            <a:off x="4762500" y="3581400"/>
            <a:ext cx="5334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T</a:t>
            </a:r>
          </a:p>
        </p:txBody>
      </p:sp>
      <p:sp>
        <p:nvSpPr>
          <p:cNvPr id="625685" name="Content Placeholder 2"/>
          <p:cNvSpPr>
            <a:spLocks/>
          </p:cNvSpPr>
          <p:nvPr/>
        </p:nvSpPr>
        <p:spPr bwMode="auto">
          <a:xfrm>
            <a:off x="304800" y="1143000"/>
            <a:ext cx="8458200" cy="19050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n-US" sz="2000" dirty="0" smtClean="0"/>
              <a:t>The existence of </a:t>
            </a:r>
            <a:r>
              <a:rPr lang="en-US" sz="2000" b="1" dirty="0" smtClean="0"/>
              <a:t>a mixed layer </a:t>
            </a:r>
            <a:r>
              <a:rPr lang="en-US" sz="2000" dirty="0" smtClean="0"/>
              <a:t>simplifies the handling of ocean</a:t>
            </a:r>
            <a:endParaRPr lang="en-US" sz="2000" dirty="0" smtClean="0">
              <a:latin typeface="Calibri" pitchFamily="34" charset="0"/>
            </a:endParaRPr>
          </a:p>
          <a:p>
            <a:pPr marL="800100" lvl="1" indent="-342900">
              <a:lnSpc>
                <a:spcPct val="80000"/>
              </a:lnSpc>
              <a:spcBef>
                <a:spcPct val="20000"/>
              </a:spcBef>
              <a:buFont typeface="Arial" charset="0"/>
              <a:buChar char="•"/>
            </a:pPr>
            <a:r>
              <a:rPr lang="en-US" sz="2000" dirty="0" smtClean="0">
                <a:latin typeface="Calibri" pitchFamily="34" charset="0"/>
              </a:rPr>
              <a:t>SST </a:t>
            </a:r>
            <a:r>
              <a:rPr lang="en-US" sz="2000" dirty="0">
                <a:latin typeface="Calibri" pitchFamily="34" charset="0"/>
              </a:rPr>
              <a:t>= Bulk Temperature = Mixed Layer </a:t>
            </a:r>
            <a:r>
              <a:rPr lang="en-US" sz="2000" dirty="0" smtClean="0">
                <a:latin typeface="Calibri" pitchFamily="34" charset="0"/>
              </a:rPr>
              <a:t>Temperature</a:t>
            </a:r>
            <a:endParaRPr lang="en-US" sz="2000" dirty="0">
              <a:latin typeface="Calibri" pitchFamily="34" charset="0"/>
            </a:endParaRPr>
          </a:p>
          <a:p>
            <a:pPr marL="800100" lvl="1" indent="-342900">
              <a:lnSpc>
                <a:spcPct val="80000"/>
              </a:lnSpc>
              <a:spcBef>
                <a:spcPct val="20000"/>
              </a:spcBef>
              <a:buFont typeface="Arial" charset="0"/>
              <a:buChar char="•"/>
            </a:pPr>
            <a:r>
              <a:rPr lang="en-US" sz="2000" dirty="0" smtClean="0">
                <a:latin typeface="Calibri" pitchFamily="34" charset="0"/>
              </a:rPr>
              <a:t>Acceptable </a:t>
            </a:r>
            <a:r>
              <a:rPr lang="en-US" sz="2000" dirty="0">
                <a:latin typeface="Calibri" pitchFamily="34" charset="0"/>
              </a:rPr>
              <a:t>coarse vertical resolution of OGCM</a:t>
            </a:r>
          </a:p>
          <a:p>
            <a:pPr marL="800100" lvl="1" indent="-342900">
              <a:lnSpc>
                <a:spcPct val="80000"/>
              </a:lnSpc>
              <a:spcBef>
                <a:spcPct val="20000"/>
              </a:spcBef>
              <a:buFont typeface="Arial" charset="0"/>
              <a:buChar char="•"/>
            </a:pPr>
            <a:r>
              <a:rPr lang="en-US" sz="2000" dirty="0">
                <a:latin typeface="Calibri" pitchFamily="34" charset="0"/>
              </a:rPr>
              <a:t>All the observations can be used as </a:t>
            </a:r>
            <a:r>
              <a:rPr lang="en-US" sz="2000" dirty="0" smtClean="0">
                <a:latin typeface="Calibri" pitchFamily="34" charset="0"/>
              </a:rPr>
              <a:t>SST</a:t>
            </a:r>
          </a:p>
          <a:p>
            <a:pPr marL="800100" lvl="1" indent="-342900">
              <a:lnSpc>
                <a:spcPct val="80000"/>
              </a:lnSpc>
              <a:spcBef>
                <a:spcPct val="20000"/>
              </a:spcBef>
              <a:buFont typeface="Arial" charset="0"/>
              <a:buChar char="•"/>
            </a:pPr>
            <a:r>
              <a:rPr lang="en-US" sz="2000" dirty="0" smtClean="0">
                <a:latin typeface="Calibri" pitchFamily="34" charset="0"/>
              </a:rPr>
              <a:t>Air-sea coupling not important since the sea is slow-evolving in NWP</a:t>
            </a:r>
          </a:p>
          <a:p>
            <a:pPr marL="800100" lvl="1" indent="-342900">
              <a:lnSpc>
                <a:spcPct val="80000"/>
              </a:lnSpc>
              <a:spcBef>
                <a:spcPct val="20000"/>
              </a:spcBef>
              <a:buFont typeface="Arial" charset="0"/>
              <a:buChar char="•"/>
            </a:pPr>
            <a:r>
              <a:rPr lang="en-US" sz="2000" dirty="0" smtClean="0">
                <a:latin typeface="Calibri" pitchFamily="34" charset="0"/>
              </a:rPr>
              <a:t>Others</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8"/>
          <p:cNvSpPr txBox="1">
            <a:spLocks noGrp="1"/>
          </p:cNvSpPr>
          <p:nvPr/>
        </p:nvSpPr>
        <p:spPr>
          <a:xfrm>
            <a:off x="6553200" y="6245225"/>
            <a:ext cx="2133600" cy="476250"/>
          </a:xfrm>
          <a:prstGeom prst="rect">
            <a:avLst/>
          </a:prstGeom>
          <a:noFill/>
        </p:spPr>
        <p:txBody>
          <a:bodyPr anchor="ctr"/>
          <a:lstStyle/>
          <a:p>
            <a:pPr algn="r" fontAlgn="auto">
              <a:spcBef>
                <a:spcPts val="0"/>
              </a:spcBef>
              <a:spcAft>
                <a:spcPts val="0"/>
              </a:spcAft>
              <a:defRPr/>
            </a:pPr>
            <a:fld id="{2DD26355-F462-497D-A80C-4EAFFC83D838}" type="slidenum">
              <a:rPr lang="en-US" sz="1200">
                <a:solidFill>
                  <a:schemeClr val="tx1">
                    <a:tint val="75000"/>
                  </a:schemeClr>
                </a:solidFill>
                <a:latin typeface="+mn-lt"/>
                <a:cs typeface="+mn-cs"/>
              </a:rPr>
              <a:pPr algn="r" fontAlgn="auto">
                <a:spcBef>
                  <a:spcPts val="0"/>
                </a:spcBef>
                <a:spcAft>
                  <a:spcPts val="0"/>
                </a:spcAft>
                <a:defRPr/>
              </a:pPr>
              <a:t>5</a:t>
            </a:fld>
            <a:endParaRPr lang="en-US" sz="1200" dirty="0">
              <a:solidFill>
                <a:schemeClr val="tx1">
                  <a:tint val="75000"/>
                </a:schemeClr>
              </a:solidFill>
              <a:latin typeface="+mn-lt"/>
              <a:cs typeface="+mn-cs"/>
            </a:endParaRPr>
          </a:p>
        </p:txBody>
      </p:sp>
      <p:sp>
        <p:nvSpPr>
          <p:cNvPr id="626691" name="Rectangle 2"/>
          <p:cNvSpPr>
            <a:spLocks noGrp="1" noChangeArrowheads="1"/>
          </p:cNvSpPr>
          <p:nvPr>
            <p:ph type="title" sz="quarter" idx="4294967295"/>
          </p:nvPr>
        </p:nvSpPr>
        <p:spPr>
          <a:xfrm>
            <a:off x="228600" y="152400"/>
            <a:ext cx="8686800" cy="639763"/>
          </a:xfrm>
        </p:spPr>
        <p:txBody>
          <a:bodyPr/>
          <a:lstStyle/>
          <a:p>
            <a:pPr algn="l" eaLnBrk="1" hangingPunct="1"/>
            <a:r>
              <a:rPr lang="en-US" sz="2800" b="1" smtClean="0"/>
              <a:t>What is NSST (Near-Surface Sea Temperature)?</a:t>
            </a:r>
          </a:p>
        </p:txBody>
      </p:sp>
      <p:graphicFrame>
        <p:nvGraphicFramePr>
          <p:cNvPr id="626692" name="Object 4"/>
          <p:cNvGraphicFramePr>
            <a:graphicFrameLocks noGrp="1" noChangeAspect="1"/>
          </p:cNvGraphicFramePr>
          <p:nvPr>
            <p:ph sz="quarter" idx="4294967295"/>
          </p:nvPr>
        </p:nvGraphicFramePr>
        <p:xfrm>
          <a:off x="5867400" y="4648200"/>
          <a:ext cx="2590800" cy="349250"/>
        </p:xfrm>
        <a:graphic>
          <a:graphicData uri="http://schemas.openxmlformats.org/presentationml/2006/ole">
            <mc:AlternateContent xmlns:mc="http://schemas.openxmlformats.org/markup-compatibility/2006">
              <mc:Choice xmlns:v="urn:schemas-microsoft-com:vml" Requires="v">
                <p:oleObj spid="_x0000_s2283" name="Equation" r:id="rId3" imgW="1790700" imgH="241300" progId="Equation.3">
                  <p:embed/>
                </p:oleObj>
              </mc:Choice>
              <mc:Fallback>
                <p:oleObj name="Equation" r:id="rId3" imgW="1790700" imgH="241300" progId="Equation.3">
                  <p:embed/>
                  <p:pic>
                    <p:nvPicPr>
                      <p:cNvPr id="0" name="Picture 4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48200"/>
                        <a:ext cx="25908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6693" name="Object 5"/>
          <p:cNvGraphicFramePr>
            <a:graphicFrameLocks noGrp="1" noChangeAspect="1"/>
          </p:cNvGraphicFramePr>
          <p:nvPr>
            <p:ph sz="quarter" idx="4294967295"/>
          </p:nvPr>
        </p:nvGraphicFramePr>
        <p:xfrm>
          <a:off x="6178550" y="3098800"/>
          <a:ext cx="2044700" cy="254000"/>
        </p:xfrm>
        <a:graphic>
          <a:graphicData uri="http://schemas.openxmlformats.org/presentationml/2006/ole">
            <mc:AlternateContent xmlns:mc="http://schemas.openxmlformats.org/markup-compatibility/2006">
              <mc:Choice xmlns:v="urn:schemas-microsoft-com:vml" Requires="v">
                <p:oleObj spid="_x0000_s2284" name="Equation" r:id="rId5" imgW="2044700" imgH="254000" progId="Equation.3">
                  <p:embed/>
                </p:oleObj>
              </mc:Choice>
              <mc:Fallback>
                <p:oleObj name="Equation" r:id="rId5" imgW="2044700" imgH="254000" progId="Equation.3">
                  <p:embed/>
                  <p:pic>
                    <p:nvPicPr>
                      <p:cNvPr id="0" name="Picture 4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550" y="3098800"/>
                        <a:ext cx="2044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694" name="Object 6"/>
          <p:cNvGraphicFramePr>
            <a:graphicFrameLocks noGrp="1" noChangeAspect="1"/>
          </p:cNvGraphicFramePr>
          <p:nvPr>
            <p:ph sz="quarter" idx="4294967295"/>
          </p:nvPr>
        </p:nvGraphicFramePr>
        <p:xfrm>
          <a:off x="2590800" y="2209800"/>
          <a:ext cx="280988" cy="381000"/>
        </p:xfrm>
        <a:graphic>
          <a:graphicData uri="http://schemas.openxmlformats.org/presentationml/2006/ole">
            <mc:AlternateContent xmlns:mc="http://schemas.openxmlformats.org/markup-compatibility/2006">
              <mc:Choice xmlns:v="urn:schemas-microsoft-com:vml" Requires="v">
                <p:oleObj spid="_x0000_s2285" name="Equation" r:id="rId7" imgW="177646" imgH="241091" progId="Equation.3">
                  <p:embed/>
                </p:oleObj>
              </mc:Choice>
              <mc:Fallback>
                <p:oleObj name="Equation" r:id="rId7" imgW="177646" imgH="241091" progId="Equation.3">
                  <p:embed/>
                  <p:pic>
                    <p:nvPicPr>
                      <p:cNvPr id="0" name="Picture 4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209800"/>
                        <a:ext cx="2809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695" name="Rectangle 6"/>
          <p:cNvSpPr>
            <a:spLocks noChangeArrowheads="1"/>
          </p:cNvSpPr>
          <p:nvPr/>
        </p:nvSpPr>
        <p:spPr bwMode="auto">
          <a:xfrm>
            <a:off x="152400" y="685800"/>
            <a:ext cx="8991600" cy="5943600"/>
          </a:xfrm>
          <a:prstGeom prst="rect">
            <a:avLst/>
          </a:prstGeom>
          <a:solidFill>
            <a:schemeClr val="bg1"/>
          </a:solidFill>
          <a:ln w="9525">
            <a:solidFill>
              <a:schemeClr val="bg1"/>
            </a:solidFill>
            <a:miter lim="800000"/>
            <a:headEnd/>
            <a:tailEnd/>
          </a:ln>
        </p:spPr>
        <p:txBody>
          <a:bodyPr wrap="none" anchor="ctr"/>
          <a:lstStyle/>
          <a:p>
            <a:r>
              <a:rPr lang="en-US" b="1" dirty="0">
                <a:latin typeface="Calibri" pitchFamily="34" charset="0"/>
              </a:rPr>
              <a:t> </a:t>
            </a:r>
            <a:r>
              <a:rPr lang="en-US" sz="2000" dirty="0">
                <a:latin typeface="Calibri" pitchFamily="34" charset="0"/>
              </a:rPr>
              <a:t>NSST is a </a:t>
            </a:r>
            <a:r>
              <a:rPr lang="en-US" sz="2000" b="1" dirty="0">
                <a:latin typeface="Calibri" pitchFamily="34" charset="0"/>
              </a:rPr>
              <a:t>T-Profile</a:t>
            </a:r>
            <a:r>
              <a:rPr lang="en-US" sz="2000" dirty="0">
                <a:latin typeface="Calibri" pitchFamily="34" charset="0"/>
              </a:rPr>
              <a:t> just below the sea surface. </a:t>
            </a:r>
          </a:p>
          <a:p>
            <a:r>
              <a:rPr lang="en-US" sz="2000" dirty="0">
                <a:latin typeface="Calibri" pitchFamily="34" charset="0"/>
              </a:rPr>
              <a:t> Here, only the vertical thermal structure due to </a:t>
            </a:r>
            <a:r>
              <a:rPr lang="en-US" sz="2000" b="1" dirty="0">
                <a:solidFill>
                  <a:srgbClr val="FF3300"/>
                </a:solidFill>
                <a:latin typeface="Calibri" pitchFamily="34" charset="0"/>
              </a:rPr>
              <a:t>diurnal </a:t>
            </a:r>
            <a:r>
              <a:rPr lang="en-US" sz="2000" b="1" dirty="0" err="1">
                <a:solidFill>
                  <a:srgbClr val="FF3300"/>
                </a:solidFill>
                <a:latin typeface="Calibri" pitchFamily="34" charset="0"/>
              </a:rPr>
              <a:t>thermocline</a:t>
            </a:r>
            <a:r>
              <a:rPr lang="en-US" sz="2000" b="1" dirty="0">
                <a:solidFill>
                  <a:srgbClr val="FF3300"/>
                </a:solidFill>
                <a:latin typeface="Calibri" pitchFamily="34" charset="0"/>
              </a:rPr>
              <a:t> layer warming</a:t>
            </a:r>
          </a:p>
          <a:p>
            <a:r>
              <a:rPr lang="en-US" sz="2000" dirty="0">
                <a:latin typeface="Calibri" pitchFamily="34" charset="0"/>
              </a:rPr>
              <a:t> and </a:t>
            </a:r>
            <a:r>
              <a:rPr lang="en-US" sz="2000" b="1" dirty="0">
                <a:solidFill>
                  <a:srgbClr val="0066FF"/>
                </a:solidFill>
                <a:latin typeface="Calibri" pitchFamily="34" charset="0"/>
              </a:rPr>
              <a:t>thermal skin layer</a:t>
            </a:r>
            <a:r>
              <a:rPr lang="en-US" sz="2000" dirty="0">
                <a:solidFill>
                  <a:srgbClr val="0066FF"/>
                </a:solidFill>
                <a:latin typeface="Calibri" pitchFamily="34" charset="0"/>
              </a:rPr>
              <a:t> </a:t>
            </a:r>
            <a:r>
              <a:rPr lang="en-US" sz="2000" b="1" dirty="0">
                <a:solidFill>
                  <a:srgbClr val="0066FF"/>
                </a:solidFill>
                <a:latin typeface="Calibri" pitchFamily="34" charset="0"/>
              </a:rPr>
              <a:t>cooling</a:t>
            </a:r>
            <a:r>
              <a:rPr lang="en-US" sz="2000" dirty="0">
                <a:latin typeface="Calibri" pitchFamily="34" charset="0"/>
              </a:rPr>
              <a:t> is resolved</a:t>
            </a:r>
          </a:p>
          <a:p>
            <a:endParaRPr lang="en-US" sz="2400" dirty="0">
              <a:latin typeface="Calibri" pitchFamily="34" charset="0"/>
            </a:endParaRPr>
          </a:p>
          <a:p>
            <a:endParaRPr lang="en-US" sz="2400" dirty="0">
              <a:latin typeface="Calibri" pitchFamily="34" charset="0"/>
            </a:endParaRPr>
          </a:p>
          <a:p>
            <a:endParaRPr lang="en-US" sz="2400" b="1" dirty="0">
              <a:latin typeface="Calibri" pitchFamily="34" charset="0"/>
            </a:endParaRPr>
          </a:p>
          <a:p>
            <a:endParaRPr lang="en-US" sz="2400" b="1" dirty="0">
              <a:latin typeface="Calibri" pitchFamily="34" charset="0"/>
            </a:endParaRPr>
          </a:p>
          <a:p>
            <a:endParaRPr lang="en-US" sz="2400" b="1" dirty="0">
              <a:latin typeface="Calibri" pitchFamily="34" charset="0"/>
            </a:endParaRPr>
          </a:p>
          <a:p>
            <a:endParaRPr lang="en-US" sz="2400" b="1" dirty="0">
              <a:latin typeface="Calibri" pitchFamily="34" charset="0"/>
            </a:endParaRPr>
          </a:p>
          <a:p>
            <a:endParaRPr lang="en-US" sz="2400" b="1" dirty="0">
              <a:latin typeface="Calibri" pitchFamily="34" charset="0"/>
            </a:endParaRPr>
          </a:p>
          <a:p>
            <a:endParaRPr lang="en-US" sz="2400" b="1" dirty="0">
              <a:latin typeface="Calibri" pitchFamily="34" charset="0"/>
            </a:endParaRPr>
          </a:p>
          <a:p>
            <a:endParaRPr lang="en-US" sz="2400" b="1" dirty="0">
              <a:latin typeface="Calibri" pitchFamily="34" charset="0"/>
            </a:endParaRPr>
          </a:p>
          <a:p>
            <a:r>
              <a:rPr lang="en-US" b="1" dirty="0">
                <a:latin typeface="Calibri" pitchFamily="34" charset="0"/>
              </a:rPr>
              <a:t>        </a:t>
            </a:r>
          </a:p>
          <a:p>
            <a:endParaRPr lang="en-US" dirty="0">
              <a:latin typeface="Calibri" pitchFamily="34" charset="0"/>
            </a:endParaRPr>
          </a:p>
          <a:p>
            <a:endParaRPr lang="en-US" dirty="0">
              <a:latin typeface="Calibri" pitchFamily="34" charset="0"/>
            </a:endParaRPr>
          </a:p>
        </p:txBody>
      </p:sp>
      <p:graphicFrame>
        <p:nvGraphicFramePr>
          <p:cNvPr id="626696" name="Object 8"/>
          <p:cNvGraphicFramePr>
            <a:graphicFrameLocks noChangeAspect="1"/>
          </p:cNvGraphicFramePr>
          <p:nvPr>
            <p:extLst>
              <p:ext uri="{D42A27DB-BD31-4B8C-83A1-F6EECF244321}">
                <p14:modId xmlns:p14="http://schemas.microsoft.com/office/powerpoint/2010/main" val="1107086140"/>
              </p:ext>
            </p:extLst>
          </p:nvPr>
        </p:nvGraphicFramePr>
        <p:xfrm>
          <a:off x="4033953" y="6245225"/>
          <a:ext cx="1109547" cy="401986"/>
        </p:xfrm>
        <a:graphic>
          <a:graphicData uri="http://schemas.openxmlformats.org/presentationml/2006/ole">
            <mc:AlternateContent xmlns:mc="http://schemas.openxmlformats.org/markup-compatibility/2006">
              <mc:Choice xmlns:v="urn:schemas-microsoft-com:vml" Requires="v">
                <p:oleObj spid="_x0000_s2286" name="Equation" r:id="rId9" imgW="634725" imgH="228501" progId="Equation.3">
                  <p:embed/>
                </p:oleObj>
              </mc:Choice>
              <mc:Fallback>
                <p:oleObj name="Equation" r:id="rId9" imgW="634725" imgH="228501" progId="Equation.3">
                  <p:embed/>
                  <p:pic>
                    <p:nvPicPr>
                      <p:cNvPr id="0"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3953" y="6245225"/>
                        <a:ext cx="1109547" cy="4019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697" name="Line 9"/>
          <p:cNvSpPr>
            <a:spLocks noChangeShapeType="1"/>
          </p:cNvSpPr>
          <p:nvPr/>
        </p:nvSpPr>
        <p:spPr bwMode="auto">
          <a:xfrm>
            <a:off x="457200" y="2590800"/>
            <a:ext cx="4267200" cy="0"/>
          </a:xfrm>
          <a:prstGeom prst="line">
            <a:avLst/>
          </a:prstGeom>
          <a:noFill/>
          <a:ln w="12700">
            <a:solidFill>
              <a:schemeClr val="tx1"/>
            </a:solidFill>
            <a:round/>
            <a:headEnd/>
            <a:tailEnd type="triangle" w="med" len="med"/>
          </a:ln>
        </p:spPr>
        <p:txBody>
          <a:bodyPr/>
          <a:lstStyle/>
          <a:p>
            <a:endParaRPr lang="en-US"/>
          </a:p>
        </p:txBody>
      </p:sp>
      <p:sp>
        <p:nvSpPr>
          <p:cNvPr id="626698" name="Line 10"/>
          <p:cNvSpPr>
            <a:spLocks noChangeShapeType="1"/>
          </p:cNvSpPr>
          <p:nvPr/>
        </p:nvSpPr>
        <p:spPr bwMode="auto">
          <a:xfrm>
            <a:off x="2743200" y="2590800"/>
            <a:ext cx="0" cy="762000"/>
          </a:xfrm>
          <a:prstGeom prst="line">
            <a:avLst/>
          </a:prstGeom>
          <a:noFill/>
          <a:ln w="19050">
            <a:solidFill>
              <a:schemeClr val="tx1"/>
            </a:solidFill>
            <a:prstDash val="sysDot"/>
            <a:round/>
            <a:headEnd/>
            <a:tailEnd/>
          </a:ln>
        </p:spPr>
        <p:txBody>
          <a:bodyPr/>
          <a:lstStyle/>
          <a:p>
            <a:endParaRPr lang="en-US"/>
          </a:p>
        </p:txBody>
      </p:sp>
      <p:sp>
        <p:nvSpPr>
          <p:cNvPr id="626699" name="Line 11"/>
          <p:cNvSpPr>
            <a:spLocks noChangeShapeType="1"/>
          </p:cNvSpPr>
          <p:nvPr/>
        </p:nvSpPr>
        <p:spPr bwMode="auto">
          <a:xfrm>
            <a:off x="457200" y="2590800"/>
            <a:ext cx="0" cy="2743200"/>
          </a:xfrm>
          <a:prstGeom prst="line">
            <a:avLst/>
          </a:prstGeom>
          <a:noFill/>
          <a:ln w="19050">
            <a:solidFill>
              <a:schemeClr val="tx1"/>
            </a:solidFill>
            <a:round/>
            <a:headEnd/>
            <a:tailEnd type="triangle" w="med" len="med"/>
          </a:ln>
        </p:spPr>
        <p:txBody>
          <a:bodyPr/>
          <a:lstStyle/>
          <a:p>
            <a:endParaRPr lang="en-US"/>
          </a:p>
        </p:txBody>
      </p:sp>
      <p:sp>
        <p:nvSpPr>
          <p:cNvPr id="626700" name="Line 12"/>
          <p:cNvSpPr>
            <a:spLocks noChangeShapeType="1"/>
          </p:cNvSpPr>
          <p:nvPr/>
        </p:nvSpPr>
        <p:spPr bwMode="auto">
          <a:xfrm>
            <a:off x="1524000" y="4114800"/>
            <a:ext cx="0" cy="838200"/>
          </a:xfrm>
          <a:prstGeom prst="line">
            <a:avLst/>
          </a:prstGeom>
          <a:noFill/>
          <a:ln w="19050">
            <a:solidFill>
              <a:schemeClr val="tx1"/>
            </a:solidFill>
            <a:round/>
            <a:headEnd/>
            <a:tailEnd/>
          </a:ln>
        </p:spPr>
        <p:txBody>
          <a:bodyPr/>
          <a:lstStyle/>
          <a:p>
            <a:endParaRPr lang="en-US"/>
          </a:p>
        </p:txBody>
      </p:sp>
      <p:sp>
        <p:nvSpPr>
          <p:cNvPr id="626701" name="Freeform 13"/>
          <p:cNvSpPr>
            <a:spLocks/>
          </p:cNvSpPr>
          <p:nvPr/>
        </p:nvSpPr>
        <p:spPr bwMode="auto">
          <a:xfrm>
            <a:off x="2743200" y="2590800"/>
            <a:ext cx="914400" cy="609600"/>
          </a:xfrm>
          <a:custGeom>
            <a:avLst/>
            <a:gdLst>
              <a:gd name="T0" fmla="*/ 2147483647 w 296"/>
              <a:gd name="T1" fmla="*/ 0 h 288"/>
              <a:gd name="T2" fmla="*/ 2147483647 w 296"/>
              <a:gd name="T3" fmla="*/ 2147483647 h 288"/>
              <a:gd name="T4" fmla="*/ 2147483647 w 296"/>
              <a:gd name="T5" fmla="*/ 2147483647 h 288"/>
              <a:gd name="T6" fmla="*/ 2147483647 w 296"/>
              <a:gd name="T7" fmla="*/ 2147483647 h 288"/>
              <a:gd name="T8" fmla="*/ 0 w 296"/>
              <a:gd name="T9" fmla="*/ 2147483647 h 288"/>
              <a:gd name="T10" fmla="*/ 0 60000 65536"/>
              <a:gd name="T11" fmla="*/ 0 60000 65536"/>
              <a:gd name="T12" fmla="*/ 0 60000 65536"/>
              <a:gd name="T13" fmla="*/ 0 60000 65536"/>
              <a:gd name="T14" fmla="*/ 0 60000 65536"/>
              <a:gd name="T15" fmla="*/ 0 w 296"/>
              <a:gd name="T16" fmla="*/ 0 h 288"/>
              <a:gd name="T17" fmla="*/ 296 w 296"/>
              <a:gd name="T18" fmla="*/ 288 h 288"/>
            </a:gdLst>
            <a:ahLst/>
            <a:cxnLst>
              <a:cxn ang="T10">
                <a:pos x="T0" y="T1"/>
              </a:cxn>
              <a:cxn ang="T11">
                <a:pos x="T2" y="T3"/>
              </a:cxn>
              <a:cxn ang="T12">
                <a:pos x="T4" y="T5"/>
              </a:cxn>
              <a:cxn ang="T13">
                <a:pos x="T6" y="T7"/>
              </a:cxn>
              <a:cxn ang="T14">
                <a:pos x="T8" y="T9"/>
              </a:cxn>
            </a:cxnLst>
            <a:rect l="T15" t="T16" r="T17" b="T18"/>
            <a:pathLst>
              <a:path w="296" h="288">
                <a:moveTo>
                  <a:pt x="144" y="0"/>
                </a:moveTo>
                <a:cubicBezTo>
                  <a:pt x="220" y="12"/>
                  <a:pt x="296" y="24"/>
                  <a:pt x="288" y="48"/>
                </a:cubicBezTo>
                <a:cubicBezTo>
                  <a:pt x="280" y="72"/>
                  <a:pt x="136" y="120"/>
                  <a:pt x="96" y="144"/>
                </a:cubicBezTo>
                <a:cubicBezTo>
                  <a:pt x="56" y="168"/>
                  <a:pt x="64" y="168"/>
                  <a:pt x="48" y="192"/>
                </a:cubicBezTo>
                <a:cubicBezTo>
                  <a:pt x="32" y="216"/>
                  <a:pt x="16" y="252"/>
                  <a:pt x="0" y="288"/>
                </a:cubicBezTo>
              </a:path>
            </a:pathLst>
          </a:custGeom>
          <a:noFill/>
          <a:ln w="19050" cmpd="sng">
            <a:solidFill>
              <a:schemeClr val="hlink"/>
            </a:solidFill>
            <a:round/>
            <a:headEnd/>
            <a:tailEnd/>
          </a:ln>
        </p:spPr>
        <p:txBody>
          <a:bodyPr/>
          <a:lstStyle/>
          <a:p>
            <a:endParaRPr lang="en-US"/>
          </a:p>
        </p:txBody>
      </p:sp>
      <p:sp>
        <p:nvSpPr>
          <p:cNvPr id="626702" name="Line 14"/>
          <p:cNvSpPr>
            <a:spLocks noChangeShapeType="1"/>
          </p:cNvSpPr>
          <p:nvPr/>
        </p:nvSpPr>
        <p:spPr bwMode="auto">
          <a:xfrm>
            <a:off x="2743200" y="3200400"/>
            <a:ext cx="0" cy="533400"/>
          </a:xfrm>
          <a:prstGeom prst="line">
            <a:avLst/>
          </a:prstGeom>
          <a:noFill/>
          <a:ln w="19050">
            <a:solidFill>
              <a:schemeClr val="tx1"/>
            </a:solidFill>
            <a:round/>
            <a:headEnd/>
            <a:tailEnd/>
          </a:ln>
        </p:spPr>
        <p:txBody>
          <a:bodyPr/>
          <a:lstStyle/>
          <a:p>
            <a:endParaRPr lang="en-US"/>
          </a:p>
        </p:txBody>
      </p:sp>
      <p:sp>
        <p:nvSpPr>
          <p:cNvPr id="626703" name="Line 15"/>
          <p:cNvSpPr>
            <a:spLocks noChangeShapeType="1"/>
          </p:cNvSpPr>
          <p:nvPr/>
        </p:nvSpPr>
        <p:spPr bwMode="auto">
          <a:xfrm flipH="1">
            <a:off x="1524000" y="3733800"/>
            <a:ext cx="1219200" cy="381000"/>
          </a:xfrm>
          <a:prstGeom prst="line">
            <a:avLst/>
          </a:prstGeom>
          <a:noFill/>
          <a:ln w="19050">
            <a:solidFill>
              <a:schemeClr val="tx1"/>
            </a:solidFill>
            <a:round/>
            <a:headEnd/>
            <a:tailEnd/>
          </a:ln>
        </p:spPr>
        <p:txBody>
          <a:bodyPr/>
          <a:lstStyle/>
          <a:p>
            <a:endParaRPr lang="en-US"/>
          </a:p>
        </p:txBody>
      </p:sp>
      <p:sp>
        <p:nvSpPr>
          <p:cNvPr id="626704" name="Text Box 16"/>
          <p:cNvSpPr txBox="1">
            <a:spLocks noChangeArrowheads="1"/>
          </p:cNvSpPr>
          <p:nvPr/>
        </p:nvSpPr>
        <p:spPr bwMode="auto">
          <a:xfrm>
            <a:off x="731838" y="2955925"/>
            <a:ext cx="14478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Mixed Layer</a:t>
            </a:r>
          </a:p>
        </p:txBody>
      </p:sp>
      <p:sp>
        <p:nvSpPr>
          <p:cNvPr id="626705" name="Text Box 17"/>
          <p:cNvSpPr txBox="1">
            <a:spLocks noChangeArrowheads="1"/>
          </p:cNvSpPr>
          <p:nvPr/>
        </p:nvSpPr>
        <p:spPr bwMode="auto">
          <a:xfrm>
            <a:off x="381000" y="3733800"/>
            <a:ext cx="15240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Thermocline</a:t>
            </a:r>
          </a:p>
        </p:txBody>
      </p:sp>
      <p:sp>
        <p:nvSpPr>
          <p:cNvPr id="626706" name="Line 18"/>
          <p:cNvSpPr>
            <a:spLocks noChangeShapeType="1"/>
          </p:cNvSpPr>
          <p:nvPr/>
        </p:nvSpPr>
        <p:spPr bwMode="auto">
          <a:xfrm>
            <a:off x="457200" y="4114800"/>
            <a:ext cx="2362200" cy="0"/>
          </a:xfrm>
          <a:prstGeom prst="line">
            <a:avLst/>
          </a:prstGeom>
          <a:noFill/>
          <a:ln w="9525">
            <a:solidFill>
              <a:srgbClr val="00B0F0"/>
            </a:solidFill>
            <a:prstDash val="dash"/>
            <a:round/>
            <a:headEnd/>
            <a:tailEnd/>
          </a:ln>
        </p:spPr>
        <p:txBody>
          <a:bodyPr/>
          <a:lstStyle/>
          <a:p>
            <a:endParaRPr lang="en-US"/>
          </a:p>
        </p:txBody>
      </p:sp>
      <p:sp>
        <p:nvSpPr>
          <p:cNvPr id="626707" name="Line 19"/>
          <p:cNvSpPr>
            <a:spLocks noChangeShapeType="1"/>
          </p:cNvSpPr>
          <p:nvPr/>
        </p:nvSpPr>
        <p:spPr bwMode="auto">
          <a:xfrm>
            <a:off x="457200" y="3733800"/>
            <a:ext cx="2362200" cy="0"/>
          </a:xfrm>
          <a:prstGeom prst="line">
            <a:avLst/>
          </a:prstGeom>
          <a:noFill/>
          <a:ln w="9525">
            <a:solidFill>
              <a:srgbClr val="00B0F0"/>
            </a:solidFill>
            <a:prstDash val="dash"/>
            <a:round/>
            <a:headEnd/>
            <a:tailEnd/>
          </a:ln>
        </p:spPr>
        <p:txBody>
          <a:bodyPr/>
          <a:lstStyle/>
          <a:p>
            <a:endParaRPr lang="en-US"/>
          </a:p>
        </p:txBody>
      </p:sp>
      <p:sp>
        <p:nvSpPr>
          <p:cNvPr id="626708" name="Line 20"/>
          <p:cNvSpPr>
            <a:spLocks noChangeShapeType="1"/>
          </p:cNvSpPr>
          <p:nvPr/>
        </p:nvSpPr>
        <p:spPr bwMode="auto">
          <a:xfrm flipH="1" flipV="1">
            <a:off x="3276600" y="2819400"/>
            <a:ext cx="304800" cy="228600"/>
          </a:xfrm>
          <a:prstGeom prst="line">
            <a:avLst/>
          </a:prstGeom>
          <a:noFill/>
          <a:ln w="9525">
            <a:solidFill>
              <a:schemeClr val="tx1"/>
            </a:solidFill>
            <a:round/>
            <a:headEnd/>
            <a:tailEnd type="triangle" w="med" len="med"/>
          </a:ln>
        </p:spPr>
        <p:txBody>
          <a:bodyPr/>
          <a:lstStyle/>
          <a:p>
            <a:endParaRPr lang="en-US"/>
          </a:p>
        </p:txBody>
      </p:sp>
      <p:sp>
        <p:nvSpPr>
          <p:cNvPr id="626709" name="Text Box 22"/>
          <p:cNvSpPr txBox="1">
            <a:spLocks noChangeArrowheads="1"/>
          </p:cNvSpPr>
          <p:nvPr/>
        </p:nvSpPr>
        <p:spPr bwMode="auto">
          <a:xfrm>
            <a:off x="152400" y="4953000"/>
            <a:ext cx="381000" cy="366713"/>
          </a:xfrm>
          <a:prstGeom prst="rect">
            <a:avLst/>
          </a:prstGeom>
          <a:noFill/>
          <a:ln w="9525">
            <a:noFill/>
            <a:miter lim="800000"/>
            <a:headEnd/>
            <a:tailEnd/>
          </a:ln>
        </p:spPr>
        <p:txBody>
          <a:bodyPr>
            <a:spAutoFit/>
          </a:bodyPr>
          <a:lstStyle/>
          <a:p>
            <a:pPr>
              <a:spcBef>
                <a:spcPct val="50000"/>
              </a:spcBef>
            </a:pPr>
            <a:r>
              <a:rPr lang="en-US" i="1">
                <a:latin typeface="Calibri" pitchFamily="34" charset="0"/>
              </a:rPr>
              <a:t>z</a:t>
            </a:r>
          </a:p>
        </p:txBody>
      </p:sp>
      <p:graphicFrame>
        <p:nvGraphicFramePr>
          <p:cNvPr id="626710" name="Object 22"/>
          <p:cNvGraphicFramePr>
            <a:graphicFrameLocks noChangeAspect="1"/>
          </p:cNvGraphicFramePr>
          <p:nvPr/>
        </p:nvGraphicFramePr>
        <p:xfrm>
          <a:off x="3657600" y="2933700"/>
          <a:ext cx="533400" cy="342900"/>
        </p:xfrm>
        <a:graphic>
          <a:graphicData uri="http://schemas.openxmlformats.org/presentationml/2006/ole">
            <mc:AlternateContent xmlns:mc="http://schemas.openxmlformats.org/markup-compatibility/2006">
              <mc:Choice xmlns:v="urn:schemas-microsoft-com:vml" Requires="v">
                <p:oleObj spid="_x0000_s2287" name="Equation" r:id="rId11" imgW="317225" imgH="203024" progId="Equation.3">
                  <p:embed/>
                </p:oleObj>
              </mc:Choice>
              <mc:Fallback>
                <p:oleObj name="Equation" r:id="rId11" imgW="317225" imgH="203024" progId="Equation.3">
                  <p:embed/>
                  <p:pic>
                    <p:nvPicPr>
                      <p:cNvPr id="0"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2933700"/>
                        <a:ext cx="533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1" name="Text Box 24"/>
          <p:cNvSpPr txBox="1">
            <a:spLocks noChangeArrowheads="1"/>
          </p:cNvSpPr>
          <p:nvPr/>
        </p:nvSpPr>
        <p:spPr bwMode="auto">
          <a:xfrm>
            <a:off x="533400" y="4267200"/>
            <a:ext cx="1066800" cy="703263"/>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Deeper</a:t>
            </a:r>
          </a:p>
          <a:p>
            <a:pPr>
              <a:spcBef>
                <a:spcPct val="50000"/>
              </a:spcBef>
            </a:pPr>
            <a:r>
              <a:rPr lang="en-US" sz="1600" b="1">
                <a:latin typeface="Calibri" pitchFamily="34" charset="0"/>
              </a:rPr>
              <a:t>Ocean</a:t>
            </a:r>
          </a:p>
        </p:txBody>
      </p:sp>
      <p:sp>
        <p:nvSpPr>
          <p:cNvPr id="626712" name="Rectangle 28"/>
          <p:cNvSpPr>
            <a:spLocks noChangeArrowheads="1"/>
          </p:cNvSpPr>
          <p:nvPr/>
        </p:nvSpPr>
        <p:spPr bwMode="auto">
          <a:xfrm>
            <a:off x="5715000" y="1905000"/>
            <a:ext cx="3200400" cy="2209800"/>
          </a:xfrm>
          <a:prstGeom prst="rect">
            <a:avLst/>
          </a:prstGeom>
          <a:solidFill>
            <a:schemeClr val="bg1"/>
          </a:solidFill>
          <a:ln w="9525">
            <a:solidFill>
              <a:srgbClr val="65BDE9"/>
            </a:solidFill>
            <a:miter lim="800000"/>
            <a:headEnd/>
            <a:tailEnd/>
          </a:ln>
        </p:spPr>
        <p:txBody>
          <a:bodyPr wrap="none" anchor="ctr"/>
          <a:lstStyle/>
          <a:p>
            <a:pPr algn="ctr"/>
            <a:endParaRPr lang="en-US">
              <a:latin typeface="Calibri" pitchFamily="34" charset="0"/>
            </a:endParaRPr>
          </a:p>
        </p:txBody>
      </p:sp>
      <p:graphicFrame>
        <p:nvGraphicFramePr>
          <p:cNvPr id="626713" name="Object 25"/>
          <p:cNvGraphicFramePr>
            <a:graphicFrameLocks noChangeAspect="1"/>
          </p:cNvGraphicFramePr>
          <p:nvPr/>
        </p:nvGraphicFramePr>
        <p:xfrm>
          <a:off x="6172200" y="2286000"/>
          <a:ext cx="2208213" cy="368300"/>
        </p:xfrm>
        <a:graphic>
          <a:graphicData uri="http://schemas.openxmlformats.org/presentationml/2006/ole">
            <mc:AlternateContent xmlns:mc="http://schemas.openxmlformats.org/markup-compatibility/2006">
              <mc:Choice xmlns:v="urn:schemas-microsoft-com:vml" Requires="v">
                <p:oleObj spid="_x0000_s2288" name="Equation" r:id="rId13" imgW="1447800" imgH="241300" progId="Equation.3">
                  <p:embed/>
                </p:oleObj>
              </mc:Choice>
              <mc:Fallback>
                <p:oleObj name="Equation" r:id="rId13" imgW="1447800" imgH="241300" progId="Equation.3">
                  <p:embed/>
                  <p:pic>
                    <p:nvPicPr>
                      <p:cNvPr id="0"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2286000"/>
                        <a:ext cx="22082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4" name="Rectangle 30"/>
          <p:cNvSpPr>
            <a:spLocks noChangeArrowheads="1"/>
          </p:cNvSpPr>
          <p:nvPr/>
        </p:nvSpPr>
        <p:spPr bwMode="auto">
          <a:xfrm>
            <a:off x="5715000" y="4267200"/>
            <a:ext cx="3200400" cy="2209800"/>
          </a:xfrm>
          <a:prstGeom prst="rect">
            <a:avLst/>
          </a:prstGeom>
          <a:solidFill>
            <a:schemeClr val="bg1"/>
          </a:solidFill>
          <a:ln w="9525">
            <a:solidFill>
              <a:srgbClr val="65BDE9"/>
            </a:solidFill>
            <a:miter lim="800000"/>
            <a:headEnd/>
            <a:tailEnd/>
          </a:ln>
        </p:spPr>
        <p:txBody>
          <a:bodyPr wrap="none" anchor="ctr"/>
          <a:lstStyle/>
          <a:p>
            <a:pPr algn="ctr"/>
            <a:endParaRPr lang="en-US">
              <a:latin typeface="Calibri" pitchFamily="34" charset="0"/>
            </a:endParaRPr>
          </a:p>
        </p:txBody>
      </p:sp>
      <p:graphicFrame>
        <p:nvGraphicFramePr>
          <p:cNvPr id="626715" name="Object 27"/>
          <p:cNvGraphicFramePr>
            <a:graphicFrameLocks noChangeAspect="1"/>
          </p:cNvGraphicFramePr>
          <p:nvPr/>
        </p:nvGraphicFramePr>
        <p:xfrm>
          <a:off x="6019800" y="4648200"/>
          <a:ext cx="2133600" cy="365125"/>
        </p:xfrm>
        <a:graphic>
          <a:graphicData uri="http://schemas.openxmlformats.org/presentationml/2006/ole">
            <mc:AlternateContent xmlns:mc="http://schemas.openxmlformats.org/markup-compatibility/2006">
              <mc:Choice xmlns:v="urn:schemas-microsoft-com:vml" Requires="v">
                <p:oleObj spid="_x0000_s2289" name="Equation" r:id="rId15" imgW="1409088" imgH="241195" progId="Equation.3">
                  <p:embed/>
                </p:oleObj>
              </mc:Choice>
              <mc:Fallback>
                <p:oleObj name="Equation" r:id="rId15" imgW="1409088" imgH="241195" progId="Equation.3">
                  <p:embed/>
                  <p:pic>
                    <p:nvPicPr>
                      <p:cNvPr id="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4648200"/>
                        <a:ext cx="21336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6716" name="Text Box 32"/>
          <p:cNvSpPr txBox="1">
            <a:spLocks noChangeArrowheads="1"/>
          </p:cNvSpPr>
          <p:nvPr/>
        </p:nvSpPr>
        <p:spPr bwMode="auto">
          <a:xfrm>
            <a:off x="6019800" y="1905000"/>
            <a:ext cx="2597150" cy="366713"/>
          </a:xfrm>
          <a:prstGeom prst="rect">
            <a:avLst/>
          </a:prstGeom>
          <a:noFill/>
          <a:ln w="9525">
            <a:noFill/>
            <a:miter lim="800000"/>
            <a:headEnd/>
            <a:tailEnd/>
          </a:ln>
        </p:spPr>
        <p:txBody>
          <a:bodyPr wrap="none">
            <a:spAutoFit/>
          </a:bodyPr>
          <a:lstStyle/>
          <a:p>
            <a:r>
              <a:rPr lang="en-US">
                <a:solidFill>
                  <a:srgbClr val="FF3300"/>
                </a:solidFill>
                <a:latin typeface="Calibri" pitchFamily="34" charset="0"/>
              </a:rPr>
              <a:t>Diurnal Warming Profile</a:t>
            </a:r>
          </a:p>
        </p:txBody>
      </p:sp>
      <p:sp>
        <p:nvSpPr>
          <p:cNvPr id="626717" name="Freeform 33"/>
          <p:cNvSpPr>
            <a:spLocks/>
          </p:cNvSpPr>
          <p:nvPr/>
        </p:nvSpPr>
        <p:spPr bwMode="auto">
          <a:xfrm>
            <a:off x="6172200" y="2819400"/>
            <a:ext cx="1371600" cy="533400"/>
          </a:xfrm>
          <a:custGeom>
            <a:avLst/>
            <a:gdLst>
              <a:gd name="T0" fmla="*/ 2147483647 w 864"/>
              <a:gd name="T1" fmla="*/ 0 h 528"/>
              <a:gd name="T2" fmla="*/ 2147483647 w 864"/>
              <a:gd name="T3" fmla="*/ 2147483647 h 528"/>
              <a:gd name="T4" fmla="*/ 2147483647 w 864"/>
              <a:gd name="T5" fmla="*/ 2147483647 h 528"/>
              <a:gd name="T6" fmla="*/ 2147483647 w 864"/>
              <a:gd name="T7" fmla="*/ 2147483647 h 528"/>
              <a:gd name="T8" fmla="*/ 0 w 864"/>
              <a:gd name="T9" fmla="*/ 2147483647 h 528"/>
              <a:gd name="T10" fmla="*/ 0 60000 65536"/>
              <a:gd name="T11" fmla="*/ 0 60000 65536"/>
              <a:gd name="T12" fmla="*/ 0 60000 65536"/>
              <a:gd name="T13" fmla="*/ 0 60000 65536"/>
              <a:gd name="T14" fmla="*/ 0 60000 65536"/>
              <a:gd name="T15" fmla="*/ 0 w 864"/>
              <a:gd name="T16" fmla="*/ 0 h 528"/>
              <a:gd name="T17" fmla="*/ 864 w 864"/>
              <a:gd name="T18" fmla="*/ 528 h 528"/>
            </a:gdLst>
            <a:ahLst/>
            <a:cxnLst>
              <a:cxn ang="T10">
                <a:pos x="T0" y="T1"/>
              </a:cxn>
              <a:cxn ang="T11">
                <a:pos x="T2" y="T3"/>
              </a:cxn>
              <a:cxn ang="T12">
                <a:pos x="T4" y="T5"/>
              </a:cxn>
              <a:cxn ang="T13">
                <a:pos x="T6" y="T7"/>
              </a:cxn>
              <a:cxn ang="T14">
                <a:pos x="T8" y="T9"/>
              </a:cxn>
            </a:cxnLst>
            <a:rect l="T15" t="T16" r="T17" b="T18"/>
            <a:pathLst>
              <a:path w="864" h="528">
                <a:moveTo>
                  <a:pt x="864" y="0"/>
                </a:moveTo>
                <a:cubicBezTo>
                  <a:pt x="860" y="48"/>
                  <a:pt x="856" y="96"/>
                  <a:pt x="768" y="144"/>
                </a:cubicBezTo>
                <a:cubicBezTo>
                  <a:pt x="680" y="192"/>
                  <a:pt x="440" y="248"/>
                  <a:pt x="336" y="288"/>
                </a:cubicBezTo>
                <a:cubicBezTo>
                  <a:pt x="232" y="328"/>
                  <a:pt x="200" y="344"/>
                  <a:pt x="144" y="384"/>
                </a:cubicBezTo>
                <a:cubicBezTo>
                  <a:pt x="88" y="424"/>
                  <a:pt x="44" y="476"/>
                  <a:pt x="0" y="528"/>
                </a:cubicBezTo>
              </a:path>
            </a:pathLst>
          </a:custGeom>
          <a:noFill/>
          <a:ln w="19050" cap="flat" cmpd="sng">
            <a:solidFill>
              <a:srgbClr val="FF3300"/>
            </a:solidFill>
            <a:prstDash val="solid"/>
            <a:round/>
            <a:headEnd/>
            <a:tailEnd/>
          </a:ln>
        </p:spPr>
        <p:txBody>
          <a:bodyPr/>
          <a:lstStyle/>
          <a:p>
            <a:endParaRPr lang="en-US"/>
          </a:p>
        </p:txBody>
      </p:sp>
      <p:sp>
        <p:nvSpPr>
          <p:cNvPr id="626718" name="Line 34"/>
          <p:cNvSpPr>
            <a:spLocks noChangeShapeType="1"/>
          </p:cNvSpPr>
          <p:nvPr/>
        </p:nvSpPr>
        <p:spPr bwMode="auto">
          <a:xfrm flipH="1">
            <a:off x="6172200" y="2819400"/>
            <a:ext cx="1371600" cy="533400"/>
          </a:xfrm>
          <a:prstGeom prst="line">
            <a:avLst/>
          </a:prstGeom>
          <a:noFill/>
          <a:ln w="19050">
            <a:solidFill>
              <a:srgbClr val="FF3300"/>
            </a:solidFill>
            <a:prstDash val="dash"/>
            <a:round/>
            <a:headEnd/>
            <a:tailEnd/>
          </a:ln>
        </p:spPr>
        <p:txBody>
          <a:bodyPr/>
          <a:lstStyle/>
          <a:p>
            <a:endParaRPr lang="en-US"/>
          </a:p>
        </p:txBody>
      </p:sp>
      <p:sp>
        <p:nvSpPr>
          <p:cNvPr id="626719" name="Text Box 35"/>
          <p:cNvSpPr txBox="1">
            <a:spLocks noChangeArrowheads="1"/>
          </p:cNvSpPr>
          <p:nvPr/>
        </p:nvSpPr>
        <p:spPr bwMode="auto">
          <a:xfrm>
            <a:off x="5867400" y="4267200"/>
            <a:ext cx="2813050" cy="366713"/>
          </a:xfrm>
          <a:prstGeom prst="rect">
            <a:avLst/>
          </a:prstGeom>
          <a:noFill/>
          <a:ln w="9525">
            <a:noFill/>
            <a:miter lim="800000"/>
            <a:headEnd/>
            <a:tailEnd/>
          </a:ln>
        </p:spPr>
        <p:txBody>
          <a:bodyPr wrap="none">
            <a:spAutoFit/>
          </a:bodyPr>
          <a:lstStyle/>
          <a:p>
            <a:r>
              <a:rPr lang="en-US">
                <a:solidFill>
                  <a:srgbClr val="0066FF"/>
                </a:solidFill>
                <a:latin typeface="Calibri" pitchFamily="34" charset="0"/>
              </a:rPr>
              <a:t>Skin Layer Cooling Profile</a:t>
            </a:r>
          </a:p>
        </p:txBody>
      </p:sp>
      <p:sp>
        <p:nvSpPr>
          <p:cNvPr id="626720" name="Line 36"/>
          <p:cNvSpPr>
            <a:spLocks noChangeShapeType="1"/>
          </p:cNvSpPr>
          <p:nvPr/>
        </p:nvSpPr>
        <p:spPr bwMode="auto">
          <a:xfrm>
            <a:off x="6172200" y="2819400"/>
            <a:ext cx="0" cy="1143000"/>
          </a:xfrm>
          <a:prstGeom prst="line">
            <a:avLst/>
          </a:prstGeom>
          <a:noFill/>
          <a:ln w="9525">
            <a:solidFill>
              <a:schemeClr val="tx1"/>
            </a:solidFill>
            <a:round/>
            <a:headEnd/>
            <a:tailEnd type="triangle" w="med" len="med"/>
          </a:ln>
        </p:spPr>
        <p:txBody>
          <a:bodyPr/>
          <a:lstStyle/>
          <a:p>
            <a:endParaRPr lang="en-US"/>
          </a:p>
        </p:txBody>
      </p:sp>
      <p:graphicFrame>
        <p:nvGraphicFramePr>
          <p:cNvPr id="626721" name="Object 33"/>
          <p:cNvGraphicFramePr>
            <a:graphicFrameLocks noChangeAspect="1"/>
          </p:cNvGraphicFramePr>
          <p:nvPr/>
        </p:nvGraphicFramePr>
        <p:xfrm>
          <a:off x="7924800" y="2819400"/>
          <a:ext cx="280988" cy="381000"/>
        </p:xfrm>
        <a:graphic>
          <a:graphicData uri="http://schemas.openxmlformats.org/presentationml/2006/ole">
            <mc:AlternateContent xmlns:mc="http://schemas.openxmlformats.org/markup-compatibility/2006">
              <mc:Choice xmlns:v="urn:schemas-microsoft-com:vml" Requires="v">
                <p:oleObj spid="_x0000_s2290" name="Equation" r:id="rId17" imgW="177646" imgH="241091" progId="Equation.3">
                  <p:embed/>
                </p:oleObj>
              </mc:Choice>
              <mc:Fallback>
                <p:oleObj name="Equation" r:id="rId17" imgW="177646" imgH="241091" progId="Equation.3">
                  <p:embed/>
                  <p:pic>
                    <p:nvPicPr>
                      <p:cNvPr id="0" name="Picture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24800" y="2819400"/>
                        <a:ext cx="2809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22" name="Text Box 38"/>
          <p:cNvSpPr txBox="1">
            <a:spLocks noChangeArrowheads="1"/>
          </p:cNvSpPr>
          <p:nvPr/>
        </p:nvSpPr>
        <p:spPr bwMode="auto">
          <a:xfrm flipH="1">
            <a:off x="5867400" y="3733800"/>
            <a:ext cx="328613" cy="366713"/>
          </a:xfrm>
          <a:prstGeom prst="rect">
            <a:avLst/>
          </a:prstGeom>
          <a:noFill/>
          <a:ln w="9525">
            <a:noFill/>
            <a:miter lim="800000"/>
            <a:headEnd/>
            <a:tailEnd/>
          </a:ln>
        </p:spPr>
        <p:txBody>
          <a:bodyPr>
            <a:spAutoFit/>
          </a:bodyPr>
          <a:lstStyle/>
          <a:p>
            <a:r>
              <a:rPr lang="en-US" i="1">
                <a:latin typeface="Calibri" pitchFamily="34" charset="0"/>
              </a:rPr>
              <a:t>z</a:t>
            </a:r>
          </a:p>
        </p:txBody>
      </p:sp>
      <p:sp>
        <p:nvSpPr>
          <p:cNvPr id="626723" name="Line 39"/>
          <p:cNvSpPr>
            <a:spLocks noChangeShapeType="1"/>
          </p:cNvSpPr>
          <p:nvPr/>
        </p:nvSpPr>
        <p:spPr bwMode="auto">
          <a:xfrm>
            <a:off x="6172200" y="2819400"/>
            <a:ext cx="1905000" cy="0"/>
          </a:xfrm>
          <a:prstGeom prst="line">
            <a:avLst/>
          </a:prstGeom>
          <a:noFill/>
          <a:ln w="9525">
            <a:solidFill>
              <a:schemeClr val="tx1"/>
            </a:solidFill>
            <a:round/>
            <a:headEnd/>
            <a:tailEnd type="triangle" w="med" len="med"/>
          </a:ln>
        </p:spPr>
        <p:txBody>
          <a:bodyPr/>
          <a:lstStyle/>
          <a:p>
            <a:endParaRPr lang="en-US"/>
          </a:p>
        </p:txBody>
      </p:sp>
      <p:graphicFrame>
        <p:nvGraphicFramePr>
          <p:cNvPr id="626724" name="Object 36"/>
          <p:cNvGraphicFramePr>
            <a:graphicFrameLocks noChangeAspect="1"/>
          </p:cNvGraphicFramePr>
          <p:nvPr/>
        </p:nvGraphicFramePr>
        <p:xfrm>
          <a:off x="7924800" y="5257800"/>
          <a:ext cx="260350" cy="381000"/>
        </p:xfrm>
        <a:graphic>
          <a:graphicData uri="http://schemas.openxmlformats.org/presentationml/2006/ole">
            <mc:AlternateContent xmlns:mc="http://schemas.openxmlformats.org/markup-compatibility/2006">
              <mc:Choice xmlns:v="urn:schemas-microsoft-com:vml" Requires="v">
                <p:oleObj spid="_x0000_s2291" name="Equation" r:id="rId19" imgW="164957" imgH="241091" progId="Equation.3">
                  <p:embed/>
                </p:oleObj>
              </mc:Choice>
              <mc:Fallback>
                <p:oleObj name="Equation" r:id="rId19" imgW="164957" imgH="241091" progId="Equation.3">
                  <p:embed/>
                  <p:pic>
                    <p:nvPicPr>
                      <p:cNvPr id="0" name="Picture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24800" y="5257800"/>
                        <a:ext cx="260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25" name="Text Box 41"/>
          <p:cNvSpPr txBox="1">
            <a:spLocks noChangeArrowheads="1"/>
          </p:cNvSpPr>
          <p:nvPr/>
        </p:nvSpPr>
        <p:spPr bwMode="auto">
          <a:xfrm flipH="1">
            <a:off x="5791200" y="6096000"/>
            <a:ext cx="328613" cy="366713"/>
          </a:xfrm>
          <a:prstGeom prst="rect">
            <a:avLst/>
          </a:prstGeom>
          <a:noFill/>
          <a:ln w="9525">
            <a:noFill/>
            <a:miter lim="800000"/>
            <a:headEnd/>
            <a:tailEnd/>
          </a:ln>
        </p:spPr>
        <p:txBody>
          <a:bodyPr>
            <a:spAutoFit/>
          </a:bodyPr>
          <a:lstStyle/>
          <a:p>
            <a:r>
              <a:rPr lang="en-US" i="1">
                <a:latin typeface="Calibri" pitchFamily="34" charset="0"/>
              </a:rPr>
              <a:t>z</a:t>
            </a:r>
          </a:p>
        </p:txBody>
      </p:sp>
      <p:sp>
        <p:nvSpPr>
          <p:cNvPr id="626726" name="Line 42"/>
          <p:cNvSpPr>
            <a:spLocks noChangeShapeType="1"/>
          </p:cNvSpPr>
          <p:nvPr/>
        </p:nvSpPr>
        <p:spPr bwMode="auto">
          <a:xfrm>
            <a:off x="6096000" y="5257800"/>
            <a:ext cx="1905000" cy="0"/>
          </a:xfrm>
          <a:prstGeom prst="line">
            <a:avLst/>
          </a:prstGeom>
          <a:noFill/>
          <a:ln w="9525">
            <a:solidFill>
              <a:schemeClr val="tx1"/>
            </a:solidFill>
            <a:round/>
            <a:headEnd/>
            <a:tailEnd type="triangle" w="med" len="med"/>
          </a:ln>
        </p:spPr>
        <p:txBody>
          <a:bodyPr/>
          <a:lstStyle/>
          <a:p>
            <a:endParaRPr lang="en-US"/>
          </a:p>
        </p:txBody>
      </p:sp>
      <p:sp>
        <p:nvSpPr>
          <p:cNvPr id="626727" name="Line 43"/>
          <p:cNvSpPr>
            <a:spLocks noChangeShapeType="1"/>
          </p:cNvSpPr>
          <p:nvPr/>
        </p:nvSpPr>
        <p:spPr bwMode="auto">
          <a:xfrm>
            <a:off x="6096000" y="5257800"/>
            <a:ext cx="0" cy="1066800"/>
          </a:xfrm>
          <a:prstGeom prst="line">
            <a:avLst/>
          </a:prstGeom>
          <a:noFill/>
          <a:ln w="9525">
            <a:solidFill>
              <a:schemeClr val="tx1"/>
            </a:solidFill>
            <a:round/>
            <a:headEnd/>
            <a:tailEnd type="triangle" w="med" len="med"/>
          </a:ln>
        </p:spPr>
        <p:txBody>
          <a:bodyPr/>
          <a:lstStyle/>
          <a:p>
            <a:endParaRPr lang="en-US"/>
          </a:p>
        </p:txBody>
      </p:sp>
      <p:sp>
        <p:nvSpPr>
          <p:cNvPr id="626728" name="Freeform 44"/>
          <p:cNvSpPr>
            <a:spLocks/>
          </p:cNvSpPr>
          <p:nvPr/>
        </p:nvSpPr>
        <p:spPr bwMode="auto">
          <a:xfrm>
            <a:off x="6096000" y="5257800"/>
            <a:ext cx="1066800" cy="152400"/>
          </a:xfrm>
          <a:custGeom>
            <a:avLst/>
            <a:gdLst>
              <a:gd name="T0" fmla="*/ 2147483647 w 576"/>
              <a:gd name="T1" fmla="*/ 0 h 144"/>
              <a:gd name="T2" fmla="*/ 2147483647 w 576"/>
              <a:gd name="T3" fmla="*/ 2147483647 h 144"/>
              <a:gd name="T4" fmla="*/ 2147483647 w 576"/>
              <a:gd name="T5" fmla="*/ 2147483647 h 144"/>
              <a:gd name="T6" fmla="*/ 0 w 576"/>
              <a:gd name="T7" fmla="*/ 2147483647 h 144"/>
              <a:gd name="T8" fmla="*/ 0 60000 65536"/>
              <a:gd name="T9" fmla="*/ 0 60000 65536"/>
              <a:gd name="T10" fmla="*/ 0 60000 65536"/>
              <a:gd name="T11" fmla="*/ 0 60000 65536"/>
              <a:gd name="T12" fmla="*/ 0 w 576"/>
              <a:gd name="T13" fmla="*/ 0 h 144"/>
              <a:gd name="T14" fmla="*/ 576 w 576"/>
              <a:gd name="T15" fmla="*/ 144 h 144"/>
            </a:gdLst>
            <a:ahLst/>
            <a:cxnLst>
              <a:cxn ang="T8">
                <a:pos x="T0" y="T1"/>
              </a:cxn>
              <a:cxn ang="T9">
                <a:pos x="T2" y="T3"/>
              </a:cxn>
              <a:cxn ang="T10">
                <a:pos x="T4" y="T5"/>
              </a:cxn>
              <a:cxn ang="T11">
                <a:pos x="T6" y="T7"/>
              </a:cxn>
            </a:cxnLst>
            <a:rect l="T12" t="T13" r="T14" b="T15"/>
            <a:pathLst>
              <a:path w="576" h="144">
                <a:moveTo>
                  <a:pt x="576" y="0"/>
                </a:moveTo>
                <a:cubicBezTo>
                  <a:pt x="448" y="16"/>
                  <a:pt x="320" y="32"/>
                  <a:pt x="240" y="48"/>
                </a:cubicBezTo>
                <a:cubicBezTo>
                  <a:pt x="160" y="64"/>
                  <a:pt x="136" y="80"/>
                  <a:pt x="96" y="96"/>
                </a:cubicBezTo>
                <a:cubicBezTo>
                  <a:pt x="56" y="112"/>
                  <a:pt x="28" y="128"/>
                  <a:pt x="0" y="144"/>
                </a:cubicBezTo>
              </a:path>
            </a:pathLst>
          </a:custGeom>
          <a:noFill/>
          <a:ln w="19050" cmpd="sng">
            <a:solidFill>
              <a:srgbClr val="65BDE9"/>
            </a:solidFill>
            <a:round/>
            <a:headEnd/>
            <a:tailEnd/>
          </a:ln>
        </p:spPr>
        <p:txBody>
          <a:bodyPr/>
          <a:lstStyle/>
          <a:p>
            <a:endParaRPr lang="en-US"/>
          </a:p>
        </p:txBody>
      </p:sp>
      <p:sp>
        <p:nvSpPr>
          <p:cNvPr id="626729" name="Line 45"/>
          <p:cNvSpPr>
            <a:spLocks noChangeShapeType="1"/>
          </p:cNvSpPr>
          <p:nvPr/>
        </p:nvSpPr>
        <p:spPr bwMode="auto">
          <a:xfrm flipH="1">
            <a:off x="6096000" y="5257800"/>
            <a:ext cx="1066800" cy="152400"/>
          </a:xfrm>
          <a:prstGeom prst="line">
            <a:avLst/>
          </a:prstGeom>
          <a:noFill/>
          <a:ln w="9525">
            <a:solidFill>
              <a:srgbClr val="65BDE9"/>
            </a:solidFill>
            <a:prstDash val="dash"/>
            <a:round/>
            <a:headEnd/>
            <a:tailEnd/>
          </a:ln>
        </p:spPr>
        <p:txBody>
          <a:bodyPr/>
          <a:lstStyle/>
          <a:p>
            <a:endParaRPr lang="en-US"/>
          </a:p>
        </p:txBody>
      </p:sp>
      <p:sp>
        <p:nvSpPr>
          <p:cNvPr id="626730" name="Line 47"/>
          <p:cNvSpPr>
            <a:spLocks noChangeShapeType="1"/>
          </p:cNvSpPr>
          <p:nvPr/>
        </p:nvSpPr>
        <p:spPr bwMode="auto">
          <a:xfrm>
            <a:off x="6172200" y="3352800"/>
            <a:ext cx="228600" cy="0"/>
          </a:xfrm>
          <a:prstGeom prst="line">
            <a:avLst/>
          </a:prstGeom>
          <a:noFill/>
          <a:ln w="9525">
            <a:solidFill>
              <a:schemeClr val="tx1"/>
            </a:solidFill>
            <a:prstDash val="dash"/>
            <a:round/>
            <a:headEnd/>
            <a:tailEnd/>
          </a:ln>
        </p:spPr>
        <p:txBody>
          <a:bodyPr/>
          <a:lstStyle/>
          <a:p>
            <a:endParaRPr lang="en-US"/>
          </a:p>
        </p:txBody>
      </p:sp>
      <p:graphicFrame>
        <p:nvGraphicFramePr>
          <p:cNvPr id="626731" name="Object 43"/>
          <p:cNvGraphicFramePr>
            <a:graphicFrameLocks noChangeAspect="1"/>
          </p:cNvGraphicFramePr>
          <p:nvPr/>
        </p:nvGraphicFramePr>
        <p:xfrm>
          <a:off x="5867400" y="3200400"/>
          <a:ext cx="296863" cy="381000"/>
        </p:xfrm>
        <a:graphic>
          <a:graphicData uri="http://schemas.openxmlformats.org/presentationml/2006/ole">
            <mc:AlternateContent xmlns:mc="http://schemas.openxmlformats.org/markup-compatibility/2006">
              <mc:Choice xmlns:v="urn:schemas-microsoft-com:vml" Requires="v">
                <p:oleObj spid="_x0000_s2292" name="Equation" r:id="rId21" imgW="177646" imgH="228402" progId="Equation.3">
                  <p:embed/>
                </p:oleObj>
              </mc:Choice>
              <mc:Fallback>
                <p:oleObj name="Equation" r:id="rId21" imgW="177646" imgH="228402" progId="Equation.3">
                  <p:embed/>
                  <p:pic>
                    <p:nvPicPr>
                      <p:cNvPr id="0" name="Picture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67400" y="3200400"/>
                        <a:ext cx="2968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32" name="Object 44"/>
          <p:cNvGraphicFramePr>
            <a:graphicFrameLocks noChangeAspect="1"/>
          </p:cNvGraphicFramePr>
          <p:nvPr/>
        </p:nvGraphicFramePr>
        <p:xfrm>
          <a:off x="7086600" y="3143250"/>
          <a:ext cx="609600" cy="400050"/>
        </p:xfrm>
        <a:graphic>
          <a:graphicData uri="http://schemas.openxmlformats.org/presentationml/2006/ole">
            <mc:AlternateContent xmlns:mc="http://schemas.openxmlformats.org/markup-compatibility/2006">
              <mc:Choice xmlns:v="urn:schemas-microsoft-com:vml" Requires="v">
                <p:oleObj spid="_x0000_s2293" name="Equation" r:id="rId23" imgW="368300" imgH="241300" progId="Equation.3">
                  <p:embed/>
                </p:oleObj>
              </mc:Choice>
              <mc:Fallback>
                <p:oleObj name="Equation" r:id="rId23" imgW="368300" imgH="241300" progId="Equation.3">
                  <p:embed/>
                  <p:pic>
                    <p:nvPicPr>
                      <p:cNvPr id="0" name="Picture 5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6600" y="3143250"/>
                        <a:ext cx="60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3" name="Line 50"/>
          <p:cNvSpPr>
            <a:spLocks noChangeShapeType="1"/>
          </p:cNvSpPr>
          <p:nvPr/>
        </p:nvSpPr>
        <p:spPr bwMode="auto">
          <a:xfrm flipH="1" flipV="1">
            <a:off x="7010400" y="3048000"/>
            <a:ext cx="152400" cy="152400"/>
          </a:xfrm>
          <a:prstGeom prst="line">
            <a:avLst/>
          </a:prstGeom>
          <a:noFill/>
          <a:ln w="9525">
            <a:solidFill>
              <a:schemeClr val="tx1"/>
            </a:solidFill>
            <a:round/>
            <a:headEnd/>
            <a:tailEnd type="triangle" w="med" len="med"/>
          </a:ln>
        </p:spPr>
        <p:txBody>
          <a:bodyPr/>
          <a:lstStyle/>
          <a:p>
            <a:endParaRPr lang="en-US"/>
          </a:p>
        </p:txBody>
      </p:sp>
      <p:graphicFrame>
        <p:nvGraphicFramePr>
          <p:cNvPr id="626734" name="Object 46"/>
          <p:cNvGraphicFramePr>
            <a:graphicFrameLocks noChangeAspect="1"/>
          </p:cNvGraphicFramePr>
          <p:nvPr/>
        </p:nvGraphicFramePr>
        <p:xfrm>
          <a:off x="6705600" y="5443538"/>
          <a:ext cx="533400" cy="361950"/>
        </p:xfrm>
        <a:graphic>
          <a:graphicData uri="http://schemas.openxmlformats.org/presentationml/2006/ole">
            <mc:AlternateContent xmlns:mc="http://schemas.openxmlformats.org/markup-compatibility/2006">
              <mc:Choice xmlns:v="urn:schemas-microsoft-com:vml" Requires="v">
                <p:oleObj spid="_x0000_s2294" name="Equation" r:id="rId25" imgW="355446" imgH="241195" progId="Equation.3">
                  <p:embed/>
                </p:oleObj>
              </mc:Choice>
              <mc:Fallback>
                <p:oleObj name="Equation" r:id="rId25" imgW="355446" imgH="241195" progId="Equation.3">
                  <p:embed/>
                  <p:pic>
                    <p:nvPicPr>
                      <p:cNvPr id="0" name="Picture 5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5600" y="5443538"/>
                        <a:ext cx="5334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5" name="Line 52"/>
          <p:cNvSpPr>
            <a:spLocks noChangeShapeType="1"/>
          </p:cNvSpPr>
          <p:nvPr/>
        </p:nvSpPr>
        <p:spPr bwMode="auto">
          <a:xfrm flipH="1" flipV="1">
            <a:off x="6477000" y="5334000"/>
            <a:ext cx="228600" cy="228600"/>
          </a:xfrm>
          <a:prstGeom prst="line">
            <a:avLst/>
          </a:prstGeom>
          <a:noFill/>
          <a:ln w="9525">
            <a:solidFill>
              <a:schemeClr val="tx1"/>
            </a:solidFill>
            <a:round/>
            <a:headEnd/>
            <a:tailEnd type="triangle" w="med" len="med"/>
          </a:ln>
        </p:spPr>
        <p:txBody>
          <a:bodyPr/>
          <a:lstStyle/>
          <a:p>
            <a:endParaRPr lang="en-US"/>
          </a:p>
        </p:txBody>
      </p:sp>
      <p:graphicFrame>
        <p:nvGraphicFramePr>
          <p:cNvPr id="626736" name="Object 48"/>
          <p:cNvGraphicFramePr>
            <a:graphicFrameLocks noChangeAspect="1"/>
          </p:cNvGraphicFramePr>
          <p:nvPr/>
        </p:nvGraphicFramePr>
        <p:xfrm>
          <a:off x="5867400" y="5257800"/>
          <a:ext cx="220663" cy="304800"/>
        </p:xfrm>
        <a:graphic>
          <a:graphicData uri="http://schemas.openxmlformats.org/presentationml/2006/ole">
            <mc:AlternateContent xmlns:mc="http://schemas.openxmlformats.org/markup-compatibility/2006">
              <mc:Choice xmlns:v="urn:schemas-microsoft-com:vml" Requires="v">
                <p:oleObj spid="_x0000_s2295" name="Equation" r:id="rId27" imgW="165028" imgH="228501" progId="Equation.3">
                  <p:embed/>
                </p:oleObj>
              </mc:Choice>
              <mc:Fallback>
                <p:oleObj name="Equation" r:id="rId27" imgW="165028" imgH="228501" progId="Equation.3">
                  <p:embed/>
                  <p:pic>
                    <p:nvPicPr>
                      <p:cNvPr id="0" name="Picture 5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867400" y="52578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37" name="Line 54"/>
          <p:cNvSpPr>
            <a:spLocks noChangeShapeType="1"/>
          </p:cNvSpPr>
          <p:nvPr/>
        </p:nvSpPr>
        <p:spPr bwMode="auto">
          <a:xfrm>
            <a:off x="6096000" y="5410200"/>
            <a:ext cx="228600" cy="0"/>
          </a:xfrm>
          <a:prstGeom prst="line">
            <a:avLst/>
          </a:prstGeom>
          <a:noFill/>
          <a:ln w="9525">
            <a:solidFill>
              <a:schemeClr val="tx1"/>
            </a:solidFill>
            <a:prstDash val="dash"/>
            <a:round/>
            <a:headEnd/>
            <a:tailEnd/>
          </a:ln>
        </p:spPr>
        <p:txBody>
          <a:bodyPr/>
          <a:lstStyle/>
          <a:p>
            <a:endParaRPr lang="en-US"/>
          </a:p>
        </p:txBody>
      </p:sp>
      <p:graphicFrame>
        <p:nvGraphicFramePr>
          <p:cNvPr id="626738" name="Object 50"/>
          <p:cNvGraphicFramePr>
            <a:graphicFrameLocks noGrp="1" noChangeAspect="1"/>
          </p:cNvGraphicFramePr>
          <p:nvPr>
            <p:ph sz="quarter" idx="4294967295"/>
            <p:extLst>
              <p:ext uri="{D42A27DB-BD31-4B8C-83A1-F6EECF244321}">
                <p14:modId xmlns:p14="http://schemas.microsoft.com/office/powerpoint/2010/main" val="2468964717"/>
              </p:ext>
            </p:extLst>
          </p:nvPr>
        </p:nvGraphicFramePr>
        <p:xfrm>
          <a:off x="260350" y="5715000"/>
          <a:ext cx="4737100" cy="544513"/>
        </p:xfrm>
        <a:graphic>
          <a:graphicData uri="http://schemas.openxmlformats.org/presentationml/2006/ole">
            <mc:AlternateContent xmlns:mc="http://schemas.openxmlformats.org/markup-compatibility/2006">
              <mc:Choice xmlns:v="urn:schemas-microsoft-com:vml" Requires="v">
                <p:oleObj spid="_x0000_s2296" name="Equation" r:id="rId29" imgW="2209680" imgH="253800" progId="Equation.3">
                  <p:embed/>
                </p:oleObj>
              </mc:Choice>
              <mc:Fallback>
                <p:oleObj name="Equation" r:id="rId29" imgW="2209680" imgH="253800" progId="Equation.3">
                  <p:embed/>
                  <p:pic>
                    <p:nvPicPr>
                      <p:cNvPr id="0" name="Picture 53"/>
                      <p:cNvPicPr>
                        <a:picLocks noGrp="1" noChangeAspect="1" noChangeArrowheads="1"/>
                      </p:cNvPicPr>
                      <p:nvPr/>
                    </p:nvPicPr>
                    <p:blipFill>
                      <a:blip r:embed="rId30"/>
                      <a:srcRect/>
                      <a:stretch>
                        <a:fillRect/>
                      </a:stretch>
                    </p:blipFill>
                    <p:spPr bwMode="auto">
                      <a:xfrm>
                        <a:off x="260350" y="5715000"/>
                        <a:ext cx="473710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739" name="Object 51"/>
          <p:cNvGraphicFramePr>
            <a:graphicFrameLocks noChangeAspect="1"/>
          </p:cNvGraphicFramePr>
          <p:nvPr/>
        </p:nvGraphicFramePr>
        <p:xfrm>
          <a:off x="6824663" y="5937250"/>
          <a:ext cx="1143000" cy="315913"/>
        </p:xfrm>
        <a:graphic>
          <a:graphicData uri="http://schemas.openxmlformats.org/presentationml/2006/ole">
            <mc:AlternateContent xmlns:mc="http://schemas.openxmlformats.org/markup-compatibility/2006">
              <mc:Choice xmlns:v="urn:schemas-microsoft-com:vml" Requires="v">
                <p:oleObj spid="_x0000_s2297" name="Equation" r:id="rId31" imgW="825500" imgH="228600" progId="Equation.3">
                  <p:embed/>
                </p:oleObj>
              </mc:Choice>
              <mc:Fallback>
                <p:oleObj name="Equation" r:id="rId31" imgW="825500" imgH="228600" progId="Equation.3">
                  <p:embed/>
                  <p:pic>
                    <p:nvPicPr>
                      <p:cNvPr id="0" name="Picture 5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24663" y="5937250"/>
                        <a:ext cx="114300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740" name="Line 60"/>
          <p:cNvSpPr>
            <a:spLocks noChangeShapeType="1"/>
          </p:cNvSpPr>
          <p:nvPr/>
        </p:nvSpPr>
        <p:spPr bwMode="auto">
          <a:xfrm>
            <a:off x="152400" y="2133600"/>
            <a:ext cx="4953000" cy="0"/>
          </a:xfrm>
          <a:prstGeom prst="line">
            <a:avLst/>
          </a:prstGeom>
          <a:noFill/>
          <a:ln w="9525">
            <a:solidFill>
              <a:schemeClr val="tx1"/>
            </a:solidFill>
            <a:round/>
            <a:headEnd/>
            <a:tailEnd/>
          </a:ln>
        </p:spPr>
        <p:txBody>
          <a:bodyPr/>
          <a:lstStyle/>
          <a:p>
            <a:endParaRPr lang="en-US"/>
          </a:p>
        </p:txBody>
      </p:sp>
      <p:sp>
        <p:nvSpPr>
          <p:cNvPr id="626741" name="Line 61"/>
          <p:cNvSpPr>
            <a:spLocks noChangeShapeType="1"/>
          </p:cNvSpPr>
          <p:nvPr/>
        </p:nvSpPr>
        <p:spPr bwMode="auto">
          <a:xfrm>
            <a:off x="5105400" y="2133600"/>
            <a:ext cx="0" cy="3352800"/>
          </a:xfrm>
          <a:prstGeom prst="line">
            <a:avLst/>
          </a:prstGeom>
          <a:noFill/>
          <a:ln w="9525">
            <a:solidFill>
              <a:schemeClr val="tx1"/>
            </a:solidFill>
            <a:round/>
            <a:headEnd/>
            <a:tailEnd/>
          </a:ln>
        </p:spPr>
        <p:txBody>
          <a:bodyPr/>
          <a:lstStyle/>
          <a:p>
            <a:endParaRPr lang="en-US"/>
          </a:p>
        </p:txBody>
      </p:sp>
      <p:sp>
        <p:nvSpPr>
          <p:cNvPr id="626742" name="Line 62"/>
          <p:cNvSpPr>
            <a:spLocks noChangeShapeType="1"/>
          </p:cNvSpPr>
          <p:nvPr/>
        </p:nvSpPr>
        <p:spPr bwMode="auto">
          <a:xfrm>
            <a:off x="152400" y="5486400"/>
            <a:ext cx="4953000" cy="0"/>
          </a:xfrm>
          <a:prstGeom prst="line">
            <a:avLst/>
          </a:prstGeom>
          <a:noFill/>
          <a:ln w="9525">
            <a:solidFill>
              <a:schemeClr val="tx1"/>
            </a:solidFill>
            <a:round/>
            <a:headEnd/>
            <a:tailEnd/>
          </a:ln>
        </p:spPr>
        <p:txBody>
          <a:bodyPr/>
          <a:lstStyle/>
          <a:p>
            <a:endParaRPr lang="en-US"/>
          </a:p>
        </p:txBody>
      </p:sp>
      <p:sp>
        <p:nvSpPr>
          <p:cNvPr id="626743" name="Line 63"/>
          <p:cNvSpPr>
            <a:spLocks noChangeShapeType="1"/>
          </p:cNvSpPr>
          <p:nvPr/>
        </p:nvSpPr>
        <p:spPr bwMode="auto">
          <a:xfrm>
            <a:off x="152400" y="2133600"/>
            <a:ext cx="0" cy="3352800"/>
          </a:xfrm>
          <a:prstGeom prst="line">
            <a:avLst/>
          </a:prstGeom>
          <a:noFill/>
          <a:ln w="9525">
            <a:solidFill>
              <a:schemeClr val="tx1"/>
            </a:solidFill>
            <a:round/>
            <a:headEnd/>
            <a:tailEnd/>
          </a:ln>
        </p:spPr>
        <p:txBody>
          <a:bodyPr/>
          <a:lstStyle/>
          <a:p>
            <a:endParaRPr lang="en-US"/>
          </a:p>
        </p:txBody>
      </p:sp>
      <p:sp>
        <p:nvSpPr>
          <p:cNvPr id="626744" name="AutoShape 64"/>
          <p:cNvSpPr>
            <a:spLocks noChangeArrowheads="1"/>
          </p:cNvSpPr>
          <p:nvPr/>
        </p:nvSpPr>
        <p:spPr bwMode="auto">
          <a:xfrm>
            <a:off x="5105400" y="3733800"/>
            <a:ext cx="609600" cy="838200"/>
          </a:xfrm>
          <a:prstGeom prst="leftArrowCallout">
            <a:avLst>
              <a:gd name="adj1" fmla="val 34375"/>
              <a:gd name="adj2" fmla="val 34375"/>
              <a:gd name="adj3" fmla="val 16667"/>
              <a:gd name="adj4" fmla="val 66667"/>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626745" name="Text Box 65"/>
          <p:cNvSpPr txBox="1">
            <a:spLocks noChangeArrowheads="1"/>
          </p:cNvSpPr>
          <p:nvPr/>
        </p:nvSpPr>
        <p:spPr bwMode="auto">
          <a:xfrm>
            <a:off x="8489950" y="6445250"/>
            <a:ext cx="3810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4</a:t>
            </a:r>
          </a:p>
        </p:txBody>
      </p:sp>
      <p:sp>
        <p:nvSpPr>
          <p:cNvPr id="626746" name="Line 66"/>
          <p:cNvSpPr>
            <a:spLocks noChangeShapeType="1"/>
          </p:cNvSpPr>
          <p:nvPr/>
        </p:nvSpPr>
        <p:spPr bwMode="auto">
          <a:xfrm flipV="1">
            <a:off x="2743200" y="2667000"/>
            <a:ext cx="914400" cy="457200"/>
          </a:xfrm>
          <a:prstGeom prst="line">
            <a:avLst/>
          </a:prstGeom>
          <a:noFill/>
          <a:ln w="9525">
            <a:solidFill>
              <a:srgbClr val="FF3300"/>
            </a:solidFill>
            <a:prstDash val="dash"/>
            <a:round/>
            <a:headEnd/>
            <a:tailEnd/>
          </a:ln>
        </p:spPr>
        <p:txBody>
          <a:bodyPr/>
          <a:lstStyle/>
          <a:p>
            <a:endParaRPr lang="en-US"/>
          </a:p>
        </p:txBody>
      </p:sp>
      <p:sp>
        <p:nvSpPr>
          <p:cNvPr id="626747" name="Line 67"/>
          <p:cNvSpPr>
            <a:spLocks noChangeShapeType="1"/>
          </p:cNvSpPr>
          <p:nvPr/>
        </p:nvSpPr>
        <p:spPr bwMode="auto">
          <a:xfrm>
            <a:off x="3200400" y="2590800"/>
            <a:ext cx="457200" cy="76200"/>
          </a:xfrm>
          <a:prstGeom prst="line">
            <a:avLst/>
          </a:prstGeom>
          <a:noFill/>
          <a:ln w="9525">
            <a:solidFill>
              <a:srgbClr val="0066FF"/>
            </a:solidFill>
            <a:prstDash val="dash"/>
            <a:round/>
            <a:headEnd/>
            <a:tailEnd/>
          </a:ln>
        </p:spPr>
        <p:txBody>
          <a:bodyPr/>
          <a:lstStyle/>
          <a:p>
            <a:endParaRPr lang="en-US"/>
          </a:p>
        </p:txBody>
      </p:sp>
      <p:sp>
        <p:nvSpPr>
          <p:cNvPr id="626748" name="Text Box 68"/>
          <p:cNvSpPr txBox="1">
            <a:spLocks noChangeArrowheads="1"/>
          </p:cNvSpPr>
          <p:nvPr/>
        </p:nvSpPr>
        <p:spPr bwMode="auto">
          <a:xfrm>
            <a:off x="4305300" y="2514600"/>
            <a:ext cx="5334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rPr>
              <a:t>T</a:t>
            </a:r>
          </a:p>
        </p:txBody>
      </p:sp>
      <p:sp>
        <p:nvSpPr>
          <p:cNvPr id="626749" name="Line 69"/>
          <p:cNvSpPr>
            <a:spLocks noChangeShapeType="1"/>
          </p:cNvSpPr>
          <p:nvPr/>
        </p:nvSpPr>
        <p:spPr bwMode="auto">
          <a:xfrm>
            <a:off x="457200" y="2667000"/>
            <a:ext cx="3505200" cy="0"/>
          </a:xfrm>
          <a:prstGeom prst="line">
            <a:avLst/>
          </a:prstGeom>
          <a:noFill/>
          <a:ln w="9525">
            <a:solidFill>
              <a:srgbClr val="00B0F0"/>
            </a:solidFill>
            <a:prstDash val="dash"/>
            <a:round/>
            <a:headEnd/>
            <a:tailEnd/>
          </a:ln>
        </p:spPr>
        <p:txBody>
          <a:bodyPr/>
          <a:lstStyle/>
          <a:p>
            <a:endParaRPr lang="en-US"/>
          </a:p>
        </p:txBody>
      </p:sp>
      <p:sp>
        <p:nvSpPr>
          <p:cNvPr id="626750" name="Line 70"/>
          <p:cNvSpPr>
            <a:spLocks noChangeShapeType="1"/>
          </p:cNvSpPr>
          <p:nvPr/>
        </p:nvSpPr>
        <p:spPr bwMode="auto">
          <a:xfrm>
            <a:off x="457200" y="3124200"/>
            <a:ext cx="2667000" cy="0"/>
          </a:xfrm>
          <a:prstGeom prst="line">
            <a:avLst/>
          </a:prstGeom>
          <a:noFill/>
          <a:ln w="9525">
            <a:solidFill>
              <a:srgbClr val="00B0F0"/>
            </a:solidFill>
            <a:prstDash val="dash"/>
            <a:round/>
            <a:headEnd/>
            <a:tailEnd/>
          </a:ln>
        </p:spPr>
        <p:txBody>
          <a:bodyPr/>
          <a:lstStyle/>
          <a:p>
            <a:endParaRPr lang="en-US"/>
          </a:p>
        </p:txBody>
      </p:sp>
      <p:graphicFrame>
        <p:nvGraphicFramePr>
          <p:cNvPr id="626751" name="Object 63"/>
          <p:cNvGraphicFramePr>
            <a:graphicFrameLocks noChangeAspect="1"/>
          </p:cNvGraphicFramePr>
          <p:nvPr/>
        </p:nvGraphicFramePr>
        <p:xfrm>
          <a:off x="2514600" y="2286000"/>
          <a:ext cx="838200" cy="381000"/>
        </p:xfrm>
        <a:graphic>
          <a:graphicData uri="http://schemas.openxmlformats.org/presentationml/2006/ole">
            <mc:AlternateContent xmlns:mc="http://schemas.openxmlformats.org/markup-compatibility/2006">
              <mc:Choice xmlns:v="urn:schemas-microsoft-com:vml" Requires="v">
                <p:oleObj spid="_x0000_s2298" name="Equation" r:id="rId33" imgW="558558" imgH="253890" progId="Equation.3">
                  <p:embed/>
                </p:oleObj>
              </mc:Choice>
              <mc:Fallback>
                <p:oleObj name="Equation" r:id="rId33" imgW="558558" imgH="253890" progId="Equation.3">
                  <p:embed/>
                  <p:pic>
                    <p:nvPicPr>
                      <p:cNvPr id="0" name="Picture 5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14600" y="2286000"/>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52" name="Object 64"/>
          <p:cNvGraphicFramePr>
            <a:graphicFrameLocks noChangeAspect="1"/>
          </p:cNvGraphicFramePr>
          <p:nvPr/>
        </p:nvGraphicFramePr>
        <p:xfrm>
          <a:off x="6807200" y="3592513"/>
          <a:ext cx="1014413" cy="323850"/>
        </p:xfrm>
        <a:graphic>
          <a:graphicData uri="http://schemas.openxmlformats.org/presentationml/2006/ole">
            <mc:AlternateContent xmlns:mc="http://schemas.openxmlformats.org/markup-compatibility/2006">
              <mc:Choice xmlns:v="urn:schemas-microsoft-com:vml" Requires="v">
                <p:oleObj spid="_x0000_s2299" name="Equation" r:id="rId35" imgW="749300" imgH="228600" progId="Equation.3">
                  <p:embed/>
                </p:oleObj>
              </mc:Choice>
              <mc:Fallback>
                <p:oleObj name="Equation" r:id="rId35" imgW="749300" imgH="228600" progId="Equation.3">
                  <p:embed/>
                  <p:pic>
                    <p:nvPicPr>
                      <p:cNvPr id="0" name="Picture 5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07200" y="3592513"/>
                        <a:ext cx="1014413"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753" name="Object 65"/>
          <p:cNvGraphicFramePr>
            <a:graphicFrameLocks noChangeAspect="1"/>
          </p:cNvGraphicFramePr>
          <p:nvPr/>
        </p:nvGraphicFramePr>
        <p:xfrm>
          <a:off x="228600" y="2514600"/>
          <a:ext cx="220663" cy="304800"/>
        </p:xfrm>
        <a:graphic>
          <a:graphicData uri="http://schemas.openxmlformats.org/presentationml/2006/ole">
            <mc:AlternateContent xmlns:mc="http://schemas.openxmlformats.org/markup-compatibility/2006">
              <mc:Choice xmlns:v="urn:schemas-microsoft-com:vml" Requires="v">
                <p:oleObj spid="_x0000_s2300" name="Equation" r:id="rId37" imgW="165028" imgH="228501" progId="Equation.3">
                  <p:embed/>
                </p:oleObj>
              </mc:Choice>
              <mc:Fallback>
                <p:oleObj name="Equation" r:id="rId37" imgW="165028" imgH="228501" progId="Equation.3">
                  <p:embed/>
                  <p:pic>
                    <p:nvPicPr>
                      <p:cNvPr id="0" name="Picture 5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28600" y="2514600"/>
                        <a:ext cx="220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6754" name="Object 66"/>
          <p:cNvGraphicFramePr>
            <a:graphicFrameLocks noChangeAspect="1"/>
          </p:cNvGraphicFramePr>
          <p:nvPr/>
        </p:nvGraphicFramePr>
        <p:xfrm>
          <a:off x="152400" y="2895600"/>
          <a:ext cx="296863" cy="381000"/>
        </p:xfrm>
        <a:graphic>
          <a:graphicData uri="http://schemas.openxmlformats.org/presentationml/2006/ole">
            <mc:AlternateContent xmlns:mc="http://schemas.openxmlformats.org/markup-compatibility/2006">
              <mc:Choice xmlns:v="urn:schemas-microsoft-com:vml" Requires="v">
                <p:oleObj spid="_x0000_s2301" name="Equation" r:id="rId38" imgW="177646" imgH="228402" progId="Equation.3">
                  <p:embed/>
                </p:oleObj>
              </mc:Choice>
              <mc:Fallback>
                <p:oleObj name="Equation" r:id="rId38" imgW="177646" imgH="228402" progId="Equation.3">
                  <p:embed/>
                  <p:pic>
                    <p:nvPicPr>
                      <p:cNvPr id="0" name="Picture 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2895600"/>
                        <a:ext cx="2968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Grp="1" noChangeAspect="1"/>
          </p:cNvGraphicFramePr>
          <p:nvPr>
            <p:extLst>
              <p:ext uri="{D42A27DB-BD31-4B8C-83A1-F6EECF244321}">
                <p14:modId xmlns:p14="http://schemas.microsoft.com/office/powerpoint/2010/main" val="54184979"/>
              </p:ext>
            </p:extLst>
          </p:nvPr>
        </p:nvGraphicFramePr>
        <p:xfrm>
          <a:off x="342900" y="6204743"/>
          <a:ext cx="3511550" cy="544513"/>
        </p:xfrm>
        <a:graphic>
          <a:graphicData uri="http://schemas.openxmlformats.org/presentationml/2006/ole">
            <mc:AlternateContent xmlns:mc="http://schemas.openxmlformats.org/markup-compatibility/2006">
              <mc:Choice xmlns:v="urn:schemas-microsoft-com:vml" Requires="v">
                <p:oleObj spid="_x0000_s2302" name="Equation" r:id="rId39" imgW="1638000" imgH="253800" progId="Equation.3">
                  <p:embed/>
                </p:oleObj>
              </mc:Choice>
              <mc:Fallback>
                <p:oleObj name="Equation" r:id="rId39" imgW="1638000" imgH="253800" progId="Equation.3">
                  <p:embed/>
                  <p:pic>
                    <p:nvPicPr>
                      <p:cNvPr id="0" name="Object 50"/>
                      <p:cNvPicPr>
                        <a:picLocks noGrp="1" noChangeAspect="1" noChangeArrowheads="1"/>
                      </p:cNvPicPr>
                      <p:nvPr/>
                    </p:nvPicPr>
                    <p:blipFill>
                      <a:blip r:embed="rId40"/>
                      <a:srcRect/>
                      <a:stretch>
                        <a:fillRect/>
                      </a:stretch>
                    </p:blipFill>
                    <p:spPr bwMode="auto">
                      <a:xfrm>
                        <a:off x="342900" y="6204743"/>
                        <a:ext cx="35115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Title 1"/>
          <p:cNvSpPr>
            <a:spLocks noGrp="1"/>
          </p:cNvSpPr>
          <p:nvPr>
            <p:ph type="title"/>
          </p:nvPr>
        </p:nvSpPr>
        <p:spPr>
          <a:xfrm>
            <a:off x="914400" y="304800"/>
            <a:ext cx="7391400" cy="914400"/>
          </a:xfrm>
        </p:spPr>
        <p:txBody>
          <a:bodyPr>
            <a:normAutofit/>
          </a:bodyPr>
          <a:lstStyle/>
          <a:p>
            <a:pPr algn="l" eaLnBrk="1" hangingPunct="1"/>
            <a:r>
              <a:rPr lang="en-US" sz="3600" b="1" dirty="0" smtClean="0"/>
              <a:t>Scientific Basis for the improvement  </a:t>
            </a:r>
          </a:p>
        </p:txBody>
      </p:sp>
      <p:sp>
        <p:nvSpPr>
          <p:cNvPr id="191492" name="Content Placeholder 2"/>
          <p:cNvSpPr>
            <a:spLocks noGrp="1"/>
          </p:cNvSpPr>
          <p:nvPr>
            <p:ph idx="1"/>
          </p:nvPr>
        </p:nvSpPr>
        <p:spPr>
          <a:xfrm>
            <a:off x="457200" y="1295400"/>
            <a:ext cx="8229600" cy="5257800"/>
          </a:xfrm>
        </p:spPr>
        <p:txBody>
          <a:bodyPr>
            <a:normAutofit lnSpcReduction="10000"/>
          </a:bodyPr>
          <a:lstStyle/>
          <a:p>
            <a:pPr marL="342900" lvl="1" indent="-342900">
              <a:buFont typeface="Arial" pitchFamily="34" charset="0"/>
              <a:buChar char="•"/>
            </a:pPr>
            <a:r>
              <a:rPr lang="en-US" sz="2400" dirty="0" smtClean="0"/>
              <a:t>The more realistic ocean</a:t>
            </a:r>
            <a:endParaRPr lang="en-US" sz="2000" dirty="0" smtClean="0"/>
          </a:p>
          <a:p>
            <a:pPr marL="742950" lvl="2" indent="-342900"/>
            <a:r>
              <a:rPr lang="en-US" sz="1800" dirty="0" smtClean="0"/>
              <a:t>Inclusion of the NSST variability</a:t>
            </a:r>
            <a:endParaRPr lang="en-US" sz="2800" b="1" dirty="0" smtClean="0"/>
          </a:p>
          <a:p>
            <a:pPr eaLnBrk="1" hangingPunct="1"/>
            <a:r>
              <a:rPr lang="en-US" sz="2400" dirty="0" smtClean="0"/>
              <a:t>The more effective use of observations</a:t>
            </a:r>
          </a:p>
          <a:p>
            <a:pPr lvl="1" eaLnBrk="1" hangingPunct="1"/>
            <a:r>
              <a:rPr lang="en-US" sz="2000" dirty="0" smtClean="0"/>
              <a:t>More observations</a:t>
            </a:r>
          </a:p>
          <a:p>
            <a:pPr lvl="2" eaLnBrk="1" hangingPunct="1"/>
            <a:r>
              <a:rPr lang="en-US" sz="1800" dirty="0" smtClean="0"/>
              <a:t>All observations available in GSI of NCEP GFS plus </a:t>
            </a:r>
            <a:r>
              <a:rPr lang="en-US" sz="1800" b="1" dirty="0" smtClean="0">
                <a:solidFill>
                  <a:srgbClr val="00B0F0"/>
                </a:solidFill>
              </a:rPr>
              <a:t>AVHRR, AMSRE </a:t>
            </a:r>
            <a:r>
              <a:rPr lang="en-US" sz="1800" dirty="0" smtClean="0"/>
              <a:t>and </a:t>
            </a:r>
            <a:r>
              <a:rPr lang="en-US" sz="1800" b="1" dirty="0" smtClean="0">
                <a:solidFill>
                  <a:srgbClr val="00B0F0"/>
                </a:solidFill>
              </a:rPr>
              <a:t>in situ sea temperature </a:t>
            </a:r>
            <a:r>
              <a:rPr lang="en-US" sz="1800" dirty="0" smtClean="0"/>
              <a:t>(buoys, ships…)</a:t>
            </a:r>
          </a:p>
          <a:p>
            <a:pPr lvl="1" eaLnBrk="1" hangingPunct="1"/>
            <a:r>
              <a:rPr lang="en-US" sz="2000" dirty="0" smtClean="0"/>
              <a:t>Direct assimilation</a:t>
            </a:r>
          </a:p>
          <a:p>
            <a:pPr lvl="2" eaLnBrk="1" hangingPunct="1"/>
            <a:r>
              <a:rPr lang="en-US" sz="1800" dirty="0" smtClean="0"/>
              <a:t>Exact the information from the indirect observation more effectively</a:t>
            </a:r>
          </a:p>
          <a:p>
            <a:pPr eaLnBrk="1" hangingPunct="1"/>
            <a:r>
              <a:rPr lang="en-US" sz="2400" dirty="0" smtClean="0"/>
              <a:t>Coupled (partially) data assimilation and prediction</a:t>
            </a:r>
          </a:p>
          <a:p>
            <a:pPr lvl="1" eaLnBrk="1" hangingPunct="1"/>
            <a:r>
              <a:rPr lang="en-US" sz="2000" dirty="0" smtClean="0"/>
              <a:t>Analysis</a:t>
            </a:r>
          </a:p>
          <a:p>
            <a:pPr lvl="2" eaLnBrk="1" hangingPunct="1"/>
            <a:r>
              <a:rPr lang="en-US" sz="2000" dirty="0" smtClean="0"/>
              <a:t>More consistent atmospheric and oceanic initial conditions</a:t>
            </a:r>
          </a:p>
          <a:p>
            <a:pPr lvl="3" eaLnBrk="1" hangingPunct="1"/>
            <a:r>
              <a:rPr lang="en-US" sz="1600" dirty="0" smtClean="0"/>
              <a:t> by minimizing a single cost function</a:t>
            </a:r>
          </a:p>
          <a:p>
            <a:pPr lvl="1" eaLnBrk="1" hangingPunct="1"/>
            <a:r>
              <a:rPr lang="en-US" sz="2000" dirty="0" smtClean="0"/>
              <a:t>Forecasting</a:t>
            </a:r>
          </a:p>
          <a:p>
            <a:pPr lvl="2" eaLnBrk="1" hangingPunct="1"/>
            <a:r>
              <a:rPr lang="en-US" sz="2000" dirty="0" smtClean="0"/>
              <a:t>Prognostic SST </a:t>
            </a:r>
          </a:p>
          <a:p>
            <a:pPr lvl="3" eaLnBrk="1" hangingPunct="1"/>
            <a:r>
              <a:rPr lang="en-US" sz="1600" dirty="0" smtClean="0"/>
              <a:t>by the coupling of atmosphere and ocean</a:t>
            </a:r>
          </a:p>
        </p:txBody>
      </p:sp>
      <p:sp>
        <p:nvSpPr>
          <p:cNvPr id="4" name="Slide Number Placeholder 3"/>
          <p:cNvSpPr>
            <a:spLocks noGrp="1"/>
          </p:cNvSpPr>
          <p:nvPr>
            <p:ph type="sldNum" sz="quarter" idx="12"/>
          </p:nvPr>
        </p:nvSpPr>
        <p:spPr/>
        <p:txBody>
          <a:bodyPr/>
          <a:lstStyle/>
          <a:p>
            <a:pPr>
              <a:defRPr/>
            </a:pPr>
            <a:fld id="{36652285-A76B-4CEB-B689-154D4604A989}" type="slidenum">
              <a:rPr lang="en-US"/>
              <a:pPr>
                <a:defRPr/>
              </a:pPr>
              <a:t>6</a:t>
            </a:fld>
            <a:endParaRPr lang="en-US" dirty="0"/>
          </a:p>
        </p:txBody>
      </p:sp>
    </p:spTree>
    <p:extLst>
      <p:ext uri="{BB962C8B-B14F-4D97-AF65-F5344CB8AC3E}">
        <p14:creationId xmlns:p14="http://schemas.microsoft.com/office/powerpoint/2010/main" val="867895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 descr="Slide2.GIF"/>
          <p:cNvPicPr>
            <a:picLocks noChangeAspect="1"/>
          </p:cNvPicPr>
          <p:nvPr/>
        </p:nvPicPr>
        <p:blipFill>
          <a:blip r:embed="rId2" cstate="print"/>
          <a:srcRect/>
          <a:stretch>
            <a:fillRect/>
          </a:stretch>
        </p:blipFill>
        <p:spPr bwMode="auto">
          <a:xfrm>
            <a:off x="457200" y="381000"/>
            <a:ext cx="7620000" cy="3054350"/>
          </a:xfrm>
          <a:prstGeom prst="rect">
            <a:avLst/>
          </a:prstGeom>
          <a:noFill/>
          <a:ln w="9525">
            <a:noFill/>
            <a:miter lim="800000"/>
            <a:headEnd/>
            <a:tailEnd/>
          </a:ln>
        </p:spPr>
      </p:pic>
      <p:pic>
        <p:nvPicPr>
          <p:cNvPr id="3" name="Picture 73" descr="Slide4.GIF"/>
          <p:cNvPicPr>
            <a:picLocks noChangeAspect="1"/>
          </p:cNvPicPr>
          <p:nvPr/>
        </p:nvPicPr>
        <p:blipFill>
          <a:blip r:embed="rId3" cstate="print"/>
          <a:srcRect/>
          <a:stretch>
            <a:fillRect/>
          </a:stretch>
        </p:blipFill>
        <p:spPr bwMode="auto">
          <a:xfrm>
            <a:off x="466725" y="3482975"/>
            <a:ext cx="7610475" cy="3054350"/>
          </a:xfrm>
          <a:prstGeom prst="rect">
            <a:avLst/>
          </a:prstGeom>
          <a:noFill/>
          <a:ln w="9525">
            <a:noFill/>
            <a:miter lim="800000"/>
            <a:headEnd/>
            <a:tailEnd/>
          </a:ln>
        </p:spPr>
      </p:pic>
      <p:sp>
        <p:nvSpPr>
          <p:cNvPr id="6" name="Rectangle 5"/>
          <p:cNvSpPr/>
          <p:nvPr/>
        </p:nvSpPr>
        <p:spPr>
          <a:xfrm>
            <a:off x="609600" y="0"/>
            <a:ext cx="6019800" cy="400110"/>
          </a:xfrm>
          <a:prstGeom prst="rect">
            <a:avLst/>
          </a:prstGeom>
        </p:spPr>
        <p:txBody>
          <a:bodyPr wrap="square">
            <a:spAutoFit/>
          </a:bodyPr>
          <a:lstStyle/>
          <a:p>
            <a:r>
              <a:rPr lang="en-US" sz="2000" b="1" dirty="0" smtClean="0"/>
              <a:t>Monthly mean SST diurnal variability (SD) for EXP.</a:t>
            </a:r>
            <a:endParaRPr lang="en-US" sz="2000" b="1" dirty="0"/>
          </a:p>
        </p:txBody>
      </p:sp>
      <p:sp>
        <p:nvSpPr>
          <p:cNvPr id="7" name="TextBox 6"/>
          <p:cNvSpPr txBox="1"/>
          <p:nvPr/>
        </p:nvSpPr>
        <p:spPr>
          <a:xfrm>
            <a:off x="685800" y="2895600"/>
            <a:ext cx="1371600" cy="369332"/>
          </a:xfrm>
          <a:prstGeom prst="rect">
            <a:avLst/>
          </a:prstGeom>
          <a:noFill/>
        </p:spPr>
        <p:txBody>
          <a:bodyPr wrap="square" rtlCol="0">
            <a:spAutoFit/>
          </a:bodyPr>
          <a:lstStyle/>
          <a:p>
            <a:r>
              <a:rPr lang="en-US" b="1" dirty="0" smtClean="0"/>
              <a:t>July, 2010</a:t>
            </a:r>
            <a:endParaRPr lang="en-US" b="1" dirty="0"/>
          </a:p>
        </p:txBody>
      </p:sp>
      <p:sp>
        <p:nvSpPr>
          <p:cNvPr id="8" name="TextBox 7"/>
          <p:cNvSpPr txBox="1"/>
          <p:nvPr/>
        </p:nvSpPr>
        <p:spPr>
          <a:xfrm>
            <a:off x="685800" y="6019800"/>
            <a:ext cx="2133600" cy="369332"/>
          </a:xfrm>
          <a:prstGeom prst="rect">
            <a:avLst/>
          </a:prstGeom>
          <a:noFill/>
        </p:spPr>
        <p:txBody>
          <a:bodyPr wrap="square" rtlCol="0">
            <a:spAutoFit/>
          </a:bodyPr>
          <a:lstStyle/>
          <a:p>
            <a:r>
              <a:rPr lang="en-US" b="1" dirty="0" smtClean="0"/>
              <a:t>January, 2011</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D7439F-60CE-4EA4-8F27-F62191DF7A98}" type="slidenum">
              <a:rPr lang="en-US" smtClean="0"/>
              <a:pPr>
                <a:defRPr/>
              </a:pPr>
              <a:t>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96652459"/>
              </p:ext>
            </p:extLst>
          </p:nvPr>
        </p:nvGraphicFramePr>
        <p:xfrm>
          <a:off x="457200" y="1295400"/>
          <a:ext cx="8458200" cy="5257802"/>
        </p:xfrm>
        <a:graphic>
          <a:graphicData uri="http://schemas.openxmlformats.org/drawingml/2006/table">
            <a:tbl>
              <a:tblPr firstRow="1" bandRow="1">
                <a:tableStyleId>{5C22544A-7EE6-4342-B048-85BDC9FD1C3A}</a:tableStyleId>
              </a:tblPr>
              <a:tblGrid>
                <a:gridCol w="2114550"/>
                <a:gridCol w="2114550"/>
                <a:gridCol w="2114550"/>
                <a:gridCol w="2114550"/>
              </a:tblGrid>
              <a:tr h="467502">
                <a:tc>
                  <a:txBody>
                    <a:bodyPr/>
                    <a:lstStyle/>
                    <a:p>
                      <a:r>
                        <a:rPr lang="en-US" dirty="0" smtClean="0"/>
                        <a:t>Features</a:t>
                      </a:r>
                      <a:endParaRPr lang="en-US" dirty="0"/>
                    </a:p>
                  </a:txBody>
                  <a:tcPr/>
                </a:tc>
                <a:tc>
                  <a:txBody>
                    <a:bodyPr/>
                    <a:lstStyle/>
                    <a:p>
                      <a:r>
                        <a:rPr lang="en-US" dirty="0" smtClean="0"/>
                        <a:t>Current GFS</a:t>
                      </a:r>
                      <a:endParaRPr lang="en-US" dirty="0"/>
                    </a:p>
                  </a:txBody>
                  <a:tcPr/>
                </a:tc>
                <a:tc>
                  <a:txBody>
                    <a:bodyPr/>
                    <a:lstStyle/>
                    <a:p>
                      <a:r>
                        <a:rPr lang="en-US" dirty="0" smtClean="0"/>
                        <a:t>GHRSST</a:t>
                      </a:r>
                      <a:endParaRPr lang="en-US" dirty="0"/>
                    </a:p>
                  </a:txBody>
                  <a:tcPr/>
                </a:tc>
                <a:tc>
                  <a:txBody>
                    <a:bodyPr/>
                    <a:lstStyle/>
                    <a:p>
                      <a:r>
                        <a:rPr lang="en-US" dirty="0" smtClean="0"/>
                        <a:t>NSST</a:t>
                      </a:r>
                      <a:endParaRPr lang="en-US" dirty="0"/>
                    </a:p>
                  </a:txBody>
                  <a:tcPr/>
                </a:tc>
              </a:tr>
              <a:tr h="730073">
                <a:tc>
                  <a:txBody>
                    <a:bodyPr/>
                    <a:lstStyle/>
                    <a:p>
                      <a:r>
                        <a:rPr lang="en-US" sz="1600" b="1" dirty="0" smtClean="0"/>
                        <a:t>Well-defined</a:t>
                      </a:r>
                      <a:r>
                        <a:rPr lang="en-US" sz="1600" b="1" baseline="0" dirty="0" smtClean="0"/>
                        <a:t> </a:t>
                      </a:r>
                      <a:r>
                        <a:rPr lang="en-US" sz="1600" b="1" dirty="0" smtClean="0"/>
                        <a:t>Analysis variable</a:t>
                      </a:r>
                      <a:endParaRPr lang="en-US" sz="1600" b="1"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467502">
                <a:tc>
                  <a:txBody>
                    <a:bodyPr/>
                    <a:lstStyle/>
                    <a:p>
                      <a:r>
                        <a:rPr lang="en-US" sz="1600" dirty="0" smtClean="0"/>
                        <a:t>Multi-Satellite</a:t>
                      </a:r>
                      <a:endParaRPr lang="en-US" sz="1600"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467502">
                <a:tc>
                  <a:txBody>
                    <a:bodyPr/>
                    <a:lstStyle/>
                    <a:p>
                      <a:r>
                        <a:rPr lang="en-US" sz="1600" b="1" dirty="0" smtClean="0"/>
                        <a:t>Direct Assimilation</a:t>
                      </a:r>
                      <a:endParaRPr lang="en-US" sz="1600" b="1"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730073">
                <a:tc>
                  <a:txBody>
                    <a:bodyPr/>
                    <a:lstStyle/>
                    <a:p>
                      <a:r>
                        <a:rPr lang="en-US" sz="1600" dirty="0" smtClean="0"/>
                        <a:t>Obs. with diurnal warming used</a:t>
                      </a:r>
                      <a:endParaRPr lang="en-US" sz="1600" dirty="0"/>
                    </a:p>
                  </a:txBody>
                  <a:tcPr/>
                </a:tc>
                <a:tc>
                  <a:txBody>
                    <a:bodyPr/>
                    <a:lstStyle/>
                    <a:p>
                      <a:r>
                        <a:rPr lang="en-US" dirty="0" smtClean="0"/>
                        <a:t>Yes</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730073">
                <a:tc>
                  <a:txBody>
                    <a:bodyPr/>
                    <a:lstStyle/>
                    <a:p>
                      <a:r>
                        <a:rPr lang="en-US" sz="1600" b="1" dirty="0" smtClean="0"/>
                        <a:t>Diurnal variability resolved</a:t>
                      </a:r>
                      <a:endParaRPr lang="en-US" sz="1600" b="1"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467502">
                <a:tc>
                  <a:txBody>
                    <a:bodyPr/>
                    <a:lstStyle/>
                    <a:p>
                      <a:r>
                        <a:rPr lang="en-US" dirty="0" err="1" smtClean="0"/>
                        <a:t>Tf</a:t>
                      </a:r>
                      <a:r>
                        <a:rPr lang="en-US" dirty="0" smtClean="0"/>
                        <a:t> variability</a:t>
                      </a:r>
                      <a:endParaRPr lang="en-US" dirty="0"/>
                    </a:p>
                  </a:txBody>
                  <a:tcPr/>
                </a:tc>
                <a:tc>
                  <a:txBody>
                    <a:bodyPr/>
                    <a:lstStyle/>
                    <a:p>
                      <a:r>
                        <a:rPr lang="en-US" dirty="0" smtClean="0"/>
                        <a:t>N/A</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730073">
                <a:tc>
                  <a:txBody>
                    <a:bodyPr/>
                    <a:lstStyle/>
                    <a:p>
                      <a:r>
                        <a:rPr lang="en-US" sz="1600" dirty="0" smtClean="0"/>
                        <a:t>NSST model used consistently</a:t>
                      </a:r>
                      <a:endParaRPr lang="en-US" sz="1600" dirty="0"/>
                    </a:p>
                  </a:txBody>
                  <a:tcPr/>
                </a:tc>
                <a:tc>
                  <a:txBody>
                    <a:bodyPr/>
                    <a:lstStyle/>
                    <a:p>
                      <a:r>
                        <a:rPr lang="en-US" dirty="0" smtClean="0"/>
                        <a:t>N/A</a:t>
                      </a:r>
                      <a:endParaRPr lang="en-US"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a:t>
                      </a:r>
                      <a:endParaRPr lang="en-US" dirty="0">
                        <a:solidFill>
                          <a:srgbClr val="00B050"/>
                        </a:solidFill>
                      </a:endParaRPr>
                    </a:p>
                  </a:txBody>
                  <a:tcPr/>
                </a:tc>
              </a:tr>
              <a:tr h="467502">
                <a:tc>
                  <a:txBody>
                    <a:bodyPr/>
                    <a:lstStyle/>
                    <a:p>
                      <a:r>
                        <a:rPr lang="en-US" sz="1600" b="1" dirty="0" smtClean="0"/>
                        <a:t>Coupled analysis</a:t>
                      </a:r>
                      <a:endParaRPr lang="en-US" sz="1600" b="1" dirty="0"/>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FF0000"/>
                          </a:solidFill>
                        </a:rPr>
                        <a:t>No</a:t>
                      </a:r>
                      <a:endParaRPr lang="en-US" dirty="0">
                        <a:solidFill>
                          <a:srgbClr val="FF0000"/>
                        </a:solidFill>
                      </a:endParaRPr>
                    </a:p>
                  </a:txBody>
                  <a:tcPr/>
                </a:tc>
                <a:tc>
                  <a:txBody>
                    <a:bodyPr/>
                    <a:lstStyle/>
                    <a:p>
                      <a:r>
                        <a:rPr lang="en-US" dirty="0" smtClean="0">
                          <a:solidFill>
                            <a:srgbClr val="00B050"/>
                          </a:solidFill>
                        </a:rPr>
                        <a:t>Yes </a:t>
                      </a:r>
                      <a:r>
                        <a:rPr lang="en-US" dirty="0" smtClean="0">
                          <a:solidFill>
                            <a:schemeClr val="tx1"/>
                          </a:solidFill>
                        </a:rPr>
                        <a:t>(partially)</a:t>
                      </a:r>
                      <a:endParaRPr lang="en-US" dirty="0">
                        <a:solidFill>
                          <a:schemeClr val="tx1"/>
                        </a:solidFill>
                      </a:endParaRPr>
                    </a:p>
                  </a:txBody>
                  <a:tcPr/>
                </a:tc>
              </a:tr>
            </a:tbl>
          </a:graphicData>
        </a:graphic>
      </p:graphicFrame>
      <p:sp>
        <p:nvSpPr>
          <p:cNvPr id="4" name="TextBox 7"/>
          <p:cNvSpPr txBox="1">
            <a:spLocks noChangeArrowheads="1"/>
          </p:cNvSpPr>
          <p:nvPr/>
        </p:nvSpPr>
        <p:spPr bwMode="auto">
          <a:xfrm>
            <a:off x="1676400" y="561974"/>
            <a:ext cx="5715000" cy="523875"/>
          </a:xfrm>
          <a:prstGeom prst="rect">
            <a:avLst/>
          </a:prstGeom>
          <a:noFill/>
          <a:ln w="9525">
            <a:noFill/>
            <a:miter lim="800000"/>
            <a:headEnd/>
            <a:tailEnd/>
          </a:ln>
        </p:spPr>
        <p:txBody>
          <a:bodyPr>
            <a:spAutoFit/>
          </a:bodyPr>
          <a:lstStyle/>
          <a:p>
            <a:r>
              <a:rPr lang="en-US" sz="2800" b="1" dirty="0">
                <a:latin typeface="Calibri" pitchFamily="34" charset="0"/>
              </a:rPr>
              <a:t>Features in different SST analysis</a:t>
            </a:r>
          </a:p>
        </p:txBody>
      </p:sp>
    </p:spTree>
    <p:extLst>
      <p:ext uri="{BB962C8B-B14F-4D97-AF65-F5344CB8AC3E}">
        <p14:creationId xmlns:p14="http://schemas.microsoft.com/office/powerpoint/2010/main" val="2993380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7" name="Slide Number Placeholder 3"/>
          <p:cNvSpPr>
            <a:spLocks noGrp="1"/>
          </p:cNvSpPr>
          <p:nvPr>
            <p:ph type="sldNum" sz="quarter" idx="12"/>
          </p:nvPr>
        </p:nvSpPr>
        <p:spPr bwMode="auto">
          <a:xfrm>
            <a:off x="8382000" y="6356350"/>
            <a:ext cx="5334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CFBA492-6A46-4198-BC42-D0DC5FFC9B64}" type="slidenum">
              <a:rPr lang="zh-CN" altLang="en-US" sz="1400" smtClean="0">
                <a:solidFill>
                  <a:schemeClr val="bg1">
                    <a:lumMod val="50000"/>
                  </a:schemeClr>
                </a:solidFill>
                <a:latin typeface="Times New Roman" pitchFamily="18" charset="0"/>
                <a:cs typeface="Arial" charset="0"/>
              </a:rPr>
              <a:pPr fontAlgn="base">
                <a:spcBef>
                  <a:spcPct val="0"/>
                </a:spcBef>
                <a:spcAft>
                  <a:spcPct val="0"/>
                </a:spcAft>
              </a:pPr>
              <a:t>9</a:t>
            </a:fld>
            <a:endParaRPr lang="en-US" altLang="zh-CN" sz="1400" dirty="0" smtClean="0">
              <a:solidFill>
                <a:schemeClr val="bg1">
                  <a:lumMod val="50000"/>
                </a:schemeClr>
              </a:solidFill>
              <a:latin typeface="Times New Roman" pitchFamily="18" charset="0"/>
              <a:cs typeface="Arial" charset="0"/>
            </a:endParaRPr>
          </a:p>
        </p:txBody>
      </p:sp>
      <p:sp>
        <p:nvSpPr>
          <p:cNvPr id="16558" name="Line 2"/>
          <p:cNvSpPr>
            <a:spLocks noChangeShapeType="1"/>
          </p:cNvSpPr>
          <p:nvPr/>
        </p:nvSpPr>
        <p:spPr bwMode="auto">
          <a:xfrm flipV="1">
            <a:off x="7391400" y="3581400"/>
            <a:ext cx="0" cy="990600"/>
          </a:xfrm>
          <a:prstGeom prst="line">
            <a:avLst/>
          </a:prstGeom>
          <a:noFill/>
          <a:ln w="28575">
            <a:solidFill>
              <a:schemeClr val="tx1"/>
            </a:solidFill>
            <a:round/>
            <a:headEnd/>
            <a:tailEnd type="triangle" w="med" len="med"/>
          </a:ln>
        </p:spPr>
        <p:txBody>
          <a:bodyPr/>
          <a:lstStyle/>
          <a:p>
            <a:endParaRPr lang="en-US"/>
          </a:p>
        </p:txBody>
      </p:sp>
      <p:sp>
        <p:nvSpPr>
          <p:cNvPr id="16559" name="Line 3"/>
          <p:cNvSpPr>
            <a:spLocks noChangeShapeType="1"/>
          </p:cNvSpPr>
          <p:nvPr/>
        </p:nvSpPr>
        <p:spPr bwMode="auto">
          <a:xfrm>
            <a:off x="3048000" y="3200400"/>
            <a:ext cx="3048000" cy="0"/>
          </a:xfrm>
          <a:prstGeom prst="line">
            <a:avLst/>
          </a:prstGeom>
          <a:noFill/>
          <a:ln w="28575">
            <a:solidFill>
              <a:schemeClr val="tx1"/>
            </a:solidFill>
            <a:round/>
            <a:headEnd/>
            <a:tailEnd type="triangle" w="med" len="med"/>
          </a:ln>
        </p:spPr>
        <p:txBody>
          <a:bodyPr/>
          <a:lstStyle/>
          <a:p>
            <a:endParaRPr lang="en-US"/>
          </a:p>
        </p:txBody>
      </p:sp>
      <p:sp>
        <p:nvSpPr>
          <p:cNvPr id="16560" name="Line 4"/>
          <p:cNvSpPr>
            <a:spLocks noChangeShapeType="1"/>
          </p:cNvSpPr>
          <p:nvPr/>
        </p:nvSpPr>
        <p:spPr bwMode="auto">
          <a:xfrm flipH="1">
            <a:off x="3048000" y="1905000"/>
            <a:ext cx="3048000" cy="0"/>
          </a:xfrm>
          <a:prstGeom prst="line">
            <a:avLst/>
          </a:prstGeom>
          <a:noFill/>
          <a:ln w="28575">
            <a:solidFill>
              <a:schemeClr val="tx1"/>
            </a:solidFill>
            <a:round/>
            <a:headEnd/>
            <a:tailEnd type="triangle" w="med" len="med"/>
          </a:ln>
        </p:spPr>
        <p:txBody>
          <a:bodyPr/>
          <a:lstStyle/>
          <a:p>
            <a:endParaRPr lang="en-US"/>
          </a:p>
        </p:txBody>
      </p:sp>
      <p:sp>
        <p:nvSpPr>
          <p:cNvPr id="16562" name="Line 6"/>
          <p:cNvSpPr>
            <a:spLocks noChangeShapeType="1"/>
          </p:cNvSpPr>
          <p:nvPr/>
        </p:nvSpPr>
        <p:spPr bwMode="auto">
          <a:xfrm>
            <a:off x="3206750" y="4572000"/>
            <a:ext cx="0" cy="0"/>
          </a:xfrm>
          <a:prstGeom prst="line">
            <a:avLst/>
          </a:prstGeom>
          <a:noFill/>
          <a:ln w="9525">
            <a:solidFill>
              <a:schemeClr val="tx1"/>
            </a:solidFill>
            <a:round/>
            <a:headEnd/>
            <a:tailEnd/>
          </a:ln>
        </p:spPr>
        <p:txBody>
          <a:bodyPr/>
          <a:lstStyle/>
          <a:p>
            <a:endParaRPr lang="en-US"/>
          </a:p>
        </p:txBody>
      </p:sp>
      <p:sp>
        <p:nvSpPr>
          <p:cNvPr id="16563" name="AutoShape 7"/>
          <p:cNvSpPr>
            <a:spLocks noChangeArrowheads="1"/>
          </p:cNvSpPr>
          <p:nvPr/>
        </p:nvSpPr>
        <p:spPr bwMode="auto">
          <a:xfrm>
            <a:off x="3886200" y="2971800"/>
            <a:ext cx="1295400" cy="4572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a:t>BG</a:t>
            </a:r>
            <a:r>
              <a:rPr lang="en-US" altLang="zh-CN" b="1"/>
              <a:t> </a:t>
            </a:r>
            <a:endParaRPr lang="en-US" altLang="zh-CN"/>
          </a:p>
        </p:txBody>
      </p:sp>
      <p:sp>
        <p:nvSpPr>
          <p:cNvPr id="16564" name="Rectangle 8"/>
          <p:cNvSpPr>
            <a:spLocks noChangeArrowheads="1"/>
          </p:cNvSpPr>
          <p:nvPr/>
        </p:nvSpPr>
        <p:spPr bwMode="auto">
          <a:xfrm>
            <a:off x="3581400" y="4267200"/>
            <a:ext cx="1981200" cy="990600"/>
          </a:xfrm>
          <a:prstGeom prst="rect">
            <a:avLst/>
          </a:prstGeom>
          <a:solidFill>
            <a:srgbClr val="FBA753"/>
          </a:solidFill>
          <a:ln w="9525">
            <a:solidFill>
              <a:schemeClr val="accent2"/>
            </a:solidFill>
            <a:miter lim="800000"/>
            <a:headEnd/>
            <a:tailEnd/>
          </a:ln>
        </p:spPr>
        <p:txBody>
          <a:bodyPr wrap="none" anchor="ctr"/>
          <a:lstStyle/>
          <a:p>
            <a:pPr algn="ctr"/>
            <a:r>
              <a:rPr lang="en-US" altLang="zh-CN" b="1"/>
              <a:t>Radiative </a:t>
            </a:r>
          </a:p>
          <a:p>
            <a:pPr algn="ctr"/>
            <a:r>
              <a:rPr lang="en-US" altLang="zh-CN" b="1"/>
              <a:t>Transfer Model</a:t>
            </a:r>
          </a:p>
          <a:p>
            <a:pPr algn="ctr"/>
            <a:r>
              <a:rPr lang="en-US" altLang="zh-CN" b="1"/>
              <a:t>(CRTM)</a:t>
            </a:r>
          </a:p>
        </p:txBody>
      </p:sp>
      <p:sp>
        <p:nvSpPr>
          <p:cNvPr id="16565" name="Line 9"/>
          <p:cNvSpPr>
            <a:spLocks noChangeShapeType="1"/>
          </p:cNvSpPr>
          <p:nvPr/>
        </p:nvSpPr>
        <p:spPr bwMode="auto">
          <a:xfrm>
            <a:off x="4495800" y="3429000"/>
            <a:ext cx="0" cy="838200"/>
          </a:xfrm>
          <a:prstGeom prst="line">
            <a:avLst/>
          </a:prstGeom>
          <a:noFill/>
          <a:ln w="28575">
            <a:solidFill>
              <a:schemeClr val="tx1"/>
            </a:solidFill>
            <a:round/>
            <a:headEnd/>
            <a:tailEnd type="triangle" w="med" len="med"/>
          </a:ln>
        </p:spPr>
        <p:txBody>
          <a:bodyPr/>
          <a:lstStyle/>
          <a:p>
            <a:endParaRPr lang="en-US"/>
          </a:p>
        </p:txBody>
      </p:sp>
      <p:sp>
        <p:nvSpPr>
          <p:cNvPr id="16566" name="AutoShape 10"/>
          <p:cNvSpPr>
            <a:spLocks noChangeArrowheads="1"/>
          </p:cNvSpPr>
          <p:nvPr/>
        </p:nvSpPr>
        <p:spPr bwMode="auto">
          <a:xfrm>
            <a:off x="6400800" y="4495800"/>
            <a:ext cx="2057400" cy="6096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sp>
        <p:nvSpPr>
          <p:cNvPr id="16567" name="Line 12"/>
          <p:cNvSpPr>
            <a:spLocks noChangeShapeType="1"/>
          </p:cNvSpPr>
          <p:nvPr/>
        </p:nvSpPr>
        <p:spPr bwMode="auto">
          <a:xfrm flipV="1">
            <a:off x="5562600" y="4800600"/>
            <a:ext cx="838200" cy="0"/>
          </a:xfrm>
          <a:prstGeom prst="line">
            <a:avLst/>
          </a:prstGeom>
          <a:noFill/>
          <a:ln w="28575">
            <a:solidFill>
              <a:schemeClr val="tx1"/>
            </a:solidFill>
            <a:round/>
            <a:headEnd/>
            <a:tailEnd/>
          </a:ln>
        </p:spPr>
        <p:txBody>
          <a:bodyPr/>
          <a:lstStyle/>
          <a:p>
            <a:endParaRPr lang="en-US"/>
          </a:p>
        </p:txBody>
      </p:sp>
      <p:sp>
        <p:nvSpPr>
          <p:cNvPr id="16569" name="Rectangle 14"/>
          <p:cNvSpPr>
            <a:spLocks noChangeArrowheads="1"/>
          </p:cNvSpPr>
          <p:nvPr/>
        </p:nvSpPr>
        <p:spPr bwMode="auto">
          <a:xfrm>
            <a:off x="533400" y="1295400"/>
            <a:ext cx="2514600" cy="22860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6570" name="Rectangle 15"/>
          <p:cNvSpPr>
            <a:spLocks noChangeArrowheads="1"/>
          </p:cNvSpPr>
          <p:nvPr/>
        </p:nvSpPr>
        <p:spPr bwMode="auto">
          <a:xfrm>
            <a:off x="685800" y="1828800"/>
            <a:ext cx="2209800" cy="1600200"/>
          </a:xfrm>
          <a:prstGeom prst="rect">
            <a:avLst/>
          </a:prstGeom>
          <a:solidFill>
            <a:srgbClr val="DDDDDD"/>
          </a:solidFill>
          <a:ln w="9525">
            <a:solidFill>
              <a:srgbClr val="DDDDDD"/>
            </a:solidFill>
            <a:miter lim="800000"/>
            <a:headEnd/>
            <a:tailEnd/>
          </a:ln>
        </p:spPr>
        <p:txBody>
          <a:bodyPr wrap="none" anchor="ctr"/>
          <a:lstStyle/>
          <a:p>
            <a:pPr algn="ctr"/>
            <a:r>
              <a:rPr lang="en-US" altLang="zh-CN" b="1" dirty="0"/>
              <a:t>Atmospheric</a:t>
            </a:r>
          </a:p>
          <a:p>
            <a:pPr algn="ctr"/>
            <a:r>
              <a:rPr lang="en-US" altLang="zh-CN" b="1" dirty="0"/>
              <a:t>Forecasting Model </a:t>
            </a:r>
          </a:p>
          <a:p>
            <a:pPr algn="ctr"/>
            <a:endParaRPr lang="en-US" altLang="zh-CN" b="1" dirty="0"/>
          </a:p>
        </p:txBody>
      </p:sp>
      <p:sp>
        <p:nvSpPr>
          <p:cNvPr id="16571" name="Rectangle 16"/>
          <p:cNvSpPr>
            <a:spLocks noChangeArrowheads="1"/>
          </p:cNvSpPr>
          <p:nvPr/>
        </p:nvSpPr>
        <p:spPr bwMode="auto">
          <a:xfrm>
            <a:off x="5334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FCST</a:t>
            </a:r>
          </a:p>
        </p:txBody>
      </p:sp>
      <p:sp>
        <p:nvSpPr>
          <p:cNvPr id="16572" name="Rectangle 17"/>
          <p:cNvSpPr>
            <a:spLocks noChangeArrowheads="1"/>
          </p:cNvSpPr>
          <p:nvPr/>
        </p:nvSpPr>
        <p:spPr bwMode="auto">
          <a:xfrm>
            <a:off x="6096000" y="1295400"/>
            <a:ext cx="2514600" cy="228600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6573" name="Rectangle 18"/>
          <p:cNvSpPr>
            <a:spLocks noChangeArrowheads="1"/>
          </p:cNvSpPr>
          <p:nvPr/>
        </p:nvSpPr>
        <p:spPr bwMode="auto">
          <a:xfrm>
            <a:off x="6248400" y="1828800"/>
            <a:ext cx="2209800" cy="1600200"/>
          </a:xfrm>
          <a:prstGeom prst="rect">
            <a:avLst/>
          </a:prstGeom>
          <a:solidFill>
            <a:srgbClr val="DDDDDD"/>
          </a:solidFill>
          <a:ln w="9525">
            <a:solidFill>
              <a:srgbClr val="DDDDDD"/>
            </a:solidFill>
            <a:miter lim="800000"/>
            <a:headEnd/>
            <a:tailEnd/>
          </a:ln>
        </p:spPr>
        <p:txBody>
          <a:bodyPr wrap="none" anchor="ctr"/>
          <a:lstStyle/>
          <a:p>
            <a:pPr algn="ctr"/>
            <a:r>
              <a:rPr lang="en-US" altLang="zh-CN" b="1" dirty="0"/>
              <a:t>Atmospheric</a:t>
            </a:r>
          </a:p>
          <a:p>
            <a:pPr algn="ctr"/>
            <a:r>
              <a:rPr lang="en-US" altLang="zh-CN" b="1" dirty="0"/>
              <a:t>Analysis</a:t>
            </a:r>
          </a:p>
          <a:p>
            <a:pPr algn="ctr"/>
            <a:endParaRPr lang="en-US" altLang="zh-CN" b="1" dirty="0"/>
          </a:p>
        </p:txBody>
      </p:sp>
      <p:sp>
        <p:nvSpPr>
          <p:cNvPr id="16574" name="Rectangle 19"/>
          <p:cNvSpPr>
            <a:spLocks noChangeArrowheads="1"/>
          </p:cNvSpPr>
          <p:nvPr/>
        </p:nvSpPr>
        <p:spPr bwMode="auto">
          <a:xfrm>
            <a:off x="6096000" y="1295400"/>
            <a:ext cx="2514600" cy="381000"/>
          </a:xfrm>
          <a:prstGeom prst="rect">
            <a:avLst/>
          </a:prstGeom>
          <a:solidFill>
            <a:srgbClr val="FFCC66"/>
          </a:solidFill>
          <a:ln w="9525">
            <a:solidFill>
              <a:schemeClr val="tx1"/>
            </a:solidFill>
            <a:miter lim="800000"/>
            <a:headEnd/>
            <a:tailEnd/>
          </a:ln>
        </p:spPr>
        <p:txBody>
          <a:bodyPr wrap="none" anchor="ctr"/>
          <a:lstStyle/>
          <a:p>
            <a:pPr algn="ctr"/>
            <a:r>
              <a:rPr lang="en-US" b="1"/>
              <a:t>ANAL</a:t>
            </a:r>
          </a:p>
        </p:txBody>
      </p:sp>
      <p:sp>
        <p:nvSpPr>
          <p:cNvPr id="16575" name="Line 20"/>
          <p:cNvSpPr>
            <a:spLocks noChangeShapeType="1"/>
          </p:cNvSpPr>
          <p:nvPr/>
        </p:nvSpPr>
        <p:spPr bwMode="auto">
          <a:xfrm>
            <a:off x="0" y="990600"/>
            <a:ext cx="8686800" cy="0"/>
          </a:xfrm>
          <a:prstGeom prst="line">
            <a:avLst/>
          </a:prstGeom>
          <a:noFill/>
          <a:ln w="9525">
            <a:solidFill>
              <a:schemeClr val="tx1"/>
            </a:solidFill>
            <a:round/>
            <a:headEnd/>
            <a:tailEnd/>
          </a:ln>
        </p:spPr>
        <p:txBody>
          <a:bodyPr/>
          <a:lstStyle/>
          <a:p>
            <a:endParaRPr lang="en-US"/>
          </a:p>
        </p:txBody>
      </p:sp>
      <p:sp>
        <p:nvSpPr>
          <p:cNvPr id="16578" name="AutoShape 23"/>
          <p:cNvSpPr>
            <a:spLocks noChangeArrowheads="1"/>
          </p:cNvSpPr>
          <p:nvPr/>
        </p:nvSpPr>
        <p:spPr bwMode="auto">
          <a:xfrm>
            <a:off x="3886200" y="1676400"/>
            <a:ext cx="1295400" cy="4572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sz="1600" b="1"/>
              <a:t>IC</a:t>
            </a:r>
            <a:r>
              <a:rPr lang="en-US" altLang="zh-CN" b="1"/>
              <a:t> </a:t>
            </a:r>
            <a:endParaRPr lang="en-US" altLang="zh-CN"/>
          </a:p>
        </p:txBody>
      </p:sp>
      <p:graphicFrame>
        <p:nvGraphicFramePr>
          <p:cNvPr id="16549" name="Object 165"/>
          <p:cNvGraphicFramePr>
            <a:graphicFrameLocks noChangeAspect="1"/>
          </p:cNvGraphicFramePr>
          <p:nvPr>
            <p:extLst>
              <p:ext uri="{D42A27DB-BD31-4B8C-83A1-F6EECF244321}">
                <p14:modId xmlns:p14="http://schemas.microsoft.com/office/powerpoint/2010/main" val="2087969917"/>
              </p:ext>
            </p:extLst>
          </p:nvPr>
        </p:nvGraphicFramePr>
        <p:xfrm>
          <a:off x="4311650" y="1797050"/>
          <a:ext cx="444500" cy="285750"/>
        </p:xfrm>
        <a:graphic>
          <a:graphicData uri="http://schemas.openxmlformats.org/presentationml/2006/ole">
            <mc:AlternateContent xmlns:mc="http://schemas.openxmlformats.org/markup-compatibility/2006">
              <mc:Choice xmlns:v="urn:schemas-microsoft-com:vml" Requires="v">
                <p:oleObj spid="_x0000_s21602" name="Equation" r:id="rId4" imgW="279360" imgH="190440" progId="Equation.3">
                  <p:embed/>
                </p:oleObj>
              </mc:Choice>
              <mc:Fallback>
                <p:oleObj name="Equation" r:id="rId4" imgW="279360" imgH="19044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1650" y="1797050"/>
                        <a:ext cx="444500" cy="28575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16552" name="Object 168"/>
          <p:cNvGraphicFramePr>
            <a:graphicFrameLocks noChangeAspect="1"/>
          </p:cNvGraphicFramePr>
          <p:nvPr>
            <p:extLst>
              <p:ext uri="{D42A27DB-BD31-4B8C-83A1-F6EECF244321}">
                <p14:modId xmlns:p14="http://schemas.microsoft.com/office/powerpoint/2010/main" val="984046318"/>
              </p:ext>
            </p:extLst>
          </p:nvPr>
        </p:nvGraphicFramePr>
        <p:xfrm>
          <a:off x="4387850" y="3057525"/>
          <a:ext cx="444500" cy="285750"/>
        </p:xfrm>
        <a:graphic>
          <a:graphicData uri="http://schemas.openxmlformats.org/presentationml/2006/ole">
            <mc:AlternateContent xmlns:mc="http://schemas.openxmlformats.org/markup-compatibility/2006">
              <mc:Choice xmlns:v="urn:schemas-microsoft-com:vml" Requires="v">
                <p:oleObj spid="_x0000_s21603" name="Equation" r:id="rId6" imgW="279360" imgH="190440" progId="Equation.3">
                  <p:embed/>
                </p:oleObj>
              </mc:Choice>
              <mc:Fallback>
                <p:oleObj name="Equation" r:id="rId6" imgW="279360" imgH="190440"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850" y="3057525"/>
                        <a:ext cx="444500" cy="28575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36" name="Title 1"/>
          <p:cNvSpPr txBox="1">
            <a:spLocks/>
          </p:cNvSpPr>
          <p:nvPr/>
        </p:nvSpPr>
        <p:spPr>
          <a:xfrm>
            <a:off x="304800" y="304800"/>
            <a:ext cx="84582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Current oceanic component (SST) in the NCEP GFS</a:t>
            </a:r>
            <a:endParaRPr kumimoji="0" lang="en-US" sz="3200" b="1" i="0" u="none" strike="noStrike" kern="1200" cap="none" spc="0" normalizeH="0" baseline="0" noProof="0" dirty="0" smtClean="0">
              <a:ln>
                <a:noFill/>
              </a:ln>
              <a:solidFill>
                <a:srgbClr val="0070C0"/>
              </a:solidFill>
              <a:effectLst/>
              <a:uLnTx/>
              <a:uFillTx/>
              <a:latin typeface="+mj-lt"/>
              <a:ea typeface="+mj-ea"/>
              <a:cs typeface="+mj-cs"/>
            </a:endParaRPr>
          </a:p>
        </p:txBody>
      </p:sp>
      <p:graphicFrame>
        <p:nvGraphicFramePr>
          <p:cNvPr id="928776" name="Object 8"/>
          <p:cNvGraphicFramePr>
            <a:graphicFrameLocks noChangeAspect="1"/>
          </p:cNvGraphicFramePr>
          <p:nvPr>
            <p:extLst>
              <p:ext uri="{D42A27DB-BD31-4B8C-83A1-F6EECF244321}">
                <p14:modId xmlns:p14="http://schemas.microsoft.com/office/powerpoint/2010/main" val="1347267483"/>
              </p:ext>
            </p:extLst>
          </p:nvPr>
        </p:nvGraphicFramePr>
        <p:xfrm>
          <a:off x="949324" y="6172200"/>
          <a:ext cx="6696837" cy="452438"/>
        </p:xfrm>
        <a:graphic>
          <a:graphicData uri="http://schemas.openxmlformats.org/presentationml/2006/ole">
            <mc:AlternateContent xmlns:mc="http://schemas.openxmlformats.org/markup-compatibility/2006">
              <mc:Choice xmlns:v="urn:schemas-microsoft-com:vml" Requires="v">
                <p:oleObj spid="_x0000_s21604" name="Equation" r:id="rId8" imgW="3568700" imgH="241300" progId="Equation.3">
                  <p:embed/>
                </p:oleObj>
              </mc:Choice>
              <mc:Fallback>
                <p:oleObj name="Equation" r:id="rId8" imgW="3568700" imgH="241300" progId="Equation.3">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324" y="6172200"/>
                        <a:ext cx="6696837"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a:xfrm>
            <a:off x="609600" y="4381500"/>
            <a:ext cx="243840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SST Analysis: </a:t>
            </a:r>
            <a:endParaRPr lang="en-US" sz="2000" dirty="0">
              <a:solidFill>
                <a:schemeClr val="tx1"/>
              </a:solidFill>
            </a:endParaRPr>
          </a:p>
        </p:txBody>
      </p:sp>
      <p:graphicFrame>
        <p:nvGraphicFramePr>
          <p:cNvPr id="928777" name="Object 9"/>
          <p:cNvGraphicFramePr>
            <a:graphicFrameLocks noChangeAspect="1"/>
          </p:cNvGraphicFramePr>
          <p:nvPr/>
        </p:nvGraphicFramePr>
        <p:xfrm>
          <a:off x="2286000" y="4572000"/>
          <a:ext cx="762000" cy="355600"/>
        </p:xfrm>
        <a:graphic>
          <a:graphicData uri="http://schemas.openxmlformats.org/presentationml/2006/ole">
            <mc:AlternateContent xmlns:mc="http://schemas.openxmlformats.org/markup-compatibility/2006">
              <mc:Choice xmlns:v="urn:schemas-microsoft-com:vml" Requires="v">
                <p:oleObj spid="_x0000_s21605" name="Equation" r:id="rId10" imgW="406048" imgH="203024" progId="Equation.3">
                  <p:embed/>
                </p:oleObj>
              </mc:Choice>
              <mc:Fallback>
                <p:oleObj name="Equation" r:id="rId10" imgW="406048" imgH="203024"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572000"/>
                        <a:ext cx="762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Line 2"/>
          <p:cNvSpPr>
            <a:spLocks noChangeShapeType="1"/>
          </p:cNvSpPr>
          <p:nvPr/>
        </p:nvSpPr>
        <p:spPr bwMode="auto">
          <a:xfrm flipV="1">
            <a:off x="1727200" y="3581400"/>
            <a:ext cx="0" cy="825500"/>
          </a:xfrm>
          <a:prstGeom prst="line">
            <a:avLst/>
          </a:prstGeom>
          <a:noFill/>
          <a:ln w="28575">
            <a:solidFill>
              <a:schemeClr val="tx1"/>
            </a:solidFill>
            <a:round/>
            <a:headEnd/>
            <a:tailEnd type="triangle" w="med" len="med"/>
          </a:ln>
        </p:spPr>
        <p:txBody>
          <a:bodyPr/>
          <a:lstStyle/>
          <a:p>
            <a:endParaRPr lang="en-US"/>
          </a:p>
        </p:txBody>
      </p:sp>
      <p:sp>
        <p:nvSpPr>
          <p:cNvPr id="31" name="AutoShape 10"/>
          <p:cNvSpPr>
            <a:spLocks noChangeArrowheads="1"/>
          </p:cNvSpPr>
          <p:nvPr/>
        </p:nvSpPr>
        <p:spPr bwMode="auto">
          <a:xfrm>
            <a:off x="1079500" y="3848100"/>
            <a:ext cx="1295400" cy="3556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graphicFrame>
        <p:nvGraphicFramePr>
          <p:cNvPr id="2" name="Object 1"/>
          <p:cNvGraphicFramePr>
            <a:graphicFrameLocks noChangeAspect="1"/>
          </p:cNvGraphicFramePr>
          <p:nvPr>
            <p:extLst>
              <p:ext uri="{D42A27DB-BD31-4B8C-83A1-F6EECF244321}">
                <p14:modId xmlns:p14="http://schemas.microsoft.com/office/powerpoint/2010/main" val="2236533051"/>
              </p:ext>
            </p:extLst>
          </p:nvPr>
        </p:nvGraphicFramePr>
        <p:xfrm>
          <a:off x="1241425" y="3843338"/>
          <a:ext cx="971550" cy="423862"/>
        </p:xfrm>
        <a:graphic>
          <a:graphicData uri="http://schemas.openxmlformats.org/presentationml/2006/ole">
            <mc:AlternateContent xmlns:mc="http://schemas.openxmlformats.org/markup-compatibility/2006">
              <mc:Choice xmlns:v="urn:schemas-microsoft-com:vml" Requires="v">
                <p:oleObj spid="_x0000_s21606" name="Equation" r:id="rId12" imgW="634725" imgH="253890" progId="Equation.3">
                  <p:embed/>
                </p:oleObj>
              </mc:Choice>
              <mc:Fallback>
                <p:oleObj name="Equation" r:id="rId12" imgW="634725" imgH="253890" progId="Equation.3">
                  <p:embed/>
                  <p:pic>
                    <p:nvPicPr>
                      <p:cNvPr id="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1425" y="3843338"/>
                        <a:ext cx="97155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p:nvCxnSpPr>
        <p:spPr>
          <a:xfrm>
            <a:off x="1727200" y="5143500"/>
            <a:ext cx="0" cy="723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27200" y="5867400"/>
            <a:ext cx="1854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utoShape 10"/>
          <p:cNvSpPr>
            <a:spLocks noChangeArrowheads="1"/>
          </p:cNvSpPr>
          <p:nvPr/>
        </p:nvSpPr>
        <p:spPr bwMode="auto">
          <a:xfrm>
            <a:off x="3581400" y="5562600"/>
            <a:ext cx="2057400" cy="457200"/>
          </a:xfrm>
          <a:prstGeom prst="roundRect">
            <a:avLst>
              <a:gd name="adj" fmla="val 16667"/>
            </a:avLst>
          </a:prstGeom>
          <a:solidFill>
            <a:srgbClr val="CCFFFF"/>
          </a:solidFill>
          <a:ln w="9525">
            <a:solidFill>
              <a:srgbClr val="CCFFFF"/>
            </a:solidFill>
            <a:round/>
            <a:headEnd/>
            <a:tailEnd/>
          </a:ln>
        </p:spPr>
        <p:txBody>
          <a:bodyPr wrap="none" anchor="ctr"/>
          <a:lstStyle/>
          <a:p>
            <a:r>
              <a:rPr lang="en-US" altLang="zh-CN" b="1"/>
              <a:t> </a:t>
            </a:r>
            <a:endParaRPr lang="en-US" altLang="zh-CN"/>
          </a:p>
        </p:txBody>
      </p:sp>
      <p:graphicFrame>
        <p:nvGraphicFramePr>
          <p:cNvPr id="10" name="Object 9"/>
          <p:cNvGraphicFramePr>
            <a:graphicFrameLocks noChangeAspect="1"/>
          </p:cNvGraphicFramePr>
          <p:nvPr>
            <p:extLst>
              <p:ext uri="{D42A27DB-BD31-4B8C-83A1-F6EECF244321}">
                <p14:modId xmlns:p14="http://schemas.microsoft.com/office/powerpoint/2010/main" val="3650189989"/>
              </p:ext>
            </p:extLst>
          </p:nvPr>
        </p:nvGraphicFramePr>
        <p:xfrm>
          <a:off x="3657600" y="5618162"/>
          <a:ext cx="2041525" cy="401638"/>
        </p:xfrm>
        <a:graphic>
          <a:graphicData uri="http://schemas.openxmlformats.org/presentationml/2006/ole">
            <mc:AlternateContent xmlns:mc="http://schemas.openxmlformats.org/markup-compatibility/2006">
              <mc:Choice xmlns:v="urn:schemas-microsoft-com:vml" Requires="v">
                <p:oleObj spid="_x0000_s21607" name="Equation" r:id="rId14" imgW="1409088" imgH="253890" progId="Equation.3">
                  <p:embed/>
                </p:oleObj>
              </mc:Choice>
              <mc:Fallback>
                <p:oleObj name="Equation" r:id="rId14" imgW="1409088" imgH="253890" progId="Equation.3">
                  <p:embed/>
                  <p:pic>
                    <p:nvPicPr>
                      <p:cNvPr id="0"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5618162"/>
                        <a:ext cx="2041525"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flipV="1">
            <a:off x="4495800" y="5257800"/>
            <a:ext cx="0"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30895" name="Object 79"/>
          <p:cNvGraphicFramePr>
            <a:graphicFrameLocks noChangeAspect="1"/>
          </p:cNvGraphicFramePr>
          <p:nvPr/>
        </p:nvGraphicFramePr>
        <p:xfrm>
          <a:off x="1433513" y="2943225"/>
          <a:ext cx="625475" cy="336550"/>
        </p:xfrm>
        <a:graphic>
          <a:graphicData uri="http://schemas.openxmlformats.org/presentationml/2006/ole">
            <mc:AlternateContent xmlns:mc="http://schemas.openxmlformats.org/markup-compatibility/2006">
              <mc:Choice xmlns:v="urn:schemas-microsoft-com:vml" Requires="v">
                <p:oleObj spid="_x0000_s21608" name="Equation" r:id="rId16" imgW="393480" imgH="228600" progId="Equation.3">
                  <p:embed/>
                </p:oleObj>
              </mc:Choice>
              <mc:Fallback>
                <p:oleObj name="Equation" r:id="rId16" imgW="393480" imgH="228600" progId="Equation.3">
                  <p:embed/>
                  <p:pic>
                    <p:nvPicPr>
                      <p:cNvPr id="0" name="Picture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3513" y="2943225"/>
                        <a:ext cx="625475" cy="336550"/>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graphicFrame>
        <p:nvGraphicFramePr>
          <p:cNvPr id="930896" name="Object 80"/>
          <p:cNvGraphicFramePr>
            <a:graphicFrameLocks noChangeAspect="1"/>
          </p:cNvGraphicFramePr>
          <p:nvPr/>
        </p:nvGraphicFramePr>
        <p:xfrm>
          <a:off x="7072313" y="2868613"/>
          <a:ext cx="625475" cy="334962"/>
        </p:xfrm>
        <a:graphic>
          <a:graphicData uri="http://schemas.openxmlformats.org/presentationml/2006/ole">
            <mc:AlternateContent xmlns:mc="http://schemas.openxmlformats.org/markup-compatibility/2006">
              <mc:Choice xmlns:v="urn:schemas-microsoft-com:vml" Requires="v">
                <p:oleObj spid="_x0000_s21609" name="Equation" r:id="rId18" imgW="393480" imgH="228600" progId="Equation.3">
                  <p:embed/>
                </p:oleObj>
              </mc:Choice>
              <mc:Fallback>
                <p:oleObj name="Equation" r:id="rId18" imgW="393480" imgH="228600" progId="Equation.3">
                  <p:embed/>
                  <p:pic>
                    <p:nvPicPr>
                      <p:cNvPr id="0"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72313" y="2868613"/>
                        <a:ext cx="625475" cy="334962"/>
                      </a:xfrm>
                      <a:prstGeom prst="rect">
                        <a:avLst/>
                      </a:prstGeom>
                      <a:noFill/>
                      <a:effectLst/>
                      <a:extLst>
                        <a:ext uri="{909E8E84-426E-40DD-AFC4-6F175D3DCCD1}">
                          <a14:hiddenFill xmlns:a14="http://schemas.microsoft.com/office/drawing/2010/main">
                            <a:solidFill>
                              <a:srgbClr val="FBDF53"/>
                            </a:solidFill>
                          </a14:hiddenFill>
                        </a:ext>
                        <a:ext uri="{AF507438-7753-43E0-B8FC-AC1667EBCBE1}">
                          <a14:hiddenEffects xmlns:a14="http://schemas.microsoft.com/office/drawing/2010/main">
                            <a:effectLst>
                              <a:outerShdw dist="35921" dir="2700000" algn="ctr" rotWithShape="0">
                                <a:srgbClr val="969696"/>
                              </a:outerShdw>
                            </a:effectLst>
                          </a14:hiddenEffects>
                        </a:ext>
                      </a:extLst>
                    </p:spPr>
                  </p:pic>
                </p:oleObj>
              </mc:Fallback>
            </mc:AlternateContent>
          </a:graphicData>
        </a:graphic>
      </p:graphicFrame>
      <p:sp>
        <p:nvSpPr>
          <p:cNvPr id="38" name="Rectangle 37"/>
          <p:cNvSpPr/>
          <p:nvPr/>
        </p:nvSpPr>
        <p:spPr>
          <a:xfrm>
            <a:off x="6400800" y="4495800"/>
            <a:ext cx="2133600" cy="646331"/>
          </a:xfrm>
          <a:prstGeom prst="rect">
            <a:avLst/>
          </a:prstGeom>
        </p:spPr>
        <p:txBody>
          <a:bodyPr wrap="square">
            <a:spAutoFit/>
          </a:bodyPr>
          <a:lstStyle/>
          <a:p>
            <a:r>
              <a:rPr lang="en-US" b="1" dirty="0" smtClean="0"/>
              <a:t>Simulated radiance</a:t>
            </a:r>
          </a:p>
          <a:p>
            <a:r>
              <a:rPr lang="en-US" b="1" dirty="0" smtClean="0"/>
              <a:t>          Jacobi’s</a:t>
            </a:r>
            <a:endParaRPr lang="en-US" b="1" dirty="0"/>
          </a:p>
        </p:txBody>
      </p:sp>
    </p:spTree>
    <p:extLst>
      <p:ext uri="{BB962C8B-B14F-4D97-AF65-F5344CB8AC3E}">
        <p14:creationId xmlns:p14="http://schemas.microsoft.com/office/powerpoint/2010/main" val="182836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5823</TotalTime>
  <Words>1380</Words>
  <Application>Microsoft Office PowerPoint</Application>
  <PresentationFormat>On-screen Show (4:3)</PresentationFormat>
  <Paragraphs>322</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Office Theme</vt:lpstr>
      <vt:lpstr>Equation</vt:lpstr>
      <vt:lpstr>Drawing</vt:lpstr>
      <vt:lpstr>The development of the NSST  within the NCEP GFS/CFS</vt:lpstr>
      <vt:lpstr>Outline</vt:lpstr>
      <vt:lpstr>How SST is used in the current NWP system</vt:lpstr>
      <vt:lpstr>A Fact</vt:lpstr>
      <vt:lpstr>What is NSST (Near-Surface Sea Temperature)?</vt:lpstr>
      <vt:lpstr>Scientific Basis for the improvement  </vt:lpstr>
      <vt:lpstr>PowerPoint Presentation</vt:lpstr>
      <vt:lpstr>PowerPoint Presentation</vt:lpstr>
      <vt:lpstr>PowerPoint Presentation</vt:lpstr>
      <vt:lpstr>PowerPoint Presentation</vt:lpstr>
      <vt:lpstr>SST or oceanic variable verification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SST, an oceanic variable, is analyzed in an atmospheric data assimilation system?</vt:lpstr>
      <vt:lpstr>Coupled Data Assimilation</vt:lpstr>
      <vt:lpstr>Coupled Prediction</vt:lpstr>
      <vt:lpstr>Problems in NSST and Coupled Prediction System</vt:lpstr>
      <vt:lpstr>One solution</vt:lpstr>
      <vt:lpstr>A scheme to combine NSST and NCEP CFS</vt:lpstr>
      <vt:lpstr>PowerPoint Presentation</vt:lpstr>
      <vt:lpstr>PowerPoint Presentation</vt:lpstr>
      <vt:lpstr>PowerPoint Presentation</vt:lpstr>
      <vt:lpstr>Discussions</vt:lpstr>
    </vt:vector>
  </TitlesOfParts>
  <Company>NOAA / NESDIS /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NSST within the NCEP GFS -- Towards a more realistic ocean in NWP</dc:title>
  <dc:creator>xuli</dc:creator>
  <cp:lastModifiedBy>Suranjana Saha</cp:lastModifiedBy>
  <cp:revision>431</cp:revision>
  <dcterms:created xsi:type="dcterms:W3CDTF">2014-09-25T17:30:06Z</dcterms:created>
  <dcterms:modified xsi:type="dcterms:W3CDTF">2014-11-19T16:41:40Z</dcterms:modified>
</cp:coreProperties>
</file>