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85" r:id="rId3"/>
    <p:sldId id="286" r:id="rId4"/>
    <p:sldId id="264" r:id="rId5"/>
    <p:sldId id="288" r:id="rId6"/>
    <p:sldId id="283" r:id="rId7"/>
    <p:sldId id="276" r:id="rId8"/>
    <p:sldId id="259" r:id="rId9"/>
    <p:sldId id="287" r:id="rId10"/>
    <p:sldId id="266" r:id="rId11"/>
    <p:sldId id="295" r:id="rId12"/>
    <p:sldId id="269" r:id="rId13"/>
    <p:sldId id="293" r:id="rId14"/>
    <p:sldId id="294" r:id="rId15"/>
    <p:sldId id="291" r:id="rId16"/>
    <p:sldId id="292" r:id="rId17"/>
    <p:sldId id="290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  <a:srgbClr val="00FF00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2" autoAdjust="0"/>
    <p:restoredTop sz="87159" autoAdjust="0"/>
  </p:normalViewPr>
  <p:slideViewPr>
    <p:cSldViewPr>
      <p:cViewPr>
        <p:scale>
          <a:sx n="80" d="100"/>
          <a:sy n="80" d="100"/>
        </p:scale>
        <p:origin x="-1088" y="-4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58E8D4-7F16-4046-BF34-E462B3BEB329}" type="datetimeFigureOut">
              <a:rPr lang="en-US" smtClean="0"/>
              <a:pPr/>
              <a:t>11/25/13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76AB00-A4DC-4C95-9CAC-D03FCC9CE2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910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C:\Users\Lisan\Documents\DATA\OAFlux\BuoyLocation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76AB00-A4DC-4C95-9CAC-D03FCC9CE29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136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76AB00-A4DC-4C95-9CAC-D03FCC9CE29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732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76AB00-A4DC-4C95-9CAC-D03FCC9CE29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263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76AB00-A4DC-4C95-9CAC-D03FCC9CE29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361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number should the global heat budget balance at?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76AB00-A4DC-4C95-9CAC-D03FCC9CE29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8060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76AB00-A4DC-4C95-9CAC-D03FCC9CE29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867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76AB00-A4DC-4C95-9CAC-D03FCC9CE29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832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76AB00-A4DC-4C95-9CAC-D03FCC9CE29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832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C:\Users\Lisan\Documents\Logos\LogoBlackTrans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69"/>
            <a:ext cx="576638" cy="526663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emf"/><Relationship Id="rId3" Type="http://schemas.openxmlformats.org/officeDocument/2006/relationships/image" Target="../media/image18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tiff"/><Relationship Id="rId3" Type="http://schemas.openxmlformats.org/officeDocument/2006/relationships/image" Target="../media/image20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4" Type="http://schemas.openxmlformats.org/officeDocument/2006/relationships/image" Target="../media/image23.tiff"/><Relationship Id="rId5" Type="http://schemas.openxmlformats.org/officeDocument/2006/relationships/image" Target="../media/image24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4" Type="http://schemas.openxmlformats.org/officeDocument/2006/relationships/oleObject" Target="../embeddings/oleObject1.bin"/><Relationship Id="rId5" Type="http://schemas.openxmlformats.org/officeDocument/2006/relationships/image" Target="../media/image25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em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emf"/><Relationship Id="rId3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8175419" cy="1005042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l"/>
            <a:r>
              <a:rPr lang="en-US" sz="3600" b="1" dirty="0"/>
              <a:t>CFSR air-sea </a:t>
            </a:r>
            <a:r>
              <a:rPr lang="en-US" sz="3600" b="1" dirty="0" smtClean="0"/>
              <a:t>fluxes in the context of global </a:t>
            </a:r>
            <a:r>
              <a:rPr lang="en-US" sz="3600" b="1" dirty="0"/>
              <a:t>energy and freshwater budgets</a:t>
            </a:r>
            <a:endParaRPr lang="en-US" sz="32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2286000"/>
            <a:ext cx="8001000" cy="2859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 smtClean="0">
                <a:latin typeface="+mj-lt"/>
                <a:cs typeface="Aharoni" pitchFamily="2" charset="-79"/>
              </a:rPr>
              <a:t>Lisan Yu</a:t>
            </a:r>
            <a:r>
              <a:rPr lang="en-US" sz="2400" dirty="0">
                <a:latin typeface="+mj-lt"/>
                <a:cs typeface="Aharoni" pitchFamily="2" charset="-79"/>
              </a:rPr>
              <a:t>  </a:t>
            </a:r>
            <a:r>
              <a:rPr lang="en-US" sz="2400" dirty="0" smtClean="0">
                <a:latin typeface="+mj-lt"/>
                <a:cs typeface="Aharoni" pitchFamily="2" charset="-79"/>
              </a:rPr>
              <a:t>(Lead PI)   Woods Hole Oceanographic Institution</a:t>
            </a:r>
          </a:p>
          <a:p>
            <a:pPr>
              <a:lnSpc>
                <a:spcPct val="120000"/>
              </a:lnSpc>
            </a:pPr>
            <a:r>
              <a:rPr lang="en-US" sz="2400" b="1" dirty="0" smtClean="0">
                <a:latin typeface="+mj-lt"/>
                <a:cs typeface="Aharoni" pitchFamily="2" charset="-79"/>
              </a:rPr>
              <a:t>Yan </a:t>
            </a:r>
            <a:r>
              <a:rPr lang="en-US" sz="2400" b="1" dirty="0" err="1" smtClean="0">
                <a:latin typeface="+mj-lt"/>
                <a:cs typeface="Aharoni" pitchFamily="2" charset="-79"/>
              </a:rPr>
              <a:t>Xue</a:t>
            </a:r>
            <a:r>
              <a:rPr lang="en-US" sz="2400" dirty="0">
                <a:latin typeface="+mj-lt"/>
                <a:cs typeface="Aharoni" pitchFamily="2" charset="-79"/>
              </a:rPr>
              <a:t> </a:t>
            </a:r>
            <a:r>
              <a:rPr lang="en-US" sz="2400" dirty="0" smtClean="0">
                <a:latin typeface="+mj-lt"/>
                <a:cs typeface="Aharoni" pitchFamily="2" charset="-79"/>
              </a:rPr>
              <a:t> (Co-I)         NCEP Climate Prediction Center</a:t>
            </a:r>
          </a:p>
          <a:p>
            <a:pPr>
              <a:lnSpc>
                <a:spcPct val="120000"/>
              </a:lnSpc>
            </a:pPr>
            <a:endParaRPr lang="en-US" sz="2400" b="1" dirty="0">
              <a:latin typeface="+mj-lt"/>
              <a:cs typeface="Aharoni" pitchFamily="2" charset="-79"/>
            </a:endParaRPr>
          </a:p>
          <a:p>
            <a:pPr>
              <a:lnSpc>
                <a:spcPct val="120000"/>
              </a:lnSpc>
            </a:pPr>
            <a:r>
              <a:rPr lang="en-US" sz="2400" b="1" dirty="0" smtClean="0">
                <a:latin typeface="+mj-lt"/>
                <a:cs typeface="Aharoni" pitchFamily="2" charset="-79"/>
              </a:rPr>
              <a:t>Collaborators:</a:t>
            </a:r>
          </a:p>
          <a:p>
            <a:pPr>
              <a:lnSpc>
                <a:spcPct val="120000"/>
              </a:lnSpc>
            </a:pPr>
            <a:r>
              <a:rPr lang="en-US" sz="2400" b="1" dirty="0" err="1">
                <a:cs typeface="Aharoni" pitchFamily="2" charset="-79"/>
              </a:rPr>
              <a:t>Xianzge</a:t>
            </a:r>
            <a:r>
              <a:rPr lang="en-US" sz="2400" b="1" dirty="0">
                <a:cs typeface="Aharoni" pitchFamily="2" charset="-79"/>
              </a:rPr>
              <a:t> Jin	</a:t>
            </a:r>
            <a:r>
              <a:rPr lang="en-US" sz="2400" dirty="0">
                <a:cs typeface="Aharoni" pitchFamily="2" charset="-79"/>
              </a:rPr>
              <a:t>WHOI</a:t>
            </a:r>
          </a:p>
          <a:p>
            <a:pPr>
              <a:lnSpc>
                <a:spcPct val="120000"/>
              </a:lnSpc>
            </a:pPr>
            <a:r>
              <a:rPr lang="en-US" sz="2400" b="1" dirty="0" err="1" smtClean="0">
                <a:latin typeface="+mj-lt"/>
                <a:cs typeface="Aharoni" pitchFamily="2" charset="-79"/>
              </a:rPr>
              <a:t>Arun</a:t>
            </a:r>
            <a:r>
              <a:rPr lang="en-US" sz="2400" b="1" dirty="0" smtClean="0">
                <a:latin typeface="+mj-lt"/>
                <a:cs typeface="Aharoni" pitchFamily="2" charset="-79"/>
              </a:rPr>
              <a:t> Kumar,  </a:t>
            </a:r>
            <a:r>
              <a:rPr lang="en-US" sz="2400" b="1" dirty="0" err="1" smtClean="0">
                <a:latin typeface="+mj-lt"/>
                <a:cs typeface="Aharoni" pitchFamily="2" charset="-79"/>
              </a:rPr>
              <a:t>Caihong</a:t>
            </a:r>
            <a:r>
              <a:rPr lang="en-US" sz="2400" b="1" dirty="0" smtClean="0">
                <a:latin typeface="+mj-lt"/>
                <a:cs typeface="Aharoni" pitchFamily="2" charset="-79"/>
              </a:rPr>
              <a:t> Wen  </a:t>
            </a:r>
            <a:r>
              <a:rPr lang="en-US" sz="2400" dirty="0" smtClean="0">
                <a:latin typeface="+mj-lt"/>
                <a:cs typeface="Aharoni" pitchFamily="2" charset="-79"/>
              </a:rPr>
              <a:t>NCEP CPC</a:t>
            </a:r>
          </a:p>
          <a:p>
            <a:pPr algn="ctr"/>
            <a:endParaRPr lang="en-US" sz="7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83755" y="6096000"/>
            <a:ext cx="42507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MAPP Climate </a:t>
            </a:r>
            <a:r>
              <a:rPr lang="en-US" dirty="0"/>
              <a:t>Reanalysis Task Force (CRTF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Webnar</a:t>
            </a:r>
            <a:r>
              <a:rPr lang="en-US" dirty="0" smtClean="0"/>
              <a:t>, November 26</a:t>
            </a:r>
            <a:r>
              <a:rPr lang="en-US" baseline="30000" dirty="0" smtClean="0"/>
              <a:t>th</a:t>
            </a:r>
            <a:r>
              <a:rPr lang="en-US" dirty="0" smtClean="0"/>
              <a:t>, 2013</a:t>
            </a:r>
          </a:p>
        </p:txBody>
      </p:sp>
      <p:pic>
        <p:nvPicPr>
          <p:cNvPr id="7" name="Picture 4" descr="E:\Logos\noa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7112" y="0"/>
            <a:ext cx="618313" cy="6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0887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685800"/>
            <a:ext cx="4724400" cy="1371600"/>
          </a:xfrm>
        </p:spPr>
        <p:txBody>
          <a:bodyPr>
            <a:noAutofit/>
          </a:bodyPr>
          <a:lstStyle/>
          <a:p>
            <a:pPr algn="l"/>
            <a:r>
              <a:rPr lang="en-US" sz="3200" b="1" dirty="0"/>
              <a:t>(2) Frontal-scale air-sea interaction:</a:t>
            </a:r>
            <a:br>
              <a:rPr lang="en-US" sz="3200" b="1" dirty="0"/>
            </a:br>
            <a:r>
              <a:rPr lang="en-US" sz="2400" dirty="0" smtClean="0"/>
              <a:t>spatial </a:t>
            </a:r>
            <a:r>
              <a:rPr lang="en-US" sz="2400" dirty="0"/>
              <a:t>resolution </a:t>
            </a:r>
            <a:r>
              <a:rPr lang="en-US" sz="2400" dirty="0" err="1"/>
              <a:t>vs</a:t>
            </a:r>
            <a:r>
              <a:rPr lang="en-US" sz="2400" dirty="0"/>
              <a:t> SST initialization </a:t>
            </a:r>
            <a:endParaRPr lang="en-US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7200"/>
            <a:ext cx="9144000" cy="622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940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077200" cy="563562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/>
              <a:t>Frontal-scale air-sea fluxes in the Gulf Stream region:</a:t>
            </a:r>
            <a:endParaRPr lang="en-US" sz="2400" dirty="0"/>
          </a:p>
        </p:txBody>
      </p:sp>
      <p:pic>
        <p:nvPicPr>
          <p:cNvPr id="10" name="Picture 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295400"/>
            <a:ext cx="44196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04800" y="1066800"/>
            <a:ext cx="4522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Winter-mean Latent and Sensible </a:t>
            </a:r>
            <a:r>
              <a:rPr lang="en-US" dirty="0"/>
              <a:t>H</a:t>
            </a:r>
            <a:r>
              <a:rPr lang="en-US" dirty="0" smtClean="0"/>
              <a:t>eat </a:t>
            </a:r>
            <a:r>
              <a:rPr lang="en-US" dirty="0"/>
              <a:t>F</a:t>
            </a:r>
            <a:r>
              <a:rPr lang="en-US" dirty="0" smtClean="0"/>
              <a:t>luxes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800600" y="1828800"/>
            <a:ext cx="4191000" cy="4343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tIns="91440" bIns="91440" rtlCol="0">
            <a:normAutofit fontScale="92500" lnSpcReduction="20000"/>
          </a:bodyPr>
          <a:lstStyle/>
          <a:p>
            <a:pPr marL="177800" indent="-17780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800" dirty="0"/>
              <a:t>S</a:t>
            </a:r>
            <a:r>
              <a:rPr lang="en-US" sz="2800" dirty="0" smtClean="0"/>
              <a:t>patial resolution</a:t>
            </a:r>
          </a:p>
          <a:p>
            <a:pPr>
              <a:lnSpc>
                <a:spcPct val="120000"/>
              </a:lnSpc>
            </a:pPr>
            <a:r>
              <a:rPr lang="en-US" sz="2100" dirty="0" smtClean="0"/>
              <a:t>  -  </a:t>
            </a:r>
            <a:r>
              <a:rPr lang="en-US" sz="2100" dirty="0"/>
              <a:t>CFSR (0.3°). </a:t>
            </a:r>
          </a:p>
          <a:p>
            <a:pPr>
              <a:lnSpc>
                <a:spcPct val="120000"/>
              </a:lnSpc>
            </a:pPr>
            <a:r>
              <a:rPr lang="en-US" sz="2100" dirty="0" smtClean="0"/>
              <a:t>  -  MERRA (2/3°x1/3°), </a:t>
            </a:r>
          </a:p>
          <a:p>
            <a:pPr>
              <a:lnSpc>
                <a:spcPct val="120000"/>
              </a:lnSpc>
            </a:pPr>
            <a:r>
              <a:rPr lang="en-US" sz="2100" dirty="0" smtClean="0"/>
              <a:t>  -  </a:t>
            </a:r>
            <a:r>
              <a:rPr lang="en-US" sz="2100" dirty="0" err="1" smtClean="0"/>
              <a:t>ERAinterim</a:t>
            </a:r>
            <a:r>
              <a:rPr lang="en-US" sz="2100" dirty="0" smtClean="0"/>
              <a:t> </a:t>
            </a:r>
            <a:r>
              <a:rPr lang="en-US" sz="2100" dirty="0"/>
              <a:t>(0.7°),  </a:t>
            </a:r>
            <a:endParaRPr lang="en-US" sz="2100" dirty="0" smtClean="0"/>
          </a:p>
          <a:p>
            <a:pPr>
              <a:lnSpc>
                <a:spcPct val="120000"/>
              </a:lnSpc>
            </a:pPr>
            <a:r>
              <a:rPr lang="en-US" sz="2100" dirty="0" smtClean="0"/>
              <a:t>  -  By comparison, NCEP/NCAR (1.875°)</a:t>
            </a:r>
          </a:p>
          <a:p>
            <a:pPr>
              <a:spcBef>
                <a:spcPts val="600"/>
              </a:spcBef>
            </a:pPr>
            <a:endParaRPr lang="en-US" dirty="0" smtClean="0"/>
          </a:p>
          <a:p>
            <a:pPr marL="111125" indent="-111125">
              <a:spcAft>
                <a:spcPts val="600"/>
              </a:spcAft>
              <a:buFont typeface="Wingdings" charset="2"/>
              <a:buChar char="§"/>
            </a:pPr>
            <a:r>
              <a:rPr lang="en-US" sz="2800" dirty="0" smtClean="0"/>
              <a:t> Questions:</a:t>
            </a:r>
          </a:p>
          <a:p>
            <a:pPr marL="222250" indent="-22225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100" dirty="0" smtClean="0"/>
              <a:t>Does the spatial resolution matter in depicting the air-sea fluxes associated with ocean fronts?</a:t>
            </a:r>
          </a:p>
          <a:p>
            <a:pPr marL="222250" indent="-222250">
              <a:spcAft>
                <a:spcPts val="600"/>
              </a:spcAft>
              <a:buFontTx/>
              <a:buChar char="-"/>
            </a:pPr>
            <a:r>
              <a:rPr lang="en-US" sz="2100" dirty="0" smtClean="0"/>
              <a:t>Does the semi-coupled CFSR model configuration  improve the CFSR air-sea fluxes in the frontal regions?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0" y="685800"/>
            <a:ext cx="23938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(Jin and Yu, 2013)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10968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8077200" cy="1066800"/>
          </a:xfrm>
        </p:spPr>
        <p:txBody>
          <a:bodyPr>
            <a:noAutofit/>
          </a:bodyPr>
          <a:lstStyle/>
          <a:p>
            <a:pPr algn="l"/>
            <a:r>
              <a:rPr lang="en-US" sz="3200" b="1" dirty="0" smtClean="0"/>
              <a:t>Buoy Evaluation in the Gulf Stream region: </a:t>
            </a:r>
            <a:r>
              <a:rPr lang="en-US" sz="2800" dirty="0" smtClean="0"/>
              <a:t>CLIMODE + 5 NDBC buoys</a:t>
            </a:r>
            <a:endParaRPr lang="en-US" sz="2800" dirty="0"/>
          </a:p>
        </p:txBody>
      </p:sp>
      <p:sp>
        <p:nvSpPr>
          <p:cNvPr id="25" name="TextBox 24"/>
          <p:cNvSpPr txBox="1"/>
          <p:nvPr/>
        </p:nvSpPr>
        <p:spPr>
          <a:xfrm>
            <a:off x="5105400" y="6096000"/>
            <a:ext cx="3605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 = 4288 collocations from 6 buoys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943600" y="762000"/>
            <a:ext cx="23938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(Jin and Yu, 2013)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209800"/>
            <a:ext cx="4114800" cy="4209666"/>
          </a:xfrm>
          <a:prstGeom prst="rect">
            <a:avLst/>
          </a:prstGeom>
        </p:spPr>
      </p:pic>
      <p:pic>
        <p:nvPicPr>
          <p:cNvPr id="28" name="Picture 2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752600"/>
            <a:ext cx="4648200" cy="4267200"/>
          </a:xfrm>
          <a:prstGeom prst="rect">
            <a:avLst/>
          </a:prstGeom>
          <a:noFill/>
        </p:spPr>
      </p:pic>
      <p:sp>
        <p:nvSpPr>
          <p:cNvPr id="31" name="TextBox 30"/>
          <p:cNvSpPr txBox="1"/>
          <p:nvPr/>
        </p:nvSpPr>
        <p:spPr>
          <a:xfrm>
            <a:off x="914400" y="4495800"/>
            <a:ext cx="2570636" cy="61555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Sensible heat flux</a:t>
            </a:r>
            <a:endParaRPr lang="en-US" dirty="0" smtClean="0"/>
          </a:p>
          <a:p>
            <a:r>
              <a:rPr lang="en-US" sz="1600" dirty="0" smtClean="0"/>
              <a:t>Mean DIFF  (Product – Buoy) 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838200" y="2209800"/>
            <a:ext cx="2590800" cy="6155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Latent heat flux</a:t>
            </a:r>
            <a:r>
              <a:rPr lang="en-US" dirty="0" smtClean="0"/>
              <a:t> </a:t>
            </a:r>
          </a:p>
          <a:p>
            <a:r>
              <a:rPr lang="en-US" sz="1600" dirty="0" smtClean="0"/>
              <a:t>Mean DIFF  (Product – Buoy)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3087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7153275" cy="715962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Power Spectral Density Analysis</a:t>
            </a:r>
            <a:endParaRPr lang="en-US" sz="3600" b="1" dirty="0"/>
          </a:p>
        </p:txBody>
      </p:sp>
      <p:pic>
        <p:nvPicPr>
          <p:cNvPr id="3" name="Picture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990600"/>
            <a:ext cx="4648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372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5130800" y="1371600"/>
            <a:ext cx="4038600" cy="4800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143000" y="1371600"/>
            <a:ext cx="3886200" cy="4800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5600" y="1752600"/>
            <a:ext cx="3535679" cy="4191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752600"/>
            <a:ext cx="3548584" cy="4191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792162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/>
              <a:t>SST modulation on surface heat and momentum fluxes</a:t>
            </a:r>
            <a:br>
              <a:rPr lang="en-US" sz="3100" b="1" dirty="0" smtClean="0"/>
            </a:br>
            <a:r>
              <a:rPr lang="en-US" sz="2200" dirty="0" smtClean="0"/>
              <a:t>Monthly mean, 1988-2010</a:t>
            </a:r>
            <a:endParaRPr lang="en-US" sz="2200" dirty="0"/>
          </a:p>
        </p:txBody>
      </p:sp>
      <p:sp>
        <p:nvSpPr>
          <p:cNvPr id="3" name="TextBox 2"/>
          <p:cNvSpPr txBox="1"/>
          <p:nvPr/>
        </p:nvSpPr>
        <p:spPr>
          <a:xfrm>
            <a:off x="1828800" y="1295400"/>
            <a:ext cx="2587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err="1" smtClean="0"/>
              <a:t>Corr</a:t>
            </a:r>
            <a:r>
              <a:rPr lang="en-US" sz="2400" b="1" dirty="0" smtClean="0"/>
              <a:t>  &lt;SST, LH+SH&gt;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83200" y="129540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       </a:t>
            </a:r>
            <a:r>
              <a:rPr lang="en-US" sz="2400" b="1" dirty="0" err="1" smtClean="0"/>
              <a:t>Corr</a:t>
            </a:r>
            <a:r>
              <a:rPr lang="en-US" sz="2400" b="1" dirty="0" smtClean="0"/>
              <a:t>  &lt;SST, Wind Stress&gt;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152400" y="838200"/>
            <a:ext cx="2590800" cy="70788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 smtClean="0"/>
              <a:t>Thick black line: </a:t>
            </a:r>
            <a:r>
              <a:rPr lang="en-US" sz="1200" dirty="0" smtClean="0"/>
              <a:t>Mean position of  the 18</a:t>
            </a:r>
            <a:r>
              <a:rPr lang="en-US" sz="1200" dirty="0" smtClean="0">
                <a:sym typeface="Symbol"/>
              </a:rPr>
              <a:t>C isotherm of SST from the respective product</a:t>
            </a:r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1066800" y="6211669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 the better correlation between CFSR and SST due to the finer spatial resolution or the better SST coupling in the model?  </a:t>
            </a:r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660400" y="1600200"/>
            <a:ext cx="106680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7485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228600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Assessment of  CFSR Surface Heat Fluxes at KEO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4" t="3091" r="39176" b="2727"/>
          <a:stretch/>
        </p:blipFill>
        <p:spPr>
          <a:xfrm rot="5400000">
            <a:off x="1302120" y="1548245"/>
            <a:ext cx="1803068" cy="430313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8600" y="1290784"/>
            <a:ext cx="358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89120"/>
            <a:r>
              <a:rPr lang="en-US" sz="1400" b="1" dirty="0" smtClean="0">
                <a:latin typeface="Trebuchet MS"/>
              </a:rPr>
              <a:t>KEO: hourly data 2004-2010</a:t>
            </a:r>
          </a:p>
          <a:p>
            <a:pPr defTabSz="4389120"/>
            <a:r>
              <a:rPr lang="en-US" sz="1400" b="1" dirty="0" smtClean="0">
                <a:solidFill>
                  <a:srgbClr val="FF0000"/>
                </a:solidFill>
                <a:latin typeface="Trebuchet MS"/>
              </a:rPr>
              <a:t>CFSR </a:t>
            </a:r>
            <a:r>
              <a:rPr lang="en-US" sz="1400" b="1" dirty="0">
                <a:solidFill>
                  <a:srgbClr val="FF0000"/>
                </a:solidFill>
                <a:latin typeface="Trebuchet MS"/>
              </a:rPr>
              <a:t>: hourly data with T382 Gaussian</a:t>
            </a:r>
          </a:p>
          <a:p>
            <a:pPr defTabSz="4389120"/>
            <a:r>
              <a:rPr lang="en-US" sz="1400" b="1" dirty="0" smtClean="0">
                <a:solidFill>
                  <a:srgbClr val="00B050"/>
                </a:solidFill>
                <a:latin typeface="Trebuchet MS"/>
              </a:rPr>
              <a:t>R1 </a:t>
            </a:r>
            <a:r>
              <a:rPr lang="en-US" sz="1400" b="1" dirty="0">
                <a:solidFill>
                  <a:srgbClr val="00B050"/>
                </a:solidFill>
                <a:latin typeface="Trebuchet MS"/>
              </a:rPr>
              <a:t>: 6-hourly data with T62 Gaussian</a:t>
            </a:r>
          </a:p>
          <a:p>
            <a:pPr defTabSz="4389120"/>
            <a:r>
              <a:rPr lang="en-US" sz="1400" b="1" dirty="0" smtClean="0">
                <a:solidFill>
                  <a:srgbClr val="0000FF"/>
                </a:solidFill>
                <a:latin typeface="Trebuchet MS"/>
              </a:rPr>
              <a:t>R2:  </a:t>
            </a:r>
            <a:r>
              <a:rPr lang="en-US" sz="1400" b="1" dirty="0">
                <a:solidFill>
                  <a:srgbClr val="0000FF"/>
                </a:solidFill>
                <a:latin typeface="Trebuchet MS"/>
              </a:rPr>
              <a:t>6-hourly data with T62 Gaussian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66800" y="685800"/>
            <a:ext cx="678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/>
              <a:t>Caihong</a:t>
            </a:r>
            <a:r>
              <a:rPr lang="en-US" b="1" dirty="0" smtClean="0"/>
              <a:t> Wen</a:t>
            </a:r>
            <a:r>
              <a:rPr lang="en-US" b="1" baseline="30000" dirty="0" smtClean="0"/>
              <a:t> </a:t>
            </a:r>
            <a:r>
              <a:rPr lang="en-US" b="1" dirty="0" smtClean="0"/>
              <a:t>, Meghan Cronin</a:t>
            </a:r>
            <a:r>
              <a:rPr lang="en-US" b="1" baseline="30000" dirty="0" smtClean="0"/>
              <a:t> </a:t>
            </a:r>
            <a:r>
              <a:rPr lang="en-US" b="1" dirty="0" smtClean="0"/>
              <a:t>, Yan </a:t>
            </a:r>
            <a:r>
              <a:rPr lang="en-US" b="1" dirty="0" err="1" smtClean="0"/>
              <a:t>Xue</a:t>
            </a:r>
            <a:r>
              <a:rPr lang="en-US" b="1" dirty="0" smtClean="0"/>
              <a:t>  and </a:t>
            </a:r>
            <a:r>
              <a:rPr lang="en-US" b="1" dirty="0" err="1" smtClean="0"/>
              <a:t>Arun</a:t>
            </a:r>
            <a:r>
              <a:rPr lang="en-US" b="1" dirty="0" smtClean="0"/>
              <a:t> Kumar</a:t>
            </a:r>
            <a:endParaRPr lang="en-US" b="1" baseline="300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82566" y="2464499"/>
            <a:ext cx="43751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Latent </a:t>
            </a:r>
            <a:r>
              <a:rPr lang="en-US" sz="1600" b="1" dirty="0"/>
              <a:t>h</a:t>
            </a:r>
            <a:r>
              <a:rPr lang="en-US" sz="1600" b="1" dirty="0" smtClean="0"/>
              <a:t>eat </a:t>
            </a:r>
            <a:r>
              <a:rPr lang="en-US" sz="1600" b="1" dirty="0"/>
              <a:t>f</a:t>
            </a:r>
            <a:r>
              <a:rPr lang="en-US" sz="1600" b="1" dirty="0" smtClean="0"/>
              <a:t>lux and wind speed on Dec 26, 2008</a:t>
            </a:r>
            <a:endParaRPr lang="en-US" sz="16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2" r="7812" b="348"/>
          <a:stretch/>
        </p:blipFill>
        <p:spPr>
          <a:xfrm>
            <a:off x="4724400" y="1435255"/>
            <a:ext cx="4046242" cy="3166092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6442721" y="2514600"/>
            <a:ext cx="609600" cy="18288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7391400" y="2464499"/>
            <a:ext cx="609600" cy="18288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57200" y="4876800"/>
            <a:ext cx="7696200" cy="120032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b="1" dirty="0"/>
              <a:t>H</a:t>
            </a:r>
            <a:r>
              <a:rPr lang="en-US" b="1" dirty="0" smtClean="0"/>
              <a:t>igh spatial and temporal resolution enable CFSR to capture fine scales of ocean eddies and fronts.</a:t>
            </a:r>
          </a:p>
          <a:p>
            <a:pPr marL="285750" indent="-285750">
              <a:buFontTx/>
              <a:buChar char="-"/>
            </a:pPr>
            <a:r>
              <a:rPr lang="en-US" b="1" dirty="0" smtClean="0"/>
              <a:t>Both the mean bias and root mean square errors (RMS) with KEO are substantially reduced in CFSR compared to R1 and R2.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42924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8" t="-1184" r="23980" b="48297"/>
          <a:stretch/>
        </p:blipFill>
        <p:spPr>
          <a:xfrm>
            <a:off x="4724400" y="3729515"/>
            <a:ext cx="3319875" cy="20598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4" r="26960" b="47817"/>
          <a:stretch/>
        </p:blipFill>
        <p:spPr>
          <a:xfrm>
            <a:off x="4652194" y="1860981"/>
            <a:ext cx="3225819" cy="20815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1" t="34344" r="6486" b="3788"/>
          <a:stretch/>
        </p:blipFill>
        <p:spPr>
          <a:xfrm>
            <a:off x="762000" y="1676400"/>
            <a:ext cx="3410434" cy="30737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-1" r="25868" b="47941"/>
          <a:stretch/>
        </p:blipFill>
        <p:spPr>
          <a:xfrm>
            <a:off x="4637900" y="-15407"/>
            <a:ext cx="3240113" cy="19857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880134" y="4528629"/>
            <a:ext cx="698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R1</a:t>
            </a:r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878013" y="2550498"/>
            <a:ext cx="676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R2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844518" y="686085"/>
            <a:ext cx="1084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CFSR</a:t>
            </a:r>
            <a:endParaRPr lang="en-US" sz="2400" b="1" dirty="0"/>
          </a:p>
        </p:txBody>
      </p:sp>
      <p:sp>
        <p:nvSpPr>
          <p:cNvPr id="12" name="Rectangle 11"/>
          <p:cNvSpPr/>
          <p:nvPr/>
        </p:nvSpPr>
        <p:spPr>
          <a:xfrm>
            <a:off x="0" y="1219200"/>
            <a:ext cx="4656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Surface specific humidity  (Q</a:t>
            </a:r>
            <a:r>
              <a:rPr lang="en-US" baseline="-25000" dirty="0" smtClean="0"/>
              <a:t>2m</a:t>
            </a:r>
            <a:r>
              <a:rPr lang="en-US" dirty="0" smtClean="0"/>
              <a:t>) and wind speed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64442" y="5057507"/>
            <a:ext cx="4585358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b="1" dirty="0" smtClean="0"/>
              <a:t>Q</a:t>
            </a:r>
            <a:r>
              <a:rPr lang="en-US" b="1" baseline="-25000" dirty="0" smtClean="0"/>
              <a:t>2m</a:t>
            </a:r>
            <a:r>
              <a:rPr lang="en-US" b="1" dirty="0" smtClean="0"/>
              <a:t> and surface wind speed in CFSR agree </a:t>
            </a:r>
          </a:p>
          <a:p>
            <a:r>
              <a:rPr lang="en-US" b="1" dirty="0" smtClean="0"/>
              <a:t>well with KEO much better than R1 and R2.</a:t>
            </a:r>
          </a:p>
          <a:p>
            <a:pPr marL="285750" indent="-285750">
              <a:buFontTx/>
              <a:buChar char="-"/>
            </a:pPr>
            <a:r>
              <a:rPr lang="en-US" b="1" dirty="0" smtClean="0"/>
              <a:t>LHF derived with COARE 3.0 bulk algorithm</a:t>
            </a:r>
          </a:p>
          <a:p>
            <a:r>
              <a:rPr lang="en-US" b="1" dirty="0"/>
              <a:t>u</a:t>
            </a:r>
            <a:r>
              <a:rPr lang="en-US" b="1" dirty="0" smtClean="0"/>
              <a:t>sing reanalysis Q</a:t>
            </a:r>
            <a:r>
              <a:rPr lang="en-US" b="1" baseline="-25000" dirty="0" smtClean="0"/>
              <a:t>2m</a:t>
            </a:r>
            <a:r>
              <a:rPr lang="en-US" b="1" dirty="0" smtClean="0"/>
              <a:t> and WS agrees with KEO </a:t>
            </a:r>
          </a:p>
          <a:p>
            <a:r>
              <a:rPr lang="en-US" b="1" dirty="0"/>
              <a:t>b</a:t>
            </a:r>
            <a:r>
              <a:rPr lang="en-US" b="1" dirty="0" smtClean="0"/>
              <a:t>etter than the reanalysis LHF.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918928" y="5934670"/>
            <a:ext cx="3733799" cy="61555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● </a:t>
            </a:r>
            <a:r>
              <a:rPr lang="en-US" sz="1600" b="1" dirty="0" smtClean="0"/>
              <a:t>LHF from reanalysis                       </a:t>
            </a:r>
          </a:p>
          <a:p>
            <a:r>
              <a:rPr lang="en-US" sz="1600" b="1" dirty="0" smtClean="0">
                <a:solidFill>
                  <a:srgbClr val="0000FF"/>
                </a:solidFill>
              </a:rPr>
              <a:t>● </a:t>
            </a:r>
            <a:r>
              <a:rPr lang="en-US" sz="1600" b="1" dirty="0" smtClean="0"/>
              <a:t>LHF using COARE 3.0 bulk algorithm </a:t>
            </a:r>
            <a:endParaRPr lang="en-US" sz="1600" b="1" dirty="0"/>
          </a:p>
        </p:txBody>
      </p:sp>
      <p:sp>
        <p:nvSpPr>
          <p:cNvPr id="2" name="Rectangle 1"/>
          <p:cNvSpPr/>
          <p:nvPr/>
        </p:nvSpPr>
        <p:spPr>
          <a:xfrm>
            <a:off x="12700" y="12700"/>
            <a:ext cx="50165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Assessment of  CFSR Surface Heat Fluxes at KEO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1750" y="304800"/>
            <a:ext cx="441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 smtClean="0"/>
              <a:t>Caihong</a:t>
            </a:r>
            <a:r>
              <a:rPr lang="en-US" dirty="0" smtClean="0"/>
              <a:t> Wen</a:t>
            </a:r>
            <a:r>
              <a:rPr lang="en-US" baseline="30000" dirty="0" smtClean="0"/>
              <a:t> </a:t>
            </a:r>
            <a:r>
              <a:rPr lang="en-US" dirty="0" smtClean="0"/>
              <a:t>, Meghan Cronin</a:t>
            </a:r>
            <a:r>
              <a:rPr lang="en-US" baseline="30000" dirty="0" smtClean="0"/>
              <a:t> </a:t>
            </a:r>
            <a:r>
              <a:rPr lang="en-US" dirty="0" smtClean="0"/>
              <a:t>, Yan </a:t>
            </a:r>
            <a:r>
              <a:rPr lang="en-US" dirty="0" err="1" smtClean="0"/>
              <a:t>Xue</a:t>
            </a:r>
            <a:r>
              <a:rPr lang="en-US" dirty="0" smtClean="0"/>
              <a:t>  and </a:t>
            </a:r>
            <a:r>
              <a:rPr lang="en-US" dirty="0" err="1" smtClean="0"/>
              <a:t>Arun</a:t>
            </a:r>
            <a:r>
              <a:rPr lang="en-US" dirty="0" smtClean="0"/>
              <a:t> Kumar</a:t>
            </a:r>
            <a:endParaRPr lang="en-US" baseline="30000" dirty="0" smtClean="0"/>
          </a:p>
        </p:txBody>
      </p:sp>
    </p:spTree>
    <p:extLst>
      <p:ext uri="{BB962C8B-B14F-4D97-AF65-F5344CB8AC3E}">
        <p14:creationId xmlns:p14="http://schemas.microsoft.com/office/powerpoint/2010/main" val="1852312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382000" cy="9144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(3) Regional heat budget analysis using ocean temperature observations</a:t>
            </a:r>
            <a:endParaRPr lang="en-US" sz="3600" b="1" dirty="0"/>
          </a:p>
        </p:txBody>
      </p:sp>
      <p:pic>
        <p:nvPicPr>
          <p:cNvPr id="3" name="Picture 2" descr="Figure1.tif"/>
          <p:cNvPicPr/>
          <p:nvPr/>
        </p:nvPicPr>
        <p:blipFill>
          <a:blip r:embed="rId3" cstate="print"/>
          <a:srcRect l="7874" t="18993" r="2625" b="18993"/>
          <a:stretch>
            <a:fillRect/>
          </a:stretch>
        </p:blipFill>
        <p:spPr>
          <a:xfrm>
            <a:off x="228600" y="3581400"/>
            <a:ext cx="6934200" cy="2743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38600" y="6211669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Three TAO/TRITON buoys were used to aid the diagnosis.</a:t>
            </a:r>
            <a:endParaRPr lang="en-US" dirty="0"/>
          </a:p>
        </p:txBody>
      </p:sp>
      <p:cxnSp>
        <p:nvCxnSpPr>
          <p:cNvPr id="5" name="Straight Arrow Connector 4"/>
          <p:cNvCxnSpPr>
            <a:stCxn id="4" idx="1"/>
          </p:cNvCxnSpPr>
          <p:nvPr/>
        </p:nvCxnSpPr>
        <p:spPr>
          <a:xfrm flipH="1" flipV="1">
            <a:off x="3200400" y="4953000"/>
            <a:ext cx="838200" cy="1581835"/>
          </a:xfrm>
          <a:prstGeom prst="straightConnector1">
            <a:avLst/>
          </a:prstGeom>
          <a:ln w="381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1272562"/>
              </p:ext>
            </p:extLst>
          </p:nvPr>
        </p:nvGraphicFramePr>
        <p:xfrm>
          <a:off x="2133600" y="2133600"/>
          <a:ext cx="4724400" cy="546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4" imgW="3403440" imgH="393480" progId="Equation.3">
                  <p:embed/>
                </p:oleObj>
              </mc:Choice>
              <mc:Fallback>
                <p:oleObj name="Equation" r:id="rId4" imgW="34034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2133600"/>
                        <a:ext cx="4724400" cy="54647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362200" y="1828800"/>
            <a:ext cx="24206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Energy budget equation: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62000" y="12192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Can the ocean temperature observations be used to diagnose the surface heat flux products? 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5874" y="2971800"/>
            <a:ext cx="91281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Example: the seasonal change of the tropical warm pool heat content from ocean temperature observations, surface heat fluxes, and in situ buoy measurements.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934200" y="3276600"/>
            <a:ext cx="2051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(Song and Yu, 2013)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671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Summary</a:t>
            </a:r>
            <a:endParaRPr lang="en-US" sz="3600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"/>
            <a:ext cx="6096000" cy="563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838200"/>
            <a:ext cx="8382000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3600" b="1" dirty="0" smtClean="0"/>
              <a:t> </a:t>
            </a:r>
            <a:r>
              <a:rPr lang="en-US" sz="2400" b="1" dirty="0" smtClean="0"/>
              <a:t>The </a:t>
            </a:r>
            <a:r>
              <a:rPr lang="en-US" sz="2400" b="1" dirty="0" smtClean="0"/>
              <a:t>project has three specific research topics:</a:t>
            </a:r>
            <a:endParaRPr lang="en-US" sz="2400" b="1" dirty="0"/>
          </a:p>
          <a:p>
            <a:r>
              <a:rPr lang="en-US" sz="2400" dirty="0" smtClean="0"/>
              <a:t>(</a:t>
            </a:r>
            <a:r>
              <a:rPr lang="en-US" sz="2400" dirty="0" smtClean="0"/>
              <a:t>1) Buoy evaluation and indication on the global energy budget,</a:t>
            </a:r>
          </a:p>
          <a:p>
            <a:r>
              <a:rPr lang="en-US" sz="2400" dirty="0" smtClean="0"/>
              <a:t>(2) Frontal-scale air-sea interaction,</a:t>
            </a:r>
          </a:p>
          <a:p>
            <a:r>
              <a:rPr lang="en-US" sz="2400" dirty="0" smtClean="0"/>
              <a:t>(3) Regional budget analysis using ocean temperatures.</a:t>
            </a:r>
          </a:p>
          <a:p>
            <a:endParaRPr lang="en-US" sz="2400" dirty="0"/>
          </a:p>
          <a:p>
            <a:pPr marL="342900" indent="-342900">
              <a:buFont typeface="Arial"/>
              <a:buChar char="•"/>
            </a:pPr>
            <a:r>
              <a:rPr lang="en-US" sz="2400" b="1" dirty="0" smtClean="0"/>
              <a:t>The preliminary results are promising. </a:t>
            </a:r>
          </a:p>
          <a:p>
            <a:pPr marL="342900" indent="-342900">
              <a:buFont typeface="Arial"/>
              <a:buChar char="•"/>
            </a:pPr>
            <a:r>
              <a:rPr lang="en-US" sz="2400" b="1" dirty="0" smtClean="0"/>
              <a:t>We are moving forward on the right track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6" name="Rectangle 5"/>
          <p:cNvSpPr>
            <a:spLocks noGrp="1" noChangeArrowheads="1"/>
          </p:cNvSpPr>
          <p:nvPr/>
        </p:nvSpPr>
        <p:spPr bwMode="auto">
          <a:xfrm>
            <a:off x="457200" y="3810000"/>
            <a:ext cx="83820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03213" indent="-303213" algn="l" defTabSz="457200" rtl="0" eaLnBrk="0" fontAlgn="base" hangingPunct="0">
              <a:lnSpc>
                <a:spcPct val="144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03263" indent="-246063" algn="l" defTabSz="457200" rtl="0" eaLnBrk="0" fontAlgn="base" hangingPunct="0">
              <a:lnSpc>
                <a:spcPct val="147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buChar char="–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lnSpc>
                <a:spcPct val="147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buChar char="•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lnSpc>
                <a:spcPct val="14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buChar char="–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lnSpc>
                <a:spcPct val="14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fontAlgn="base">
              <a:lnSpc>
                <a:spcPct val="14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fontAlgn="base">
              <a:lnSpc>
                <a:spcPct val="14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fontAlgn="base">
              <a:lnSpc>
                <a:spcPct val="14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fontAlgn="base">
              <a:lnSpc>
                <a:spcPct val="14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sz="2400" b="1" dirty="0" smtClean="0"/>
              <a:t>We are developing understanding and skills to address the perspectives from the NCEP/CPC:</a:t>
            </a: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sz="2400" dirty="0" smtClean="0"/>
              <a:t>(1) Develop </a:t>
            </a:r>
            <a:r>
              <a:rPr lang="en-GB" sz="2400" dirty="0"/>
              <a:t>m</a:t>
            </a:r>
            <a:r>
              <a:rPr lang="en-GB" sz="2400" dirty="0" smtClean="0"/>
              <a:t>etrics to evaluate the strength and weakness of reanalysis flux products, particularly for CFSR</a:t>
            </a: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sz="2400" dirty="0" smtClean="0"/>
              <a:t>(2) Design benchmarks to be used for development and evaluation of the next generation NCEP reanalysis flux products</a:t>
            </a:r>
          </a:p>
        </p:txBody>
      </p:sp>
    </p:spTree>
    <p:extLst>
      <p:ext uri="{BB962C8B-B14F-4D97-AF65-F5344CB8AC3E}">
        <p14:creationId xmlns:p14="http://schemas.microsoft.com/office/powerpoint/2010/main" val="522606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Objective and Deliverables</a:t>
            </a:r>
            <a:endParaRPr lang="en-US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219200"/>
            <a:ext cx="8534400" cy="4401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Objective: </a:t>
            </a:r>
          </a:p>
          <a:p>
            <a:r>
              <a:rPr lang="en-US" sz="2400" dirty="0" smtClean="0"/>
              <a:t>assessing CFSR </a:t>
            </a:r>
            <a:r>
              <a:rPr lang="en-US" sz="2400" dirty="0"/>
              <a:t>in representing air-sea heat, freshwater, and momentum fluxes in the context of the global energy and water budgets </a:t>
            </a:r>
            <a:r>
              <a:rPr lang="en-US" sz="2000" dirty="0" smtClean="0"/>
              <a:t>  </a:t>
            </a:r>
          </a:p>
          <a:p>
            <a:endParaRPr lang="en-US" sz="1200" b="1" dirty="0" smtClean="0"/>
          </a:p>
          <a:p>
            <a:endParaRPr lang="en-US" sz="1200" b="1" dirty="0"/>
          </a:p>
          <a:p>
            <a:endParaRPr lang="en-US" sz="1200" b="1" dirty="0"/>
          </a:p>
          <a:p>
            <a:r>
              <a:rPr lang="en-US" sz="2400" b="1" dirty="0" smtClean="0"/>
              <a:t>Deliverables:</a:t>
            </a:r>
          </a:p>
          <a:p>
            <a:pPr marL="396875" indent="-396875"/>
            <a:r>
              <a:rPr lang="en-US" sz="2400" dirty="0" smtClean="0"/>
              <a:t> (</a:t>
            </a:r>
            <a:r>
              <a:rPr lang="en-US" sz="2400" dirty="0" err="1" smtClean="0"/>
              <a:t>i</a:t>
            </a:r>
            <a:r>
              <a:rPr lang="en-US" sz="2400" dirty="0"/>
              <a:t>) </a:t>
            </a:r>
            <a:r>
              <a:rPr lang="en-US" sz="2400" dirty="0" smtClean="0"/>
              <a:t>Buoy evaluation of uncertainty in the </a:t>
            </a:r>
            <a:r>
              <a:rPr lang="en-US" sz="2400" dirty="0"/>
              <a:t>CFSR </a:t>
            </a:r>
            <a:r>
              <a:rPr lang="en-US" sz="2400" dirty="0" smtClean="0"/>
              <a:t>air-sea fluxes;</a:t>
            </a:r>
          </a:p>
          <a:p>
            <a:pPr marL="396875" indent="-396875"/>
            <a:r>
              <a:rPr lang="en-US" sz="2400" dirty="0" smtClean="0"/>
              <a:t>(</a:t>
            </a:r>
            <a:r>
              <a:rPr lang="en-US" sz="2400" dirty="0"/>
              <a:t>ii) </a:t>
            </a:r>
            <a:r>
              <a:rPr lang="en-US" sz="2400" dirty="0" smtClean="0"/>
              <a:t>Understanding the effects </a:t>
            </a:r>
            <a:r>
              <a:rPr lang="en-US" sz="2400" dirty="0"/>
              <a:t>of spatial resolution </a:t>
            </a:r>
            <a:r>
              <a:rPr lang="en-US" sz="2400" dirty="0" smtClean="0"/>
              <a:t>versus the SST initialization on the CFSR  air-sea fluxes.</a:t>
            </a:r>
          </a:p>
          <a:p>
            <a:pPr marL="396875" indent="-396875"/>
            <a:r>
              <a:rPr lang="en-US" sz="2400" dirty="0" smtClean="0"/>
              <a:t>(iii) Practical </a:t>
            </a:r>
            <a:r>
              <a:rPr lang="en-US" sz="2400" dirty="0"/>
              <a:t>recommendations for future improvement of air-sea flux estimation in </a:t>
            </a:r>
            <a:r>
              <a:rPr lang="en-US" sz="2400" dirty="0" err="1"/>
              <a:t>reanalyses</a:t>
            </a:r>
            <a:r>
              <a:rPr lang="en-US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2101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ChangeArrowheads="1"/>
          </p:cNvSpPr>
          <p:nvPr/>
        </p:nvSpPr>
        <p:spPr bwMode="auto">
          <a:xfrm>
            <a:off x="228600" y="15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lnSpc>
                <a:spcPct val="14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lnSpc>
                <a:spcPct val="14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defRPr sz="4400">
                <a:solidFill>
                  <a:srgbClr val="000000"/>
                </a:solidFill>
                <a:latin typeface="Verdana" pitchFamily="34" charset="0"/>
                <a:ea typeface="Arial Unicode MS" pitchFamily="34" charset="-122"/>
                <a:cs typeface="Arial Unicode MS" pitchFamily="34" charset="-122"/>
              </a:defRPr>
            </a:lvl2pPr>
            <a:lvl3pPr algn="ctr" defTabSz="457200" rtl="0" eaLnBrk="0" fontAlgn="base" hangingPunct="0">
              <a:lnSpc>
                <a:spcPct val="14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defRPr sz="4400">
                <a:solidFill>
                  <a:srgbClr val="000000"/>
                </a:solidFill>
                <a:latin typeface="Verdana" pitchFamily="34" charset="0"/>
                <a:ea typeface="Arial Unicode MS" pitchFamily="34" charset="-122"/>
                <a:cs typeface="Arial Unicode MS" pitchFamily="34" charset="-122"/>
              </a:defRPr>
            </a:lvl3pPr>
            <a:lvl4pPr algn="ctr" defTabSz="457200" rtl="0" eaLnBrk="0" fontAlgn="base" hangingPunct="0">
              <a:lnSpc>
                <a:spcPct val="14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defRPr sz="4400">
                <a:solidFill>
                  <a:srgbClr val="000000"/>
                </a:solidFill>
                <a:latin typeface="Verdana" pitchFamily="34" charset="0"/>
                <a:ea typeface="Arial Unicode MS" pitchFamily="34" charset="-122"/>
                <a:cs typeface="Arial Unicode MS" pitchFamily="34" charset="-122"/>
              </a:defRPr>
            </a:lvl4pPr>
            <a:lvl5pPr algn="ctr" defTabSz="457200" rtl="0" eaLnBrk="0" fontAlgn="base" hangingPunct="0">
              <a:lnSpc>
                <a:spcPct val="14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defRPr sz="4400">
                <a:solidFill>
                  <a:srgbClr val="000000"/>
                </a:solidFill>
                <a:latin typeface="Verdana" pitchFamily="34" charset="0"/>
                <a:ea typeface="Arial Unicode MS" pitchFamily="34" charset="-122"/>
                <a:cs typeface="Arial Unicode MS" pitchFamily="34" charset="-122"/>
              </a:defRPr>
            </a:lvl5pPr>
            <a:lvl6pPr marL="457200" algn="ctr" defTabSz="457200" rtl="0" fontAlgn="base">
              <a:lnSpc>
                <a:spcPct val="14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defRPr sz="4400">
                <a:solidFill>
                  <a:srgbClr val="000000"/>
                </a:solidFill>
                <a:latin typeface="Verdana" pitchFamily="34" charset="0"/>
                <a:ea typeface="Arial Unicode MS" pitchFamily="34" charset="-122"/>
                <a:cs typeface="Arial Unicode MS" pitchFamily="34" charset="-122"/>
              </a:defRPr>
            </a:lvl6pPr>
            <a:lvl7pPr marL="914400" algn="ctr" defTabSz="457200" rtl="0" fontAlgn="base">
              <a:lnSpc>
                <a:spcPct val="14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defRPr sz="4400">
                <a:solidFill>
                  <a:srgbClr val="000000"/>
                </a:solidFill>
                <a:latin typeface="Verdana" pitchFamily="34" charset="0"/>
                <a:ea typeface="Arial Unicode MS" pitchFamily="34" charset="-122"/>
                <a:cs typeface="Arial Unicode MS" pitchFamily="34" charset="-122"/>
              </a:defRPr>
            </a:lvl7pPr>
            <a:lvl8pPr marL="1371600" algn="ctr" defTabSz="457200" rtl="0" fontAlgn="base">
              <a:lnSpc>
                <a:spcPct val="14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defRPr sz="4400">
                <a:solidFill>
                  <a:srgbClr val="000000"/>
                </a:solidFill>
                <a:latin typeface="Verdana" pitchFamily="34" charset="0"/>
                <a:ea typeface="Arial Unicode MS" pitchFamily="34" charset="-122"/>
                <a:cs typeface="Arial Unicode MS" pitchFamily="34" charset="-122"/>
              </a:defRPr>
            </a:lvl8pPr>
            <a:lvl9pPr marL="1828800" algn="ctr" defTabSz="457200" rtl="0" fontAlgn="base">
              <a:lnSpc>
                <a:spcPct val="14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defRPr sz="4400">
                <a:solidFill>
                  <a:srgbClr val="000000"/>
                </a:solidFill>
                <a:latin typeface="Verdana" pitchFamily="34" charset="0"/>
                <a:ea typeface="Arial Unicode MS" pitchFamily="34" charset="-122"/>
                <a:cs typeface="Arial Unicode MS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600" b="1" dirty="0" smtClean="0"/>
              <a:t>Perspectives of NCEP/CPC</a:t>
            </a:r>
          </a:p>
        </p:txBody>
      </p:sp>
      <p:sp>
        <p:nvSpPr>
          <p:cNvPr id="3" name="Rectangle 2"/>
          <p:cNvSpPr>
            <a:spLocks noGrp="1" noChangeArrowheads="1"/>
          </p:cNvSpPr>
          <p:nvPr/>
        </p:nvSpPr>
        <p:spPr bwMode="auto">
          <a:xfrm>
            <a:off x="431800" y="1143000"/>
            <a:ext cx="83820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03213" indent="-303213" algn="l" defTabSz="457200" rtl="0" eaLnBrk="0" fontAlgn="base" hangingPunct="0">
              <a:lnSpc>
                <a:spcPct val="144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03263" indent="-246063" algn="l" defTabSz="457200" rtl="0" eaLnBrk="0" fontAlgn="base" hangingPunct="0">
              <a:lnSpc>
                <a:spcPct val="147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buChar char="–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lnSpc>
                <a:spcPct val="147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buChar char="•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lnSpc>
                <a:spcPct val="14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buChar char="–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lnSpc>
                <a:spcPct val="14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fontAlgn="base">
              <a:lnSpc>
                <a:spcPct val="14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fontAlgn="base">
              <a:lnSpc>
                <a:spcPct val="14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fontAlgn="base">
              <a:lnSpc>
                <a:spcPct val="14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fontAlgn="base">
              <a:lnSpc>
                <a:spcPct val="14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40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sz="2800" b="1" dirty="0" smtClean="0"/>
              <a:t> Develop </a:t>
            </a:r>
            <a:r>
              <a:rPr lang="en-GB" sz="2800" b="1" dirty="0"/>
              <a:t>m</a:t>
            </a:r>
            <a:r>
              <a:rPr lang="en-GB" sz="2800" b="1" dirty="0" smtClean="0"/>
              <a:t>etrics to evaluate the strength and weakness of reanalysis flux products, particularly for CFSR, including web results display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lang="en-GB" sz="2400" b="1" dirty="0" smtClean="0"/>
          </a:p>
          <a:p>
            <a:pPr lvl="1" eaLnBrk="1" hangingPunct="1">
              <a:lnSpc>
                <a:spcPct val="100000"/>
              </a:lnSpc>
              <a:spcBef>
                <a:spcPts val="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sz="2400" dirty="0" smtClean="0"/>
              <a:t>Validate against 120 buoy data</a:t>
            </a:r>
          </a:p>
          <a:p>
            <a:pPr lvl="1" eaLnBrk="1" hangingPunct="1">
              <a:lnSpc>
                <a:spcPct val="100000"/>
              </a:lnSpc>
              <a:spcBef>
                <a:spcPts val="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sz="2400" dirty="0" smtClean="0"/>
              <a:t>Validate all flux components (SW, LW, LH, SH, E, P, </a:t>
            </a:r>
            <a:r>
              <a:rPr lang="en-GB" sz="2400" dirty="0" err="1" smtClean="0"/>
              <a:t>taux</a:t>
            </a:r>
            <a:r>
              <a:rPr lang="en-GB" sz="2400" dirty="0" smtClean="0"/>
              <a:t>, </a:t>
            </a:r>
            <a:r>
              <a:rPr lang="en-GB" sz="2400" dirty="0" err="1" smtClean="0"/>
              <a:t>tauy</a:t>
            </a:r>
            <a:r>
              <a:rPr lang="en-GB" sz="2400" dirty="0" smtClean="0"/>
              <a:t>)</a:t>
            </a:r>
          </a:p>
          <a:p>
            <a:pPr lvl="1" eaLnBrk="1" hangingPunct="1">
              <a:lnSpc>
                <a:spcPct val="100000"/>
              </a:lnSpc>
              <a:spcBef>
                <a:spcPts val="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sz="2400" dirty="0" smtClean="0"/>
              <a:t>Estimate errors in mean, annual cycle, </a:t>
            </a:r>
            <a:r>
              <a:rPr lang="en-GB" sz="2400" dirty="0" err="1" smtClean="0"/>
              <a:t>interannual</a:t>
            </a:r>
            <a:r>
              <a:rPr lang="en-GB" sz="2400" dirty="0" smtClean="0"/>
              <a:t> variability</a:t>
            </a:r>
          </a:p>
          <a:p>
            <a:pPr marL="457200" lvl="1" indent="0" eaLnBrk="1" hangingPunct="1">
              <a:lnSpc>
                <a:spcPct val="100000"/>
              </a:lnSpc>
              <a:spcBef>
                <a:spcPts val="0"/>
              </a:spcBef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lang="en-GB" sz="2400" b="1" dirty="0" smtClean="0"/>
          </a:p>
          <a:p>
            <a:pPr eaLnBrk="1" hangingPunct="1">
              <a:lnSpc>
                <a:spcPct val="100000"/>
              </a:lnSpc>
              <a:spcBef>
                <a:spcPts val="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sz="2800" b="1" dirty="0" smtClean="0"/>
              <a:t>Design benchmarks to be used for development and evaluation of the next generation NCEP reanalysis flux products</a:t>
            </a:r>
          </a:p>
        </p:txBody>
      </p:sp>
    </p:spTree>
    <p:extLst>
      <p:ext uri="{BB962C8B-B14F-4D97-AF65-F5344CB8AC3E}">
        <p14:creationId xmlns:p14="http://schemas.microsoft.com/office/powerpoint/2010/main" val="3418703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17333" cy="511629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Air-Sea Flux buoys: Locations &amp; measurements</a:t>
            </a:r>
            <a:endParaRPr lang="en-US" sz="2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82600"/>
            <a:ext cx="8724900" cy="637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248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6096000" cy="563562"/>
          </a:xfrm>
        </p:spPr>
        <p:txBody>
          <a:bodyPr>
            <a:noAutofit/>
          </a:bodyPr>
          <a:lstStyle/>
          <a:p>
            <a:pPr algn="l"/>
            <a:r>
              <a:rPr lang="en-US" sz="3600" b="1" dirty="0" smtClean="0"/>
              <a:t>Main research questions:</a:t>
            </a:r>
            <a:endParaRPr lang="en-US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762000"/>
            <a:ext cx="8382000" cy="307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/>
              <a:buChar char="•"/>
            </a:pPr>
            <a:r>
              <a:rPr lang="en-US" sz="2400" b="1" dirty="0" smtClean="0"/>
              <a:t>What can we learn from buoy evaluation?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400" dirty="0" smtClean="0"/>
              <a:t>      </a:t>
            </a:r>
            <a:r>
              <a:rPr lang="en-US" sz="2000" dirty="0" smtClean="0"/>
              <a:t>Buoy locations are sparse, clustered mostly in the tropics.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/>
              <a:buChar char="•"/>
            </a:pPr>
            <a:r>
              <a:rPr lang="en-US" sz="2400" b="1" dirty="0" smtClean="0"/>
              <a:t>How can </a:t>
            </a:r>
            <a:r>
              <a:rPr lang="en-US" sz="2400" b="1" dirty="0" err="1" smtClean="0"/>
              <a:t>OAFlux</a:t>
            </a:r>
            <a:r>
              <a:rPr lang="en-US" sz="2400" b="1" dirty="0" smtClean="0"/>
              <a:t> be used to support the buoy evaluation?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sz="2400" b="1" dirty="0"/>
              <a:t> </a:t>
            </a:r>
            <a:r>
              <a:rPr lang="en-US" sz="2400" b="1" dirty="0" smtClean="0"/>
              <a:t>    </a:t>
            </a:r>
            <a:r>
              <a:rPr lang="en-US" sz="2000" dirty="0" err="1" smtClean="0"/>
              <a:t>OAFlux</a:t>
            </a:r>
            <a:r>
              <a:rPr lang="en-US" sz="2000" dirty="0" smtClean="0"/>
              <a:t> 1987-onward is satellite based, global, on 0.25-degree grids.</a:t>
            </a:r>
            <a:endParaRPr lang="en-US" sz="2000" b="1" dirty="0" smtClean="0"/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/>
              <a:buChar char="•"/>
            </a:pPr>
            <a:r>
              <a:rPr lang="en-US" sz="2400" b="1" dirty="0" smtClean="0"/>
              <a:t>What values and benefits can be added if including other </a:t>
            </a:r>
            <a:r>
              <a:rPr lang="en-US" sz="2400" b="1" dirty="0" err="1" smtClean="0"/>
              <a:t>reanalyses</a:t>
            </a:r>
            <a:r>
              <a:rPr lang="en-US" sz="2400" b="1" dirty="0" smtClean="0"/>
              <a:t> in the research?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sz="2400" b="1" dirty="0"/>
              <a:t> </a:t>
            </a:r>
            <a:r>
              <a:rPr lang="en-US" sz="2400" b="1" dirty="0" smtClean="0"/>
              <a:t>     </a:t>
            </a:r>
            <a:r>
              <a:rPr lang="en-US" sz="2000" dirty="0"/>
              <a:t>T</a:t>
            </a:r>
            <a:r>
              <a:rPr lang="en-US" sz="2000" dirty="0" smtClean="0"/>
              <a:t>here are differences in spatial resolutions, SST initialization, etc.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4343400"/>
            <a:ext cx="8382000" cy="22159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Three specific research topics are pursued:</a:t>
            </a:r>
            <a:endParaRPr lang="en-US" sz="3200" b="1" dirty="0"/>
          </a:p>
          <a:p>
            <a:pPr>
              <a:lnSpc>
                <a:spcPct val="150000"/>
              </a:lnSpc>
            </a:pPr>
            <a:r>
              <a:rPr lang="en-US" sz="2400" b="1" dirty="0" smtClean="0"/>
              <a:t>(1) Buoy evaluation and indication on the global energy budget,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(2) Frontal-scale air-sea interaction,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(3) Regional budget analysis using ocean observations.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768217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1346200"/>
            <a:ext cx="6324600" cy="54991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81000" y="152400"/>
            <a:ext cx="8534400" cy="1143000"/>
          </a:xfrm>
        </p:spPr>
        <p:txBody>
          <a:bodyPr>
            <a:normAutofit/>
          </a:bodyPr>
          <a:lstStyle/>
          <a:p>
            <a:pPr marL="742950" indent="-742950">
              <a:lnSpc>
                <a:spcPct val="80000"/>
              </a:lnSpc>
            </a:pPr>
            <a:r>
              <a:rPr lang="en-US" sz="3600" b="1" dirty="0" smtClean="0"/>
              <a:t>(1) Current </a:t>
            </a:r>
            <a:r>
              <a:rPr lang="en-US" sz="3600" b="1" dirty="0"/>
              <a:t>estimates of the global ocean </a:t>
            </a:r>
            <a:br>
              <a:rPr lang="en-US" sz="3600" b="1" dirty="0"/>
            </a:br>
            <a:r>
              <a:rPr lang="en-US" sz="3600" b="1" dirty="0"/>
              <a:t>energy and water </a:t>
            </a:r>
            <a:r>
              <a:rPr lang="en-US" sz="3600" b="1" dirty="0" smtClean="0"/>
              <a:t>budgets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60908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848600" cy="12192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A tandem challenge: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- the energy and water cycle are coupled</a:t>
            </a:r>
            <a:endParaRPr lang="en-US" sz="2800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14800"/>
            <a:ext cx="3916604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114800"/>
            <a:ext cx="3859615" cy="2564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143000" y="3733800"/>
            <a:ext cx="27093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Mean </a:t>
            </a:r>
            <a:r>
              <a:rPr lang="en-US" sz="1600" b="1" dirty="0" err="1" smtClean="0"/>
              <a:t>Qnet</a:t>
            </a:r>
            <a:r>
              <a:rPr lang="en-US" sz="1600" b="1" dirty="0" smtClean="0"/>
              <a:t>  from 12 products</a:t>
            </a:r>
            <a:endParaRPr lang="en-US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334000" y="3733800"/>
            <a:ext cx="26434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Mean E – P from 10 products</a:t>
            </a:r>
            <a:endParaRPr lang="en-US" sz="16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600200"/>
            <a:ext cx="77216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514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3276600"/>
            <a:ext cx="4358194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305800" cy="13716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Differences between products are largest </a:t>
            </a:r>
            <a:br>
              <a:rPr lang="en-US" sz="3600" b="1" dirty="0" smtClean="0"/>
            </a:br>
            <a:r>
              <a:rPr lang="en-US" sz="3600" b="1" dirty="0" smtClean="0"/>
              <a:t>in the tropical oceans</a:t>
            </a:r>
            <a:endParaRPr lang="en-US" sz="32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4075" y="3276600"/>
            <a:ext cx="4343400" cy="2801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701675" y="2971800"/>
            <a:ext cx="24571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/>
              <a:t>Qnet</a:t>
            </a:r>
            <a:r>
              <a:rPr lang="en-US" sz="1600" b="1" dirty="0" smtClean="0"/>
              <a:t>     STD (12 products)</a:t>
            </a:r>
            <a:endParaRPr lang="en-US" sz="1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661025" y="2971800"/>
            <a:ext cx="2419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E – P   </a:t>
            </a:r>
            <a:r>
              <a:rPr lang="en-US" sz="1600" b="1" dirty="0" smtClean="0"/>
              <a:t>STD  (10 products)</a:t>
            </a:r>
            <a:endParaRPr lang="en-US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1981200"/>
            <a:ext cx="6553200" cy="70788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857250" indent="-857250" algn="ctr"/>
            <a:r>
              <a:rPr lang="en-US" sz="2000" b="1" dirty="0" smtClean="0"/>
              <a:t>Air-sea buoys are located mostly in the tropical oceans:</a:t>
            </a:r>
          </a:p>
          <a:p>
            <a:pPr marL="857250" indent="-857250" algn="ctr"/>
            <a:r>
              <a:rPr lang="en-US" sz="2000" b="1" dirty="0" smtClean="0"/>
              <a:t>They are useful for identifying bias in surface fluxes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616345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715962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Example: </a:t>
            </a:r>
            <a:r>
              <a:rPr lang="en-US" sz="3100" b="1" dirty="0" smtClean="0"/>
              <a:t>Buoy evaluation of the bias in SW</a:t>
            </a:r>
            <a:endParaRPr lang="en-US" sz="3100" b="1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0" y="4620397"/>
            <a:ext cx="3124200" cy="223760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143000"/>
            <a:ext cx="6184900" cy="35306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114800" y="990600"/>
            <a:ext cx="194081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One buoy location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934200" y="4038600"/>
            <a:ext cx="1870712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81 buoy locations</a:t>
            </a:r>
          </a:p>
          <a:p>
            <a:r>
              <a:rPr lang="en-US" b="1" dirty="0" smtClean="0"/>
              <a:t>(1991-2007)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12409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3931</TotalTime>
  <Words>1079</Words>
  <Application>Microsoft Macintosh PowerPoint</Application>
  <PresentationFormat>On-screen Show (4:3)</PresentationFormat>
  <Paragraphs>127</Paragraphs>
  <Slides>18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Equation</vt:lpstr>
      <vt:lpstr>CFSR air-sea fluxes in the context of global energy and freshwater budgets</vt:lpstr>
      <vt:lpstr>Objective and Deliverables</vt:lpstr>
      <vt:lpstr>PowerPoint Presentation</vt:lpstr>
      <vt:lpstr>Air-Sea Flux buoys: Locations &amp; measurements</vt:lpstr>
      <vt:lpstr>Main research questions:</vt:lpstr>
      <vt:lpstr>(1) Current estimates of the global ocean  energy and water budgets</vt:lpstr>
      <vt:lpstr>A tandem challenge:  - the energy and water cycle are coupled</vt:lpstr>
      <vt:lpstr>Differences between products are largest  in the tropical oceans</vt:lpstr>
      <vt:lpstr>Example: Buoy evaluation of the bias in SW</vt:lpstr>
      <vt:lpstr>(2) Frontal-scale air-sea interaction: spatial resolution vs SST initialization </vt:lpstr>
      <vt:lpstr>Frontal-scale air-sea fluxes in the Gulf Stream region:</vt:lpstr>
      <vt:lpstr>Buoy Evaluation in the Gulf Stream region: CLIMODE + 5 NDBC buoys</vt:lpstr>
      <vt:lpstr>Power Spectral Density Analysis</vt:lpstr>
      <vt:lpstr>SST modulation on surface heat and momentum fluxes Monthly mean, 1988-2010</vt:lpstr>
      <vt:lpstr>PowerPoint Presentation</vt:lpstr>
      <vt:lpstr>PowerPoint Presentation</vt:lpstr>
      <vt:lpstr>(3) Regional heat budget analysis using ocean temperature observations</vt:lpstr>
      <vt:lpstr>Summary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Balancing heat budget at the ocean surface</dc:title>
  <dc:creator>Lisan</dc:creator>
  <cp:lastModifiedBy>Lisan Yu</cp:lastModifiedBy>
  <cp:revision>373</cp:revision>
  <dcterms:created xsi:type="dcterms:W3CDTF">2006-08-16T00:00:00Z</dcterms:created>
  <dcterms:modified xsi:type="dcterms:W3CDTF">2013-11-26T03:38:51Z</dcterms:modified>
</cp:coreProperties>
</file>