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png"/>
  <Default Extension="rels" ContentType="application/vnd.openxmlformats-package.relationships+xml"/>
  <Default Extension="vml" ContentType="application/vnd.openxmlformats-officedocument.vmlDrawing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image37.jpg" ContentType="image/jpeg"/>
  <Override PartName="/ppt/media/image38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65" r:id="rId2"/>
    <p:sldId id="266" r:id="rId3"/>
    <p:sldId id="257" r:id="rId4"/>
    <p:sldId id="263" r:id="rId5"/>
    <p:sldId id="258" r:id="rId6"/>
    <p:sldId id="261" r:id="rId7"/>
    <p:sldId id="262" r:id="rId8"/>
    <p:sldId id="264" r:id="rId9"/>
    <p:sldId id="270" r:id="rId10"/>
    <p:sldId id="269" r:id="rId11"/>
    <p:sldId id="260" r:id="rId12"/>
    <p:sldId id="267" r:id="rId13"/>
    <p:sldId id="268" r:id="rId14"/>
    <p:sldId id="271" r:id="rId15"/>
    <p:sldId id="277" r:id="rId16"/>
    <p:sldId id="278" r:id="rId17"/>
    <p:sldId id="279" r:id="rId18"/>
    <p:sldId id="272" r:id="rId19"/>
    <p:sldId id="273" r:id="rId20"/>
    <p:sldId id="274" r:id="rId21"/>
    <p:sldId id="275" r:id="rId22"/>
    <p:sldId id="280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193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304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947B56-5F86-4D22-9327-9ED162015D27}" type="datetimeFigureOut">
              <a:rPr lang="en-US" smtClean="0"/>
              <a:t>11/26/13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359C8D-7490-4983-A07B-B994F38BAD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959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921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37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29057" indent="-280406" defTabSz="914437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21626" indent="-224325" defTabSz="914437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570276" indent="-224325" defTabSz="914437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18927" indent="-224325" defTabSz="914437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467577" indent="-224325" defTabSz="91443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16227" indent="-224325" defTabSz="91443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364878" indent="-224325" defTabSz="91443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13528" indent="-224325" defTabSz="91443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628EE1DB-96F4-E54C-80E8-D5C112F111CA}" type="slidenum">
              <a:rPr lang="en-US"/>
              <a:pPr/>
              <a:t>9</a:t>
            </a:fld>
            <a:endParaRPr 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EE02FC-51C6-4DEE-9CBD-1B31176FFB7B}" type="slidenum">
              <a:rPr lang="en-US"/>
              <a:pPr/>
              <a:t>15</a:t>
            </a:fld>
            <a:endParaRPr lang="en-US"/>
          </a:p>
        </p:txBody>
      </p:sp>
      <p:sp>
        <p:nvSpPr>
          <p:cNvPr id="669698" name="Text Box 2"/>
          <p:cNvSpPr txBox="1">
            <a:spLocks noChangeArrowheads="1"/>
          </p:cNvSpPr>
          <p:nvPr/>
        </p:nvSpPr>
        <p:spPr bwMode="auto">
          <a:xfrm>
            <a:off x="1165301" y="686427"/>
            <a:ext cx="4525844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9856" tIns="44928" rIns="89856" bIns="44928" anchor="ctr"/>
          <a:lstStyle/>
          <a:p>
            <a:endParaRPr lang="en-US"/>
          </a:p>
        </p:txBody>
      </p:sp>
      <p:sp>
        <p:nvSpPr>
          <p:cNvPr id="669699" name="Rectangle 3"/>
          <p:cNvSpPr txBox="1">
            <a:spLocks noGrp="1" noChangeArrowheads="1"/>
          </p:cNvSpPr>
          <p:nvPr>
            <p:ph type="body"/>
          </p:nvPr>
        </p:nvSpPr>
        <p:spPr>
          <a:xfrm>
            <a:off x="686112" y="4343714"/>
            <a:ext cx="5485778" cy="4206115"/>
          </a:xfrm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4" Type="http://schemas.openxmlformats.org/officeDocument/2006/relationships/image" Target="../media/image27.g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8.gi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gi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6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6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/>
        </p:nvSpPr>
        <p:spPr bwMode="auto">
          <a:xfrm>
            <a:off x="6551613" y="624919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fld id="{44F94E6D-D331-8A45-82EA-E9683FE209F5}" type="slidenum">
              <a:rPr lang="en-US" sz="1400"/>
              <a:pPr/>
              <a:t>1</a:t>
            </a:fld>
            <a:endParaRPr lang="en-US" sz="1400"/>
          </a:p>
        </p:txBody>
      </p:sp>
      <p:pic>
        <p:nvPicPr>
          <p:cNvPr id="3" name="Picture 2" descr="ABL_clouds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94" b="7761"/>
          <a:stretch>
            <a:fillRect/>
          </a:stretch>
        </p:blipFill>
        <p:spPr bwMode="auto">
          <a:xfrm>
            <a:off x="1588" y="793"/>
            <a:ext cx="9140825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>
            <a:spLocks noGrp="1" noChangeArrowheads="1"/>
          </p:cNvSpPr>
          <p:nvPr/>
        </p:nvSpPr>
        <p:spPr bwMode="auto">
          <a:xfrm>
            <a:off x="230188" y="457200"/>
            <a:ext cx="8683625" cy="1756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9pPr>
          </a:lstStyle>
          <a:p>
            <a:r>
              <a:rPr lang="en-US" sz="3600" i="1" dirty="0">
                <a:solidFill>
                  <a:schemeClr val="bg1"/>
                </a:solidFill>
                <a:latin typeface="Verdana"/>
                <a:cs typeface="Verdana"/>
              </a:rPr>
              <a:t>Improving the </a:t>
            </a:r>
            <a:r>
              <a:rPr lang="en-US" sz="3600" i="1" dirty="0" smtClean="0">
                <a:solidFill>
                  <a:schemeClr val="bg1"/>
                </a:solidFill>
                <a:latin typeface="Verdana"/>
                <a:cs typeface="Verdana"/>
              </a:rPr>
              <a:t>Land-Surface Components </a:t>
            </a:r>
            <a:r>
              <a:rPr lang="en-US" sz="3600" i="1" dirty="0">
                <a:solidFill>
                  <a:schemeClr val="bg1"/>
                </a:solidFill>
                <a:latin typeface="Verdana"/>
                <a:cs typeface="Verdana"/>
              </a:rPr>
              <a:t>of the Climate Forecast System Reanalysis (CFSR)</a:t>
            </a:r>
            <a:endParaRPr lang="en-US" sz="36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/>
        </p:nvSpPr>
        <p:spPr bwMode="auto">
          <a:xfrm>
            <a:off x="266700" y="2993767"/>
            <a:ext cx="8610600" cy="1941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GB" sz="2400" dirty="0">
                <a:solidFill>
                  <a:srgbClr val="000090"/>
                </a:solidFill>
                <a:latin typeface="Verdana"/>
                <a:ea typeface="ヒラギノ角ゴ Pro W3" charset="0"/>
                <a:cs typeface="Verdana"/>
              </a:rPr>
              <a:t>Michael </a:t>
            </a:r>
            <a:r>
              <a:rPr lang="en-GB" sz="2400" dirty="0" smtClean="0">
                <a:solidFill>
                  <a:srgbClr val="000090"/>
                </a:solidFill>
                <a:latin typeface="Verdana"/>
                <a:ea typeface="ヒラギノ角ゴ Pro W3" charset="0"/>
                <a:cs typeface="Verdana"/>
              </a:rPr>
              <a:t>Ek, </a:t>
            </a:r>
            <a:r>
              <a:rPr lang="en-US" sz="2400" dirty="0">
                <a:solidFill>
                  <a:srgbClr val="000090"/>
                </a:solidFill>
                <a:latin typeface="Verdana"/>
                <a:cs typeface="Verdana"/>
              </a:rPr>
              <a:t>Jesse </a:t>
            </a:r>
            <a:r>
              <a:rPr lang="en-US" sz="2400" dirty="0" err="1">
                <a:solidFill>
                  <a:srgbClr val="000090"/>
                </a:solidFill>
                <a:latin typeface="Verdana"/>
                <a:cs typeface="Verdana"/>
              </a:rPr>
              <a:t>Meng</a:t>
            </a:r>
            <a:r>
              <a:rPr lang="en-US" sz="2400" dirty="0">
                <a:solidFill>
                  <a:srgbClr val="000090"/>
                </a:solidFill>
                <a:latin typeface="Verdana"/>
                <a:cs typeface="Verdana"/>
              </a:rPr>
              <a:t>, </a:t>
            </a:r>
            <a:r>
              <a:rPr lang="en-US" sz="2400" dirty="0" err="1">
                <a:solidFill>
                  <a:srgbClr val="000090"/>
                </a:solidFill>
                <a:latin typeface="Verdana"/>
                <a:cs typeface="Verdana"/>
              </a:rPr>
              <a:t>Jiarui</a:t>
            </a:r>
            <a:r>
              <a:rPr lang="en-US" sz="2400" dirty="0">
                <a:solidFill>
                  <a:srgbClr val="000090"/>
                </a:solidFill>
                <a:latin typeface="Verdana"/>
                <a:cs typeface="Verdana"/>
              </a:rPr>
              <a:t> Dong, </a:t>
            </a:r>
            <a:r>
              <a:rPr lang="en-US" sz="2400" dirty="0" err="1">
                <a:solidFill>
                  <a:srgbClr val="000090"/>
                </a:solidFill>
                <a:latin typeface="Verdana"/>
                <a:cs typeface="Verdana"/>
              </a:rPr>
              <a:t>Youlong</a:t>
            </a:r>
            <a:r>
              <a:rPr lang="en-US" sz="2400" dirty="0">
                <a:solidFill>
                  <a:srgbClr val="000090"/>
                </a:solidFill>
                <a:latin typeface="Verdana"/>
                <a:cs typeface="Verdana"/>
              </a:rPr>
              <a:t> Xia, </a:t>
            </a:r>
            <a:r>
              <a:rPr lang="en-US" sz="2400" dirty="0" err="1">
                <a:solidFill>
                  <a:srgbClr val="000090"/>
                </a:solidFill>
                <a:latin typeface="Verdana"/>
                <a:cs typeface="Verdana"/>
              </a:rPr>
              <a:t>Rongqian</a:t>
            </a:r>
            <a:r>
              <a:rPr lang="en-US" sz="2400" dirty="0">
                <a:solidFill>
                  <a:srgbClr val="000090"/>
                </a:solidFill>
                <a:latin typeface="Verdana"/>
                <a:cs typeface="Verdana"/>
              </a:rPr>
              <a:t> </a:t>
            </a:r>
            <a:r>
              <a:rPr lang="en-US" sz="2400" dirty="0" smtClean="0">
                <a:solidFill>
                  <a:srgbClr val="000090"/>
                </a:solidFill>
                <a:latin typeface="Verdana"/>
                <a:cs typeface="Verdana"/>
              </a:rPr>
              <a:t>Yang (NCEP/EMC</a:t>
            </a:r>
            <a:r>
              <a:rPr lang="en-US" sz="2400" dirty="0" smtClean="0">
                <a:solidFill>
                  <a:srgbClr val="000090"/>
                </a:solidFill>
                <a:latin typeface="Verdana"/>
                <a:cs typeface="Verdana"/>
              </a:rPr>
              <a:t>)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400" dirty="0" err="1" smtClean="0">
                <a:solidFill>
                  <a:srgbClr val="000090"/>
                </a:solidFill>
                <a:latin typeface="Verdana"/>
                <a:ea typeface="ヒラギノ角ゴ Pro W3" charset="0"/>
                <a:cs typeface="Verdana"/>
              </a:rPr>
              <a:t>Kingtse</a:t>
            </a:r>
            <a:r>
              <a:rPr lang="en-US" sz="2400" dirty="0" smtClean="0">
                <a:solidFill>
                  <a:srgbClr val="000090"/>
                </a:solidFill>
                <a:latin typeface="Verdana"/>
                <a:ea typeface="ヒラギノ角ゴ Pro W3" charset="0"/>
                <a:cs typeface="Verdana"/>
              </a:rPr>
              <a:t> Mo (NCEP/CPC)</a:t>
            </a:r>
            <a:endParaRPr lang="en-GB" sz="2400" dirty="0" smtClean="0">
              <a:solidFill>
                <a:srgbClr val="000090"/>
              </a:solidFill>
              <a:latin typeface="Verdana"/>
              <a:ea typeface="ヒラギノ角ゴ Pro W3" charset="0"/>
              <a:cs typeface="Verdana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2400" dirty="0" smtClean="0">
                <a:solidFill>
                  <a:srgbClr val="000090"/>
                </a:solidFill>
                <a:latin typeface="Verdana"/>
                <a:cs typeface="Verdana"/>
              </a:rPr>
              <a:t>Dennis </a:t>
            </a:r>
            <a:r>
              <a:rPr lang="en-US" sz="2400" dirty="0" err="1">
                <a:solidFill>
                  <a:srgbClr val="000090"/>
                </a:solidFill>
                <a:latin typeface="Verdana"/>
                <a:cs typeface="Verdana"/>
              </a:rPr>
              <a:t>Lettenmaier</a:t>
            </a:r>
            <a:r>
              <a:rPr lang="en-US" sz="2400" dirty="0">
                <a:solidFill>
                  <a:srgbClr val="000090"/>
                </a:solidFill>
                <a:latin typeface="Verdana"/>
                <a:cs typeface="Verdana"/>
              </a:rPr>
              <a:t>, Bart </a:t>
            </a:r>
            <a:r>
              <a:rPr lang="en-US" sz="2400" dirty="0" err="1" smtClean="0">
                <a:solidFill>
                  <a:srgbClr val="000090"/>
                </a:solidFill>
                <a:latin typeface="Verdana"/>
                <a:cs typeface="Verdana"/>
              </a:rPr>
              <a:t>Nijssen</a:t>
            </a:r>
            <a:r>
              <a:rPr lang="en-US" sz="2400" dirty="0" smtClean="0">
                <a:solidFill>
                  <a:srgbClr val="000090"/>
                </a:solidFill>
                <a:latin typeface="Verdana"/>
                <a:cs typeface="Verdana"/>
              </a:rPr>
              <a:t> (Univ. Washington)</a:t>
            </a:r>
            <a:endParaRPr lang="en-US" sz="2400" dirty="0">
              <a:solidFill>
                <a:srgbClr val="000090"/>
              </a:solidFill>
              <a:latin typeface="Verdana"/>
              <a:cs typeface="Verdana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2400" dirty="0" smtClean="0">
                <a:solidFill>
                  <a:srgbClr val="000090"/>
                </a:solidFill>
                <a:latin typeface="Verdana"/>
                <a:cs typeface="Verdana"/>
              </a:rPr>
              <a:t>Eric </a:t>
            </a:r>
            <a:r>
              <a:rPr lang="en-US" sz="2400" dirty="0">
                <a:solidFill>
                  <a:srgbClr val="000090"/>
                </a:solidFill>
                <a:latin typeface="Verdana"/>
                <a:cs typeface="Verdana"/>
              </a:rPr>
              <a:t>Wood, Justin </a:t>
            </a:r>
            <a:r>
              <a:rPr lang="en-US" sz="2400" dirty="0" smtClean="0">
                <a:solidFill>
                  <a:srgbClr val="000090"/>
                </a:solidFill>
                <a:latin typeface="Verdana"/>
                <a:cs typeface="Verdana"/>
              </a:rPr>
              <a:t>Sheffield (Princeton Univ.)</a:t>
            </a:r>
            <a:endParaRPr lang="en-GB" sz="2400" dirty="0">
              <a:solidFill>
                <a:srgbClr val="000090"/>
              </a:solidFill>
              <a:latin typeface="Verdana"/>
              <a:ea typeface="ヒラギノ角ゴ Pro W3" charset="0"/>
              <a:cs typeface="Verdana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28600" y="5715000"/>
            <a:ext cx="8686800" cy="925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 defTabSz="457200"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i="1" dirty="0" smtClean="0">
                <a:latin typeface="Verdana"/>
                <a:cs typeface="Verdana"/>
              </a:rPr>
              <a:t>NOAA Climate Program Office</a:t>
            </a:r>
          </a:p>
          <a:p>
            <a:pPr algn="ctr" defTabSz="457200"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 dirty="0">
                <a:latin typeface="Verdana"/>
                <a:cs typeface="Verdana"/>
              </a:rPr>
              <a:t>Modeling, Analysis, Predictions, and </a:t>
            </a:r>
            <a:r>
              <a:rPr lang="en-US" sz="1800" dirty="0" smtClean="0">
                <a:latin typeface="Verdana"/>
                <a:cs typeface="Verdana"/>
              </a:rPr>
              <a:t>Projections (MAPP) program</a:t>
            </a:r>
          </a:p>
          <a:p>
            <a:pPr algn="ctr" defTabSz="457200"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 i="1" dirty="0" smtClean="0">
                <a:latin typeface="Verdana"/>
                <a:cs typeface="Verdana"/>
              </a:rPr>
              <a:t>Reanalysis Task Force </a:t>
            </a:r>
            <a:r>
              <a:rPr lang="en-US" sz="1800" i="1" dirty="0" err="1" smtClean="0">
                <a:latin typeface="Verdana"/>
                <a:cs typeface="Verdana"/>
              </a:rPr>
              <a:t>telecon</a:t>
            </a:r>
            <a:r>
              <a:rPr lang="en-US" sz="1800" i="1" dirty="0" smtClean="0">
                <a:latin typeface="Verdana"/>
                <a:cs typeface="Verdana"/>
              </a:rPr>
              <a:t>, 26 November 2013</a:t>
            </a:r>
          </a:p>
        </p:txBody>
      </p:sp>
    </p:spTree>
    <p:extLst>
      <p:ext uri="{BB962C8B-B14F-4D97-AF65-F5344CB8AC3E}">
        <p14:creationId xmlns:p14="http://schemas.microsoft.com/office/powerpoint/2010/main" val="19727909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3"/>
          <p:cNvSpPr txBox="1">
            <a:spLocks noChangeArrowheads="1"/>
          </p:cNvSpPr>
          <p:nvPr/>
        </p:nvSpPr>
        <p:spPr bwMode="auto">
          <a:xfrm>
            <a:off x="228600" y="228600"/>
            <a:ext cx="8686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3200" i="1" dirty="0">
                <a:solidFill>
                  <a:srgbClr val="000000"/>
                </a:solidFill>
                <a:latin typeface="Verdana" charset="0"/>
                <a:cs typeface="Verdana" charset="0"/>
              </a:rPr>
              <a:t>DATA </a:t>
            </a:r>
            <a:r>
              <a:rPr lang="en-US" sz="3200" i="1" dirty="0" smtClean="0">
                <a:solidFill>
                  <a:srgbClr val="000000"/>
                </a:solidFill>
                <a:latin typeface="Verdana" charset="0"/>
                <a:cs typeface="Verdana" charset="0"/>
              </a:rPr>
              <a:t>ASSIMILATION:  SNOW</a:t>
            </a:r>
            <a:endParaRPr lang="en-US" sz="3200" i="1" dirty="0">
              <a:solidFill>
                <a:srgbClr val="000000"/>
              </a:solidFill>
              <a:latin typeface="Verdana" charset="0"/>
              <a:cs typeface="Verdana" charset="0"/>
            </a:endParaRPr>
          </a:p>
        </p:txBody>
      </p:sp>
      <p:sp>
        <p:nvSpPr>
          <p:cNvPr id="409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100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127" name="Rectangle 35"/>
          <p:cNvSpPr>
            <a:spLocks noChangeArrowheads="1"/>
          </p:cNvSpPr>
          <p:nvPr/>
        </p:nvSpPr>
        <p:spPr bwMode="auto">
          <a:xfrm>
            <a:off x="5540375" y="3733800"/>
            <a:ext cx="3617913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bg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bg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bg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bg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bg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Arial" charset="0"/>
              </a:defRPr>
            </a:lvl9pPr>
          </a:lstStyle>
          <a:p>
            <a:pPr algn="l">
              <a:spcBef>
                <a:spcPct val="50000"/>
              </a:spcBef>
              <a:defRPr/>
            </a:pPr>
            <a:r>
              <a:rPr lang="en-US" altLang="en-US" sz="1400" b="0" i="1" dirty="0" smtClean="0">
                <a:solidFill>
                  <a:schemeClr val="tx1"/>
                </a:solidFill>
                <a:latin typeface="+mj-lt"/>
                <a:ea typeface="+mn-ea"/>
                <a:cs typeface="Times New Roman" pitchFamily="18" charset="0"/>
              </a:rPr>
              <a:t>Comparison of snow water equivalent between the open loop simulation (green), the assimilation simulation (red) and the in-situ measurement (black) averaged over all SNOTEL sites in the study region. </a:t>
            </a:r>
          </a:p>
        </p:txBody>
      </p:sp>
      <p:sp>
        <p:nvSpPr>
          <p:cNvPr id="4102" name="Rectangle 1"/>
          <p:cNvSpPr>
            <a:spLocks noChangeArrowheads="1"/>
          </p:cNvSpPr>
          <p:nvPr/>
        </p:nvSpPr>
        <p:spPr bwMode="auto">
          <a:xfrm>
            <a:off x="533400" y="1206500"/>
            <a:ext cx="4876800" cy="203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en-US">
                <a:solidFill>
                  <a:schemeClr val="tx1"/>
                </a:solidFill>
              </a:rPr>
              <a:t>An improved land-data assimilation component in GLDAS will decrease errors and improve the quality of the reanalysis.  This would be a first effort that targets incorporating extensive satellite observations of land data sets into a NOAA/NCEP operational global reanalysis.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01613" y="5459413"/>
            <a:ext cx="6318250" cy="11684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n-US" sz="1400" b="0" i="1">
                <a:solidFill>
                  <a:schemeClr val="tx1"/>
                </a:solidFill>
                <a:cs typeface="Times New Roman" charset="0"/>
              </a:rPr>
              <a:t>Comparison of the median SWE for pixels including 5 or more stations; ground observations (black dots), SMMR observations (plus), model forecast (dash lines), model forecast with assimilation run-I (dotted lines) and run-II (solid lines) from (a) January to March in 1979 and (b) from July 1986 to June 1987 (zoomed to the winter months from October 1986 to April 1987).</a:t>
            </a:r>
          </a:p>
        </p:txBody>
      </p:sp>
      <p:grpSp>
        <p:nvGrpSpPr>
          <p:cNvPr id="4104" name="Group 5"/>
          <p:cNvGrpSpPr>
            <a:grpSpLocks/>
          </p:cNvGrpSpPr>
          <p:nvPr/>
        </p:nvGrpSpPr>
        <p:grpSpPr bwMode="auto">
          <a:xfrm>
            <a:off x="5715000" y="1600200"/>
            <a:ext cx="3268663" cy="1936750"/>
            <a:chOff x="5715000" y="1600200"/>
            <a:chExt cx="3268663" cy="1936750"/>
          </a:xfrm>
        </p:grpSpPr>
        <p:pic>
          <p:nvPicPr>
            <p:cNvPr id="4108" name="Picture 3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5000" y="1600200"/>
              <a:ext cx="3268663" cy="1936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09" name="TextBox 3"/>
            <p:cNvSpPr txBox="1">
              <a:spLocks noChangeArrowheads="1"/>
            </p:cNvSpPr>
            <p:nvPr/>
          </p:nvSpPr>
          <p:spPr bwMode="auto">
            <a:xfrm>
              <a:off x="6172200" y="1752600"/>
              <a:ext cx="279158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1pPr>
              <a:lvl2pPr marL="742950" indent="-285750"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/>
                <a:t>MODIS Snow Cover DA</a:t>
              </a:r>
            </a:p>
          </p:txBody>
        </p:sp>
      </p:grpSp>
      <p:grpSp>
        <p:nvGrpSpPr>
          <p:cNvPr id="4105" name="Group 7"/>
          <p:cNvGrpSpPr>
            <a:grpSpLocks/>
          </p:cNvGrpSpPr>
          <p:nvPr/>
        </p:nvGrpSpPr>
        <p:grpSpPr bwMode="auto">
          <a:xfrm>
            <a:off x="371475" y="3355975"/>
            <a:ext cx="5038725" cy="2066925"/>
            <a:chOff x="371061" y="3355462"/>
            <a:chExt cx="5039139" cy="2066925"/>
          </a:xfrm>
        </p:grpSpPr>
        <p:pic>
          <p:nvPicPr>
            <p:cNvPr id="410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1061" y="3355462"/>
              <a:ext cx="5039139" cy="2066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07" name="TextBox 4"/>
            <p:cNvSpPr txBox="1">
              <a:spLocks noChangeArrowheads="1"/>
            </p:cNvSpPr>
            <p:nvPr/>
          </p:nvSpPr>
          <p:spPr bwMode="auto">
            <a:xfrm>
              <a:off x="1900030" y="3722414"/>
              <a:ext cx="19812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1pPr>
              <a:lvl2pPr marL="742950" indent="-285750"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/>
                <a:t>SMMR SWE DA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1549" y="329625"/>
            <a:ext cx="795882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i="1" dirty="0" smtClean="0">
                <a:latin typeface="Verdana"/>
                <a:cs typeface="Verdana"/>
              </a:rPr>
              <a:t>One-Stream retrospective </a:t>
            </a:r>
            <a:r>
              <a:rPr lang="en-US" sz="3200" b="1" i="1" dirty="0" smtClean="0">
                <a:solidFill>
                  <a:schemeClr val="tx1"/>
                </a:solidFill>
                <a:effectLst/>
                <a:latin typeface="Verdana"/>
                <a:cs typeface="Verdana"/>
              </a:rPr>
              <a:t>GLDAS</a:t>
            </a:r>
            <a:endParaRPr lang="en-US" sz="3200" b="1" i="1" dirty="0">
              <a:solidFill>
                <a:schemeClr val="tx1"/>
              </a:solidFill>
              <a:effectLst/>
              <a:latin typeface="Verdana"/>
              <a:cs typeface="Verdana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912674"/>
            <a:ext cx="8229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  <a:defRPr/>
            </a:pPr>
            <a:r>
              <a:rPr lang="en-US" dirty="0">
                <a:cs typeface="Times New Roman" pitchFamily="18" charset="0"/>
              </a:rPr>
              <a:t>Motivation: </a:t>
            </a:r>
            <a:r>
              <a:rPr lang="en-US" dirty="0">
                <a:solidFill>
                  <a:srgbClr val="006600"/>
                </a:solidFill>
                <a:cs typeface="Times New Roman" pitchFamily="18" charset="0"/>
              </a:rPr>
              <a:t>CFSR was executed in 6 </a:t>
            </a:r>
            <a:r>
              <a:rPr lang="en-US" dirty="0" smtClean="0">
                <a:solidFill>
                  <a:srgbClr val="006600"/>
                </a:solidFill>
                <a:cs typeface="Times New Roman" pitchFamily="18" charset="0"/>
              </a:rPr>
              <a:t>streams, discontinuity at stream boundaries. </a:t>
            </a:r>
            <a:endParaRPr lang="en-US" dirty="0">
              <a:solidFill>
                <a:srgbClr val="006600"/>
              </a:solidFill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dirty="0">
                <a:cs typeface="Times New Roman" pitchFamily="18" charset="0"/>
              </a:rPr>
              <a:t>Solution: </a:t>
            </a:r>
            <a:r>
              <a:rPr lang="en-US" dirty="0" smtClean="0">
                <a:solidFill>
                  <a:srgbClr val="006600"/>
                </a:solidFill>
                <a:cs typeface="Times New Roman" pitchFamily="18" charset="0"/>
              </a:rPr>
              <a:t>One-stream </a:t>
            </a:r>
            <a:r>
              <a:rPr lang="en-US" dirty="0">
                <a:solidFill>
                  <a:srgbClr val="006600"/>
                </a:solidFill>
                <a:cs typeface="Times New Roman" pitchFamily="18" charset="0"/>
              </a:rPr>
              <a:t>GLDAS (1979-realtime).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dirty="0">
                <a:cs typeface="Times New Roman" pitchFamily="18" charset="0"/>
              </a:rPr>
              <a:t>Configuration: </a:t>
            </a:r>
            <a:r>
              <a:rPr lang="en-US" dirty="0">
                <a:solidFill>
                  <a:srgbClr val="006600"/>
                </a:solidFill>
                <a:cs typeface="Times New Roman" pitchFamily="18" charset="0"/>
              </a:rPr>
              <a:t>Same as CFSR (LIS T382).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dirty="0">
                <a:cs typeface="Times New Roman" pitchFamily="18" charset="0"/>
              </a:rPr>
              <a:t>Forcing: </a:t>
            </a:r>
            <a:r>
              <a:rPr lang="en-US" dirty="0">
                <a:solidFill>
                  <a:srgbClr val="006600"/>
                </a:solidFill>
                <a:cs typeface="Times New Roman" pitchFamily="18" charset="0"/>
              </a:rPr>
              <a:t>CFSR surface forcing and blended </a:t>
            </a:r>
            <a:r>
              <a:rPr lang="en-US" dirty="0" smtClean="0">
                <a:solidFill>
                  <a:srgbClr val="006600"/>
                </a:solidFill>
                <a:cs typeface="Times New Roman" pitchFamily="18" charset="0"/>
              </a:rPr>
              <a:t>(</a:t>
            </a:r>
            <a:r>
              <a:rPr lang="en-US" dirty="0" err="1" smtClean="0">
                <a:solidFill>
                  <a:srgbClr val="006600"/>
                </a:solidFill>
                <a:cs typeface="Times New Roman" pitchFamily="18" charset="0"/>
              </a:rPr>
              <a:t>obs+model</a:t>
            </a:r>
            <a:r>
              <a:rPr lang="en-US" dirty="0" smtClean="0">
                <a:solidFill>
                  <a:srgbClr val="006600"/>
                </a:solidFill>
                <a:cs typeface="Times New Roman" pitchFamily="18" charset="0"/>
              </a:rPr>
              <a:t>) </a:t>
            </a:r>
            <a:r>
              <a:rPr lang="en-US" dirty="0" err="1" smtClean="0">
                <a:solidFill>
                  <a:srgbClr val="006600"/>
                </a:solidFill>
                <a:cs typeface="Times New Roman" pitchFamily="18" charset="0"/>
              </a:rPr>
              <a:t>precip</a:t>
            </a:r>
            <a:r>
              <a:rPr lang="en-US" dirty="0" smtClean="0">
                <a:solidFill>
                  <a:srgbClr val="006600"/>
                </a:solidFill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6600"/>
                </a:solidFill>
                <a:cs typeface="Times New Roman" pitchFamily="18" charset="0"/>
              </a:rPr>
              <a:t>forcing.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dirty="0">
                <a:cs typeface="Times New Roman" pitchFamily="18" charset="0"/>
              </a:rPr>
              <a:t>Initial condition: </a:t>
            </a:r>
            <a:r>
              <a:rPr lang="en-US" dirty="0">
                <a:solidFill>
                  <a:srgbClr val="006600"/>
                </a:solidFill>
                <a:cs typeface="Times New Roman" pitchFamily="18" charset="0"/>
              </a:rPr>
              <a:t>Spin up land states for 1 January, 1979.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dirty="0">
                <a:cs typeface="Times New Roman" pitchFamily="18" charset="0"/>
              </a:rPr>
              <a:t>Spin up</a:t>
            </a:r>
            <a:r>
              <a:rPr lang="en-US" dirty="0" smtClean="0">
                <a:cs typeface="Times New Roman" pitchFamily="18" charset="0"/>
              </a:rPr>
              <a:t>: </a:t>
            </a:r>
            <a:r>
              <a:rPr lang="en-US" dirty="0" smtClean="0">
                <a:solidFill>
                  <a:srgbClr val="006600"/>
                </a:solidFill>
                <a:cs typeface="Times New Roman" pitchFamily="18" charset="0"/>
              </a:rPr>
              <a:t>15 years (5 repeating year of 2003; followed by 10 repeating year of 1979)</a:t>
            </a:r>
            <a:endParaRPr lang="en-US" dirty="0">
              <a:solidFill>
                <a:srgbClr val="006600"/>
              </a:solidFill>
              <a:cs typeface="Times New Roman" pitchFamily="18" charset="0"/>
            </a:endParaRPr>
          </a:p>
        </p:txBody>
      </p:sp>
      <p:pic>
        <p:nvPicPr>
          <p:cNvPr id="39" name="Picture 18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778204"/>
            <a:ext cx="8229600" cy="38511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242606"/>
            <a:ext cx="1709928" cy="87840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/>
          <p:cNvSpPr/>
          <p:nvPr/>
        </p:nvSpPr>
        <p:spPr>
          <a:xfrm>
            <a:off x="5289932" y="3810000"/>
            <a:ext cx="1143000" cy="16764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781800" y="3505200"/>
            <a:ext cx="1143000" cy="16764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965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228600" y="228600"/>
            <a:ext cx="8686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3200" i="1" dirty="0">
                <a:solidFill>
                  <a:srgbClr val="000000"/>
                </a:solidFill>
                <a:latin typeface="Verdana" charset="0"/>
                <a:cs typeface="Verdana" charset="0"/>
              </a:rPr>
              <a:t>SPINUP STRATEGY</a:t>
            </a:r>
          </a:p>
        </p:txBody>
      </p:sp>
      <p:sp>
        <p:nvSpPr>
          <p:cNvPr id="205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052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pSp>
        <p:nvGrpSpPr>
          <p:cNvPr id="2053" name="Group 1"/>
          <p:cNvGrpSpPr>
            <a:grpSpLocks/>
          </p:cNvGrpSpPr>
          <p:nvPr/>
        </p:nvGrpSpPr>
        <p:grpSpPr bwMode="auto">
          <a:xfrm>
            <a:off x="138113" y="1306513"/>
            <a:ext cx="4800600" cy="2727325"/>
            <a:chOff x="0" y="1929197"/>
            <a:chExt cx="4800599" cy="3241581"/>
          </a:xfrm>
        </p:grpSpPr>
        <p:pic>
          <p:nvPicPr>
            <p:cNvPr id="2057" name="Picture 2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1929197"/>
              <a:ext cx="2400300" cy="16198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8" name="Text Box 8"/>
            <p:cNvSpPr txBox="1">
              <a:spLocks noChangeArrowheads="1"/>
            </p:cNvSpPr>
            <p:nvPr/>
          </p:nvSpPr>
          <p:spPr bwMode="auto">
            <a:xfrm>
              <a:off x="1025519" y="3056955"/>
              <a:ext cx="1263396" cy="2386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1pPr>
              <a:lvl2pPr marL="742950" indent="-285750"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r">
                <a:spcBef>
                  <a:spcPts val="600"/>
                </a:spcBef>
              </a:pPr>
              <a:r>
                <a:rPr lang="en-US" sz="1200">
                  <a:solidFill>
                    <a:srgbClr val="800000"/>
                  </a:solidFill>
                </a:rPr>
                <a:t>SPINUP: 1986</a:t>
              </a:r>
            </a:p>
          </p:txBody>
        </p:sp>
        <p:pic>
          <p:nvPicPr>
            <p:cNvPr id="2059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0301" y="1929197"/>
              <a:ext cx="2400298" cy="1624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60" name="Text Box 8"/>
            <p:cNvSpPr txBox="1">
              <a:spLocks noChangeArrowheads="1"/>
            </p:cNvSpPr>
            <p:nvPr/>
          </p:nvSpPr>
          <p:spPr bwMode="auto">
            <a:xfrm>
              <a:off x="3352800" y="3066937"/>
              <a:ext cx="136779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1pPr>
              <a:lvl2pPr marL="742950" indent="-285750"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r">
                <a:spcBef>
                  <a:spcPts val="600"/>
                </a:spcBef>
              </a:pPr>
              <a:r>
                <a:rPr lang="en-US" sz="1200">
                  <a:solidFill>
                    <a:srgbClr val="800000"/>
                  </a:solidFill>
                </a:rPr>
                <a:t>SPINUP: 1985</a:t>
              </a:r>
            </a:p>
          </p:txBody>
        </p:sp>
        <p:pic>
          <p:nvPicPr>
            <p:cNvPr id="2061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549030"/>
              <a:ext cx="2400301" cy="16184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62" name="Text Box 8"/>
            <p:cNvSpPr txBox="1">
              <a:spLocks noChangeArrowheads="1"/>
            </p:cNvSpPr>
            <p:nvPr/>
          </p:nvSpPr>
          <p:spPr bwMode="auto">
            <a:xfrm>
              <a:off x="542030" y="4661894"/>
              <a:ext cx="174688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1pPr>
              <a:lvl2pPr marL="742950" indent="-285750"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r">
                <a:spcBef>
                  <a:spcPts val="600"/>
                </a:spcBef>
              </a:pPr>
              <a:r>
                <a:rPr lang="en-US" sz="1200">
                  <a:solidFill>
                    <a:srgbClr val="800000"/>
                  </a:solidFill>
                </a:rPr>
                <a:t>SPINUP: 1985&amp;1986</a:t>
              </a:r>
            </a:p>
          </p:txBody>
        </p:sp>
        <p:pic>
          <p:nvPicPr>
            <p:cNvPr id="2063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0301" y="3549030"/>
              <a:ext cx="2400298" cy="1621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64" name="Text Box 8"/>
            <p:cNvSpPr txBox="1">
              <a:spLocks noChangeArrowheads="1"/>
            </p:cNvSpPr>
            <p:nvPr/>
          </p:nvSpPr>
          <p:spPr bwMode="auto">
            <a:xfrm>
              <a:off x="3112578" y="4656683"/>
              <a:ext cx="1629794" cy="2386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1pPr>
              <a:lvl2pPr marL="742950" indent="-285750"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r">
                <a:spcBef>
                  <a:spcPts val="600"/>
                </a:spcBef>
              </a:pPr>
              <a:r>
                <a:rPr lang="en-US" sz="1200">
                  <a:solidFill>
                    <a:srgbClr val="800000"/>
                  </a:solidFill>
                </a:rPr>
                <a:t>SPINUP: 1984&amp;1985</a:t>
              </a:r>
            </a:p>
          </p:txBody>
        </p:sp>
      </p:grpSp>
      <p:sp>
        <p:nvSpPr>
          <p:cNvPr id="43" name="Rectangle 42"/>
          <p:cNvSpPr/>
          <p:nvPr/>
        </p:nvSpPr>
        <p:spPr>
          <a:xfrm>
            <a:off x="4938713" y="1311275"/>
            <a:ext cx="4191000" cy="2430463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>
                <a:solidFill>
                  <a:schemeClr val="bg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bg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bg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bg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bg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lang="en-US" altLang="en-US" sz="1400" dirty="0" smtClean="0">
                <a:solidFill>
                  <a:schemeClr val="tx1"/>
                </a:solidFill>
                <a:latin typeface="+mj-lt"/>
                <a:ea typeface="+mn-ea"/>
                <a:cs typeface="Times New Roman" panose="02020603050405020304" pitchFamily="18" charset="0"/>
              </a:rPr>
              <a:t>Precipitation is a major factor affecting </a:t>
            </a:r>
            <a:r>
              <a:rPr lang="en-US" altLang="en-US" sz="1400" dirty="0" err="1" smtClean="0">
                <a:solidFill>
                  <a:schemeClr val="tx1"/>
                </a:solidFill>
                <a:latin typeface="+mj-lt"/>
                <a:ea typeface="+mn-ea"/>
                <a:cs typeface="Times New Roman" panose="02020603050405020304" pitchFamily="18" charset="0"/>
              </a:rPr>
              <a:t>spinup</a:t>
            </a:r>
            <a:r>
              <a:rPr lang="en-US" altLang="en-US" sz="1400" dirty="0" smtClean="0">
                <a:solidFill>
                  <a:schemeClr val="tx1"/>
                </a:solidFill>
                <a:latin typeface="+mj-lt"/>
                <a:ea typeface="+mn-ea"/>
                <a:cs typeface="Times New Roman" panose="02020603050405020304" pitchFamily="18" charset="0"/>
              </a:rPr>
              <a:t> time.</a:t>
            </a:r>
          </a:p>
          <a:p>
            <a:pPr marL="347663" indent="-119063" algn="l">
              <a:buFont typeface="Wingdings" pitchFamily="2" charset="2"/>
              <a:buChar char="Ø"/>
              <a:defRPr/>
            </a:pPr>
            <a:r>
              <a:rPr lang="en-US" altLang="en-US" sz="1200" dirty="0" smtClean="0">
                <a:solidFill>
                  <a:schemeClr val="tx1"/>
                </a:solidFill>
                <a:latin typeface="+mj-lt"/>
                <a:ea typeface="+mn-ea"/>
                <a:cs typeface="Times New Roman" panose="02020603050405020304" pitchFamily="18" charset="0"/>
              </a:rPr>
              <a:t>Regions with annual precipitation over 1000m (NE and SE) requires </a:t>
            </a:r>
            <a:r>
              <a:rPr lang="en-US" altLang="en-US" sz="1200" dirty="0" err="1" smtClean="0">
                <a:solidFill>
                  <a:schemeClr val="tx1"/>
                </a:solidFill>
                <a:latin typeface="+mj-lt"/>
                <a:ea typeface="+mn-ea"/>
                <a:cs typeface="Times New Roman" panose="02020603050405020304" pitchFamily="18" charset="0"/>
              </a:rPr>
              <a:t>spinup</a:t>
            </a:r>
            <a:r>
              <a:rPr lang="en-US" altLang="en-US" sz="1200" dirty="0" smtClean="0">
                <a:solidFill>
                  <a:schemeClr val="tx1"/>
                </a:solidFill>
                <a:latin typeface="+mj-lt"/>
                <a:ea typeface="+mn-ea"/>
                <a:cs typeface="Times New Roman" panose="02020603050405020304" pitchFamily="18" charset="0"/>
              </a:rPr>
              <a:t> time less than 1 year. </a:t>
            </a:r>
          </a:p>
          <a:p>
            <a:pPr marL="347663" indent="-119063" algn="l">
              <a:buFont typeface="Wingdings" pitchFamily="2" charset="2"/>
              <a:buChar char="Ø"/>
              <a:defRPr/>
            </a:pPr>
            <a:r>
              <a:rPr lang="en-US" altLang="en-US" sz="1200" dirty="0" smtClean="0">
                <a:solidFill>
                  <a:schemeClr val="tx1"/>
                </a:solidFill>
                <a:latin typeface="+mj-lt"/>
                <a:ea typeface="+mn-ea"/>
                <a:cs typeface="Times New Roman" panose="02020603050405020304" pitchFamily="18" charset="0"/>
              </a:rPr>
              <a:t>Regions with annual precipitation between 500mm and 1000mm (CE and NW) require the 4-5 years spin-up time. </a:t>
            </a:r>
          </a:p>
          <a:p>
            <a:pPr marL="347663" indent="-119063" algn="l">
              <a:buFont typeface="Wingdings" pitchFamily="2" charset="2"/>
              <a:buChar char="Ø"/>
              <a:defRPr/>
            </a:pPr>
            <a:r>
              <a:rPr lang="en-US" altLang="en-US" sz="1200" dirty="0" smtClean="0">
                <a:solidFill>
                  <a:schemeClr val="tx1"/>
                </a:solidFill>
                <a:latin typeface="+mj-lt"/>
                <a:ea typeface="+mn-ea"/>
                <a:cs typeface="Times New Roman" panose="02020603050405020304" pitchFamily="18" charset="0"/>
              </a:rPr>
              <a:t>Regions with annual precipitation less than 500mm (NC and SW) requires nearly 10-year </a:t>
            </a:r>
            <a:r>
              <a:rPr lang="en-US" altLang="en-US" sz="1200" dirty="0" err="1" smtClean="0">
                <a:solidFill>
                  <a:schemeClr val="tx1"/>
                </a:solidFill>
                <a:latin typeface="+mj-lt"/>
                <a:ea typeface="+mn-ea"/>
                <a:cs typeface="Times New Roman" panose="02020603050405020304" pitchFamily="18" charset="0"/>
              </a:rPr>
              <a:t>spinup</a:t>
            </a:r>
            <a:r>
              <a:rPr lang="en-US" altLang="en-US" sz="1200" dirty="0" smtClean="0">
                <a:solidFill>
                  <a:schemeClr val="tx1"/>
                </a:solidFill>
                <a:latin typeface="+mj-lt"/>
                <a:ea typeface="+mn-ea"/>
                <a:cs typeface="Times New Roman" panose="02020603050405020304" pitchFamily="18" charset="0"/>
              </a:rPr>
              <a:t> time.</a:t>
            </a:r>
          </a:p>
          <a:p>
            <a:pPr algn="l">
              <a:defRPr/>
            </a:pPr>
            <a:r>
              <a:rPr lang="en-US" altLang="en-US" sz="1400" dirty="0" smtClean="0">
                <a:solidFill>
                  <a:schemeClr val="tx1"/>
                </a:solidFill>
                <a:latin typeface="+mj-lt"/>
                <a:ea typeface="+mn-ea"/>
                <a:cs typeface="Times New Roman" panose="02020603050405020304" pitchFamily="18" charset="0"/>
              </a:rPr>
              <a:t>Temperature affects model </a:t>
            </a:r>
            <a:r>
              <a:rPr lang="en-US" altLang="en-US" sz="1400" dirty="0" err="1" smtClean="0">
                <a:solidFill>
                  <a:schemeClr val="tx1"/>
                </a:solidFill>
                <a:latin typeface="+mj-lt"/>
                <a:ea typeface="+mn-ea"/>
                <a:cs typeface="Times New Roman" panose="02020603050405020304" pitchFamily="18" charset="0"/>
              </a:rPr>
              <a:t>spinup</a:t>
            </a:r>
            <a:r>
              <a:rPr lang="en-US" altLang="en-US" sz="1400" dirty="0" smtClean="0">
                <a:solidFill>
                  <a:schemeClr val="tx1"/>
                </a:solidFill>
                <a:latin typeface="+mj-lt"/>
                <a:ea typeface="+mn-ea"/>
                <a:cs typeface="Times New Roman" panose="02020603050405020304" pitchFamily="18" charset="0"/>
              </a:rPr>
              <a:t> time in dry regions.</a:t>
            </a:r>
          </a:p>
        </p:txBody>
      </p:sp>
      <p:pic>
        <p:nvPicPr>
          <p:cNvPr id="2055" name="Picture 3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90" t="30019" r="68054" b="45953"/>
          <a:stretch>
            <a:fillRect/>
          </a:stretch>
        </p:blipFill>
        <p:spPr bwMode="auto">
          <a:xfrm>
            <a:off x="5053013" y="4114800"/>
            <a:ext cx="39624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7463" y="4379913"/>
            <a:ext cx="5087937" cy="23082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n-US">
                <a:solidFill>
                  <a:schemeClr val="tx1"/>
                </a:solidFill>
              </a:rPr>
              <a:t>CFSR ran with six simultaneous </a:t>
            </a:r>
            <a:r>
              <a:rPr lang="ja-JP" altLang="en-US">
                <a:solidFill>
                  <a:schemeClr val="tx1"/>
                </a:solidFill>
              </a:rPr>
              <a:t>“</a:t>
            </a:r>
            <a:r>
              <a:rPr lang="en-US">
                <a:solidFill>
                  <a:schemeClr val="tx1"/>
                </a:solidFill>
              </a:rPr>
              <a:t>streams</a:t>
            </a:r>
            <a:r>
              <a:rPr lang="ja-JP" altLang="en-US">
                <a:solidFill>
                  <a:schemeClr val="tx1"/>
                </a:solidFill>
              </a:rPr>
              <a:t>”</a:t>
            </a:r>
            <a:r>
              <a:rPr lang="en-US">
                <a:solidFill>
                  <a:schemeClr val="tx1"/>
                </a:solidFill>
              </a:rPr>
              <a:t> (separate runs) over the 32-year period (1979-2010) with the issue of discontinuity of evolving land states. </a:t>
            </a:r>
          </a:p>
          <a:p>
            <a:pPr algn="l"/>
            <a:endParaRPr lang="en-US">
              <a:solidFill>
                <a:schemeClr val="tx1"/>
              </a:solidFill>
            </a:endParaRPr>
          </a:p>
          <a:p>
            <a:pPr algn="l"/>
            <a:r>
              <a:rPr lang="en-US">
                <a:solidFill>
                  <a:schemeClr val="tx1"/>
                </a:solidFill>
              </a:rPr>
              <a:t>A sufficient spin-up process for each single stream is required to maintain the continuity of land states.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3"/>
          <p:cNvSpPr txBox="1">
            <a:spLocks noChangeArrowheads="1"/>
          </p:cNvSpPr>
          <p:nvPr/>
        </p:nvSpPr>
        <p:spPr bwMode="auto">
          <a:xfrm>
            <a:off x="228600" y="228600"/>
            <a:ext cx="8686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3200" i="1" dirty="0" smtClean="0">
                <a:solidFill>
                  <a:srgbClr val="000000"/>
                </a:solidFill>
                <a:latin typeface="Verdana" charset="0"/>
                <a:cs typeface="Verdana" charset="0"/>
              </a:rPr>
              <a:t>DOWNSCALING:  TEMPERATURE</a:t>
            </a:r>
            <a:endParaRPr lang="en-US" sz="3200" i="1" dirty="0">
              <a:solidFill>
                <a:srgbClr val="000000"/>
              </a:solidFill>
              <a:latin typeface="Verdana" charset="0"/>
              <a:cs typeface="Verdana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350" y="5826125"/>
            <a:ext cx="3859213" cy="9540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>
              <a:defRPr/>
            </a:pPr>
            <a:r>
              <a:rPr lang="en-US" sz="1400" i="1" dirty="0">
                <a:solidFill>
                  <a:schemeClr val="tx1"/>
                </a:solidFill>
                <a:latin typeface="+mj-lt"/>
                <a:ea typeface="+mn-ea"/>
                <a:cs typeface="Times New Roman" panose="02020603050405020304" pitchFamily="18" charset="0"/>
              </a:rPr>
              <a:t>Spatial distribution of in-situ stations consisting of 670 SNOTEL (dots), 319 USHCN (plus) and 992 RAWS (diamonds) stations in the western US. </a:t>
            </a:r>
          </a:p>
        </p:txBody>
      </p:sp>
      <p:sp>
        <p:nvSpPr>
          <p:cNvPr id="3076" name="TextBox 22"/>
          <p:cNvSpPr txBox="1">
            <a:spLocks noChangeArrowheads="1"/>
          </p:cNvSpPr>
          <p:nvPr/>
        </p:nvSpPr>
        <p:spPr bwMode="auto">
          <a:xfrm>
            <a:off x="4040188" y="5778500"/>
            <a:ext cx="4875212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/>
            <a:r>
              <a:rPr lang="en-US" sz="1400" i="1">
                <a:solidFill>
                  <a:schemeClr val="tx1"/>
                </a:solidFill>
              </a:rPr>
              <a:t>The relationship between the lapse rate and air temperature derived from 60 grid boxes with 5 or above in-situ stations available for each month averaged over 1991-2012. </a:t>
            </a: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078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07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080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308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203575"/>
            <a:ext cx="2743200" cy="256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2" name="Rectangle 1"/>
          <p:cNvSpPr>
            <a:spLocks noChangeArrowheads="1"/>
          </p:cNvSpPr>
          <p:nvPr/>
        </p:nvSpPr>
        <p:spPr bwMode="auto">
          <a:xfrm>
            <a:off x="271463" y="1136650"/>
            <a:ext cx="89154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en-US">
                <a:solidFill>
                  <a:schemeClr val="tx1"/>
                </a:solidFill>
              </a:rPr>
              <a:t>The statistical linear regression equation is spatially and temporally independent, with air temperature as the only input variable.  </a:t>
            </a:r>
          </a:p>
          <a:p>
            <a:pPr algn="l"/>
            <a:endParaRPr lang="en-US">
              <a:solidFill>
                <a:schemeClr val="tx1"/>
              </a:solidFill>
            </a:endParaRPr>
          </a:p>
          <a:p>
            <a:pPr algn="l"/>
            <a:r>
              <a:rPr lang="en-US">
                <a:solidFill>
                  <a:schemeClr val="tx1"/>
                </a:solidFill>
              </a:rPr>
              <a:t>The approach is thus well-suited for producing time- and space-varying lapse rates, and would require minimal resources to implement in the downscaling software which typically support land surface and hydrologic modeling activities</a:t>
            </a:r>
          </a:p>
        </p:txBody>
      </p:sp>
      <p:pic>
        <p:nvPicPr>
          <p:cNvPr id="3083" name="Picture 5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121025"/>
            <a:ext cx="3079750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4" name="Rectangle 3"/>
          <p:cNvSpPr>
            <a:spLocks noChangeArrowheads="1"/>
          </p:cNvSpPr>
          <p:nvPr/>
        </p:nvSpPr>
        <p:spPr bwMode="auto">
          <a:xfrm>
            <a:off x="7388225" y="3468688"/>
            <a:ext cx="1527175" cy="203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i="1">
                <a:solidFill>
                  <a:schemeClr val="tx1"/>
                </a:solidFill>
              </a:rPr>
              <a:t>LR</a:t>
            </a:r>
            <a:r>
              <a:rPr lang="en-US">
                <a:solidFill>
                  <a:schemeClr val="tx1"/>
                </a:solidFill>
              </a:rPr>
              <a:t>=</a:t>
            </a:r>
            <a:r>
              <a:rPr lang="en-US" i="1">
                <a:solidFill>
                  <a:schemeClr val="tx1"/>
                </a:solidFill>
              </a:rPr>
              <a:t>a</a:t>
            </a:r>
            <a:r>
              <a:rPr lang="en-US">
                <a:solidFill>
                  <a:schemeClr val="tx1"/>
                </a:solidFill>
              </a:rPr>
              <a:t>+</a:t>
            </a:r>
            <a:r>
              <a:rPr lang="en-US" i="1">
                <a:solidFill>
                  <a:schemeClr val="tx1"/>
                </a:solidFill>
              </a:rPr>
              <a:t>b</a:t>
            </a:r>
            <a:r>
              <a:rPr lang="en-US">
                <a:solidFill>
                  <a:schemeClr val="tx1"/>
                </a:solidFill>
              </a:rPr>
              <a:t>*Tair</a:t>
            </a:r>
          </a:p>
          <a:p>
            <a:pPr algn="l"/>
            <a:endParaRPr lang="en-US">
              <a:solidFill>
                <a:schemeClr val="tx1"/>
              </a:solidFill>
            </a:endParaRPr>
          </a:p>
          <a:p>
            <a:pPr algn="l"/>
            <a:r>
              <a:rPr lang="en-US" i="1">
                <a:solidFill>
                  <a:schemeClr val="tx1"/>
                </a:solidFill>
              </a:rPr>
              <a:t>a</a:t>
            </a:r>
            <a:r>
              <a:rPr lang="en-US">
                <a:solidFill>
                  <a:schemeClr val="tx1"/>
                </a:solidFill>
              </a:rPr>
              <a:t>=-4.24</a:t>
            </a:r>
          </a:p>
          <a:p>
            <a:pPr algn="l"/>
            <a:r>
              <a:rPr lang="en-US" i="1">
                <a:solidFill>
                  <a:schemeClr val="tx1"/>
                </a:solidFill>
              </a:rPr>
              <a:t>b</a:t>
            </a:r>
            <a:r>
              <a:rPr lang="en-US">
                <a:solidFill>
                  <a:schemeClr val="tx1"/>
                </a:solidFill>
              </a:rPr>
              <a:t>=-0.13</a:t>
            </a:r>
          </a:p>
          <a:p>
            <a:pPr algn="l"/>
            <a:endParaRPr lang="en-US">
              <a:solidFill>
                <a:schemeClr val="tx1"/>
              </a:solidFill>
            </a:endParaRPr>
          </a:p>
          <a:p>
            <a:pPr algn="l"/>
            <a:r>
              <a:rPr lang="en-US">
                <a:solidFill>
                  <a:schemeClr val="tx1"/>
                </a:solidFill>
              </a:rPr>
              <a:t>R=-0.672</a:t>
            </a:r>
          </a:p>
          <a:p>
            <a:pPr algn="l"/>
            <a:r>
              <a:rPr lang="en-US">
                <a:solidFill>
                  <a:schemeClr val="tx1"/>
                </a:solidFill>
              </a:rPr>
              <a:t>RMS=1.37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394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i="1" dirty="0" smtClean="0">
                <a:latin typeface="Verdana"/>
                <a:cs typeface="Verdana"/>
              </a:rPr>
              <a:t>GLDAS High-Res </a:t>
            </a:r>
            <a:r>
              <a:rPr lang="en-US" sz="3200" b="1" i="1" dirty="0" err="1" smtClean="0">
                <a:latin typeface="Verdana"/>
                <a:cs typeface="Verdana"/>
              </a:rPr>
              <a:t>Precip</a:t>
            </a:r>
            <a:r>
              <a:rPr lang="en-US" sz="3200" b="1" i="1" dirty="0" smtClean="0">
                <a:latin typeface="Verdana"/>
                <a:cs typeface="Verdana"/>
              </a:rPr>
              <a:t> Input</a:t>
            </a:r>
            <a:endParaRPr lang="en-US" sz="3200" b="1" i="1" dirty="0">
              <a:latin typeface="Verdana"/>
              <a:cs typeface="Verdana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52" y="3150122"/>
            <a:ext cx="5478155" cy="3018921"/>
          </a:xfrm>
          <a:prstGeom prst="rect">
            <a:avLst/>
          </a:prstGeom>
        </p:spPr>
      </p:pic>
      <p:grpSp>
        <p:nvGrpSpPr>
          <p:cNvPr id="24" name="Group 23"/>
          <p:cNvGrpSpPr>
            <a:grpSpLocks noChangeAspect="1"/>
          </p:cNvGrpSpPr>
          <p:nvPr/>
        </p:nvGrpSpPr>
        <p:grpSpPr>
          <a:xfrm>
            <a:off x="6987590" y="2879645"/>
            <a:ext cx="1828800" cy="3794760"/>
            <a:chOff x="5891237" y="304800"/>
            <a:chExt cx="3048000" cy="6324600"/>
          </a:xfrm>
        </p:grpSpPr>
        <p:pic>
          <p:nvPicPr>
            <p:cNvPr id="20" name="Picture 19" descr="ppm_TR_corrected_FiltA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891237" y="3581400"/>
              <a:ext cx="3048000" cy="304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Text Box 9"/>
            <p:cNvSpPr txBox="1">
              <a:spLocks noChangeArrowheads="1"/>
            </p:cNvSpPr>
            <p:nvPr/>
          </p:nvSpPr>
          <p:spPr bwMode="auto">
            <a:xfrm>
              <a:off x="5957912" y="3581400"/>
              <a:ext cx="2981325" cy="304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ja-JP" sz="1400" b="1" dirty="0">
                  <a:solidFill>
                    <a:schemeClr val="bg1"/>
                  </a:solidFill>
                  <a:latin typeface="Times New Roman" pitchFamily="-65" charset="0"/>
                </a:rPr>
                <a:t>Downscaled</a:t>
              </a:r>
              <a:r>
                <a:rPr lang="en-US" altLang="ja-JP" sz="1400" b="1" dirty="0" smtClean="0">
                  <a:solidFill>
                    <a:schemeClr val="bg1"/>
                  </a:solidFill>
                  <a:latin typeface="Times New Roman" pitchFamily="-65" charset="0"/>
                </a:rPr>
                <a:t> precipitation</a:t>
              </a:r>
              <a:endParaRPr lang="en-US" sz="1400" b="1" dirty="0">
                <a:solidFill>
                  <a:schemeClr val="bg1"/>
                </a:solidFill>
                <a:latin typeface="Times New Roman" pitchFamily="-65" charset="0"/>
              </a:endParaRPr>
            </a:p>
          </p:txBody>
        </p:sp>
        <p:pic>
          <p:nvPicPr>
            <p:cNvPr id="22" name="Picture 10" descr="ppm_CoarseTime10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891237" y="304800"/>
              <a:ext cx="3048000" cy="304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" name="Text Box 11"/>
            <p:cNvSpPr txBox="1">
              <a:spLocks noChangeArrowheads="1"/>
            </p:cNvSpPr>
            <p:nvPr/>
          </p:nvSpPr>
          <p:spPr bwMode="auto">
            <a:xfrm>
              <a:off x="5891237" y="304800"/>
              <a:ext cx="2819400" cy="304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ja-JP" sz="1400" b="1" dirty="0" smtClean="0">
                  <a:solidFill>
                    <a:schemeClr val="bg1"/>
                  </a:solidFill>
                  <a:latin typeface="Times New Roman" pitchFamily="-65" charset="0"/>
                </a:rPr>
                <a:t>Coarse resolution precipitation</a:t>
              </a:r>
              <a:endParaRPr lang="en-US" sz="1400" b="1" dirty="0">
                <a:solidFill>
                  <a:schemeClr val="bg1"/>
                </a:solidFill>
                <a:latin typeface="Times New Roman" pitchFamily="-65" charset="0"/>
              </a:endParaRPr>
            </a:p>
          </p:txBody>
        </p:sp>
      </p:grpSp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366487" y="1107797"/>
            <a:ext cx="8247948" cy="2079861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CPC is preparing satellite based long-term precipitation data of ¼ X ¼ degree by calibrating daily CMORPH and OLR through </a:t>
            </a:r>
            <a:r>
              <a:rPr lang="en-US" dirty="0" err="1" smtClean="0"/>
              <a:t>pdf</a:t>
            </a:r>
            <a:r>
              <a:rPr lang="en-US" dirty="0" smtClean="0"/>
              <a:t>-matching tool.</a:t>
            </a:r>
          </a:p>
          <a:p>
            <a:r>
              <a:rPr lang="en-US" dirty="0" smtClean="0"/>
              <a:t>We intend to downscale the product from ¼ degree to approx 3-km spatial resolution and daily to hourly temporal resolution.</a:t>
            </a:r>
          </a:p>
          <a:p>
            <a:r>
              <a:rPr lang="en-US" dirty="0" smtClean="0"/>
              <a:t>We will use a space-time downscaling model based on improved random cascade method for spatial downscaling, and translation model assimilated with atmospheric model output for temporal downscaling.</a:t>
            </a:r>
          </a:p>
        </p:txBody>
      </p:sp>
      <p:sp>
        <p:nvSpPr>
          <p:cNvPr id="26" name="Content Placeholder 2"/>
          <p:cNvSpPr txBox="1">
            <a:spLocks/>
          </p:cNvSpPr>
          <p:nvPr/>
        </p:nvSpPr>
        <p:spPr>
          <a:xfrm>
            <a:off x="457200" y="6144256"/>
            <a:ext cx="6530390" cy="61008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downscaled precipitation will be tested for future high resolution Global Land Data Assimilation System.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rene_Lee_Flood_2011.gif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0600" y="457200"/>
            <a:ext cx="7543800" cy="5029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8600" y="5486400"/>
            <a:ext cx="8686800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latin typeface="Verdana"/>
                <a:cs typeface="Verdana"/>
              </a:rPr>
              <a:t>Ensemble </a:t>
            </a:r>
            <a:r>
              <a:rPr lang="en-US" sz="2400" b="1" dirty="0">
                <a:latin typeface="Verdana"/>
                <a:cs typeface="Verdana"/>
              </a:rPr>
              <a:t>mean daily </a:t>
            </a:r>
            <a:r>
              <a:rPr lang="en-US" sz="2400" b="1" dirty="0" err="1">
                <a:latin typeface="Verdana"/>
                <a:cs typeface="Verdana"/>
              </a:rPr>
              <a:t>streamflow</a:t>
            </a:r>
            <a:r>
              <a:rPr lang="en-US" sz="2400" b="1" dirty="0">
                <a:latin typeface="Verdana"/>
                <a:cs typeface="Verdana"/>
              </a:rPr>
              <a:t> anomaly (m</a:t>
            </a:r>
            <a:r>
              <a:rPr lang="en-US" sz="2400" b="1" baseline="30000" dirty="0">
                <a:latin typeface="Verdana"/>
                <a:cs typeface="Verdana"/>
              </a:rPr>
              <a:t>3</a:t>
            </a:r>
            <a:r>
              <a:rPr lang="en-US" sz="2400" b="1" dirty="0">
                <a:latin typeface="Verdana"/>
                <a:cs typeface="Verdana"/>
              </a:rPr>
              <a:t>/s)</a:t>
            </a:r>
          </a:p>
          <a:p>
            <a:pPr algn="ctr"/>
            <a:r>
              <a:rPr lang="en-US" sz="2400" b="1" dirty="0" smtClean="0">
                <a:solidFill>
                  <a:srgbClr val="000000"/>
                </a:solidFill>
                <a:latin typeface="Verdana"/>
                <a:cs typeface="Verdana"/>
              </a:rPr>
              <a:t>Hurricane Irene and Tropical Storm Lee</a:t>
            </a:r>
          </a:p>
          <a:p>
            <a:pPr algn="ctr"/>
            <a:r>
              <a:rPr lang="en-US" sz="2400" b="1" dirty="0" smtClean="0">
                <a:latin typeface="Verdana"/>
                <a:cs typeface="Verdana"/>
              </a:rPr>
              <a:t>20 </a:t>
            </a:r>
            <a:r>
              <a:rPr lang="en-US" sz="2400" b="1" dirty="0">
                <a:latin typeface="Verdana"/>
                <a:cs typeface="Verdana"/>
              </a:rPr>
              <a:t>August – 17 September </a:t>
            </a:r>
            <a:r>
              <a:rPr lang="en-US" sz="2400" b="1" dirty="0" smtClean="0">
                <a:latin typeface="Verdana"/>
                <a:cs typeface="Verdana"/>
              </a:rPr>
              <a:t>2011</a:t>
            </a:r>
            <a:endParaRPr lang="en-US" sz="2400" b="1" dirty="0">
              <a:solidFill>
                <a:srgbClr val="000000"/>
              </a:solidFill>
              <a:latin typeface="Verdana"/>
              <a:cs typeface="Verdana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46E004-F12B-4F5D-8BC2-F72E133A53DC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28600" y="228600"/>
            <a:ext cx="8686800" cy="506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 anchorCtr="0">
            <a:prstTxWarp prst="textNoShape">
              <a:avLst/>
            </a:prstTxWarp>
            <a:spAutoFit/>
          </a:bodyPr>
          <a:lstStyle/>
          <a:p>
            <a:pPr algn="ctr">
              <a:lnSpc>
                <a:spcPts val="3200"/>
              </a:lnSpc>
            </a:pPr>
            <a:r>
              <a:rPr lang="en-GB" sz="2800" b="1" i="1" dirty="0" err="1" smtClean="0">
                <a:solidFill>
                  <a:srgbClr val="000000"/>
                </a:solidFill>
                <a:latin typeface="Verdana" charset="0"/>
                <a:ea typeface="Arial Unicode MS" pitchFamily="34" charset="-128"/>
                <a:cs typeface="Arial Unicode MS" pitchFamily="34" charset="-128"/>
              </a:rPr>
              <a:t>Streamflow</a:t>
            </a:r>
            <a:r>
              <a:rPr lang="en-GB" sz="2800" b="1" i="1" dirty="0" smtClean="0">
                <a:solidFill>
                  <a:srgbClr val="000000"/>
                </a:solidFill>
                <a:latin typeface="Verdana" charset="0"/>
                <a:ea typeface="Arial Unicode MS" pitchFamily="34" charset="-128"/>
                <a:cs typeface="Arial Unicode MS" pitchFamily="34" charset="-128"/>
              </a:rPr>
              <a:t> from NLDAS routing scheme</a:t>
            </a:r>
            <a:endParaRPr lang="en-US" sz="2800" b="1" i="1" dirty="0">
              <a:solidFill>
                <a:srgbClr val="000000"/>
              </a:solidFill>
              <a:latin typeface="Verdana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andy_Strm_anomaly.gif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4400" y="457200"/>
            <a:ext cx="7543800" cy="5029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8600" y="5486400"/>
            <a:ext cx="8686800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latin typeface="Verdana"/>
                <a:cs typeface="Verdana"/>
              </a:rPr>
              <a:t>Ensemble </a:t>
            </a:r>
            <a:r>
              <a:rPr lang="en-US" sz="2400" b="1" dirty="0">
                <a:latin typeface="Verdana"/>
                <a:cs typeface="Verdana"/>
              </a:rPr>
              <a:t>mean daily </a:t>
            </a:r>
            <a:r>
              <a:rPr lang="en-US" sz="2400" b="1" dirty="0" err="1">
                <a:latin typeface="Verdana"/>
                <a:cs typeface="Verdana"/>
              </a:rPr>
              <a:t>streamflow</a:t>
            </a:r>
            <a:r>
              <a:rPr lang="en-US" sz="2400" b="1" dirty="0">
                <a:latin typeface="Verdana"/>
                <a:cs typeface="Verdana"/>
              </a:rPr>
              <a:t> anomaly (m</a:t>
            </a:r>
            <a:r>
              <a:rPr lang="en-US" sz="2400" b="1" baseline="30000" dirty="0">
                <a:latin typeface="Verdana"/>
                <a:cs typeface="Verdana"/>
              </a:rPr>
              <a:t>3</a:t>
            </a:r>
            <a:r>
              <a:rPr lang="en-US" sz="2400" b="1" dirty="0">
                <a:latin typeface="Verdana"/>
                <a:cs typeface="Verdana"/>
              </a:rPr>
              <a:t>/s)</a:t>
            </a:r>
          </a:p>
          <a:p>
            <a:pPr algn="ctr"/>
            <a:r>
              <a:rPr lang="en-US" sz="2400" b="1" dirty="0" err="1" smtClean="0">
                <a:solidFill>
                  <a:srgbClr val="000000"/>
                </a:solidFill>
                <a:latin typeface="Verdana"/>
                <a:cs typeface="Verdana"/>
              </a:rPr>
              <a:t>Superstorm</a:t>
            </a:r>
            <a:r>
              <a:rPr lang="en-US" sz="2400" b="1" dirty="0" smtClean="0">
                <a:solidFill>
                  <a:srgbClr val="000000"/>
                </a:solidFill>
                <a:latin typeface="Verdana"/>
                <a:cs typeface="Verdana"/>
              </a:rPr>
              <a:t> Sandy</a:t>
            </a:r>
          </a:p>
          <a:p>
            <a:pPr algn="ctr"/>
            <a:r>
              <a:rPr lang="en-US" sz="2400" b="1" dirty="0" smtClean="0">
                <a:latin typeface="Verdana"/>
                <a:cs typeface="Verdana"/>
              </a:rPr>
              <a:t>29 October – 04 November 2012</a:t>
            </a:r>
            <a:endParaRPr lang="en-US" sz="2400" b="1" dirty="0">
              <a:solidFill>
                <a:srgbClr val="000000"/>
              </a:solidFill>
              <a:latin typeface="Verdana"/>
              <a:cs typeface="Verdan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397067" y="352213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46E004-F12B-4F5D-8BC2-F72E133A53DC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28600" y="228600"/>
            <a:ext cx="8686800" cy="506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 anchorCtr="0">
            <a:prstTxWarp prst="textNoShape">
              <a:avLst/>
            </a:prstTxWarp>
            <a:spAutoFit/>
          </a:bodyPr>
          <a:lstStyle/>
          <a:p>
            <a:pPr algn="ctr">
              <a:lnSpc>
                <a:spcPts val="3200"/>
              </a:lnSpc>
            </a:pPr>
            <a:r>
              <a:rPr lang="en-GB" sz="2800" b="1" i="1" dirty="0" err="1" smtClean="0">
                <a:solidFill>
                  <a:srgbClr val="000000"/>
                </a:solidFill>
                <a:latin typeface="Verdana" charset="0"/>
                <a:ea typeface="Arial Unicode MS" pitchFamily="34" charset="-128"/>
                <a:cs typeface="Arial Unicode MS" pitchFamily="34" charset="-128"/>
              </a:rPr>
              <a:t>Streamflow</a:t>
            </a:r>
            <a:r>
              <a:rPr lang="en-GB" sz="2800" b="1" i="1" dirty="0" smtClean="0">
                <a:solidFill>
                  <a:srgbClr val="000000"/>
                </a:solidFill>
                <a:latin typeface="Verdana" charset="0"/>
                <a:ea typeface="Arial Unicode MS" pitchFamily="34" charset="-128"/>
                <a:cs typeface="Arial Unicode MS" pitchFamily="34" charset="-128"/>
              </a:rPr>
              <a:t> from NLDAS routing scheme</a:t>
            </a:r>
            <a:endParaRPr lang="en-US" sz="2800" b="1" i="1" dirty="0">
              <a:solidFill>
                <a:srgbClr val="000000"/>
              </a:solidFill>
              <a:latin typeface="Verdana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EP2013_STRM_anom.gif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457200"/>
            <a:ext cx="7543800" cy="5029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451" y="5486400"/>
            <a:ext cx="87970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latin typeface="Verdana"/>
                <a:cs typeface="Verdana"/>
              </a:rPr>
              <a:t>Ensemble </a:t>
            </a:r>
            <a:r>
              <a:rPr lang="en-US" sz="2400" b="1" dirty="0">
                <a:latin typeface="Verdana"/>
                <a:cs typeface="Verdana"/>
              </a:rPr>
              <a:t>mean daily </a:t>
            </a:r>
            <a:r>
              <a:rPr lang="en-US" sz="2400" b="1" dirty="0" err="1">
                <a:latin typeface="Verdana"/>
                <a:cs typeface="Verdana"/>
              </a:rPr>
              <a:t>streamflow</a:t>
            </a:r>
            <a:r>
              <a:rPr lang="en-US" sz="2400" b="1" dirty="0">
                <a:latin typeface="Verdana"/>
                <a:cs typeface="Verdana"/>
              </a:rPr>
              <a:t> anomaly (m</a:t>
            </a:r>
            <a:r>
              <a:rPr lang="en-US" sz="2400" b="1" baseline="30000" dirty="0">
                <a:latin typeface="Verdana"/>
                <a:cs typeface="Verdana"/>
              </a:rPr>
              <a:t>3</a:t>
            </a:r>
            <a:r>
              <a:rPr lang="en-US" sz="2400" b="1" dirty="0">
                <a:latin typeface="Verdana"/>
                <a:cs typeface="Verdana"/>
              </a:rPr>
              <a:t>/s)</a:t>
            </a:r>
          </a:p>
          <a:p>
            <a:pPr algn="ctr"/>
            <a:r>
              <a:rPr lang="en-US" sz="2400" b="1" dirty="0" smtClean="0">
                <a:latin typeface="Verdana"/>
                <a:cs typeface="Verdana"/>
              </a:rPr>
              <a:t>September 2013</a:t>
            </a:r>
            <a:endParaRPr lang="en-US" sz="2400" b="1" dirty="0">
              <a:solidFill>
                <a:srgbClr val="000000"/>
              </a:solidFill>
              <a:latin typeface="Verdana"/>
              <a:cs typeface="Verdan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397067" y="352213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9746E004-F12B-4F5D-8BC2-F72E133A53DC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28600" y="228600"/>
            <a:ext cx="8686800" cy="506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 anchorCtr="0">
            <a:prstTxWarp prst="textNoShape">
              <a:avLst/>
            </a:prstTxWarp>
            <a:spAutoFit/>
          </a:bodyPr>
          <a:lstStyle/>
          <a:p>
            <a:pPr algn="ctr">
              <a:lnSpc>
                <a:spcPts val="3200"/>
              </a:lnSpc>
            </a:pPr>
            <a:r>
              <a:rPr lang="en-GB" sz="2800" b="1" i="1" dirty="0" err="1" smtClean="0">
                <a:solidFill>
                  <a:srgbClr val="000000"/>
                </a:solidFill>
                <a:latin typeface="Verdana" charset="0"/>
                <a:ea typeface="Arial Unicode MS" pitchFamily="34" charset="-128"/>
                <a:cs typeface="Arial Unicode MS" pitchFamily="34" charset="-128"/>
              </a:rPr>
              <a:t>Streamflow</a:t>
            </a:r>
            <a:r>
              <a:rPr lang="en-GB" sz="2800" b="1" i="1" dirty="0" smtClean="0">
                <a:solidFill>
                  <a:srgbClr val="000000"/>
                </a:solidFill>
                <a:latin typeface="Verdana" charset="0"/>
                <a:ea typeface="Arial Unicode MS" pitchFamily="34" charset="-128"/>
                <a:cs typeface="Arial Unicode MS" pitchFamily="34" charset="-128"/>
              </a:rPr>
              <a:t> from NLDAS routing scheme</a:t>
            </a:r>
            <a:endParaRPr lang="en-US" sz="2800" b="1" i="1" dirty="0">
              <a:solidFill>
                <a:srgbClr val="000000"/>
              </a:solidFill>
              <a:latin typeface="Verdana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179377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85137" y="727670"/>
            <a:ext cx="2328126" cy="3384842"/>
            <a:chOff x="716455" y="1417638"/>
            <a:chExt cx="3326667" cy="4415394"/>
          </a:xfrm>
        </p:grpSpPr>
        <p:pic>
          <p:nvPicPr>
            <p:cNvPr id="4" name="Picture 3" descr="Screen Shot 2013-11-13 at 4.27.44 PM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6455" y="1417638"/>
              <a:ext cx="3326667" cy="4415394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1010778" y="1593828"/>
              <a:ext cx="2215942" cy="7628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solidFill>
                    <a:srgbClr val="FF0000"/>
                  </a:solidFill>
                </a:rPr>
                <a:t>Atmospheric Forcing</a:t>
              </a:r>
              <a:endParaRPr lang="en-US" sz="1600" dirty="0">
                <a:solidFill>
                  <a:srgbClr val="FF0000"/>
                </a:solidFill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722" y="3989054"/>
            <a:ext cx="4624269" cy="276171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2657" y="2192400"/>
            <a:ext cx="3357559" cy="257030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394"/>
            <a:ext cx="8497238" cy="1143000"/>
          </a:xfrm>
        </p:spPr>
        <p:txBody>
          <a:bodyPr>
            <a:normAutofit/>
          </a:bodyPr>
          <a:lstStyle/>
          <a:p>
            <a:r>
              <a:rPr lang="en-US" sz="3600" b="1" i="1" dirty="0" smtClean="0">
                <a:latin typeface="Verdana"/>
                <a:cs typeface="Verdana"/>
              </a:rPr>
              <a:t>GLDAS - Flow routing</a:t>
            </a:r>
            <a:endParaRPr lang="en-US" sz="3600" b="1" i="1" dirty="0">
              <a:latin typeface="Verdana"/>
              <a:cs typeface="Verdana"/>
            </a:endParaRPr>
          </a:p>
        </p:txBody>
      </p:sp>
      <p:pic>
        <p:nvPicPr>
          <p:cNvPr id="7" name="Picture 48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16712" y="1106002"/>
            <a:ext cx="2904046" cy="1144573"/>
          </a:xfrm>
          <a:prstGeom prst="rect">
            <a:avLst/>
          </a:prstGeom>
          <a:noFill/>
        </p:spPr>
      </p:pic>
      <p:pic>
        <p:nvPicPr>
          <p:cNvPr id="11" name="Picture 156" descr="dichargeComparison"/>
          <p:cNvPicPr>
            <a:picLocks noChangeAspect="1" noChangeArrowheads="1"/>
          </p:cNvPicPr>
          <p:nvPr/>
        </p:nvPicPr>
        <p:blipFill>
          <a:blip r:embed="rId6"/>
          <a:srcRect l="4959" t="4199" r="8661" b="4199"/>
          <a:stretch>
            <a:fillRect/>
          </a:stretch>
        </p:blipFill>
        <p:spPr bwMode="auto">
          <a:xfrm>
            <a:off x="5417035" y="4755158"/>
            <a:ext cx="3553596" cy="2004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2150410" y="1120755"/>
            <a:ext cx="3706933" cy="3186592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Cell-to-cell routing</a:t>
            </a:r>
          </a:p>
          <a:p>
            <a:pPr lvl="1"/>
            <a:r>
              <a:rPr lang="en-US" dirty="0" smtClean="0"/>
              <a:t>computationally intensive </a:t>
            </a:r>
          </a:p>
          <a:p>
            <a:pPr lvl="1"/>
            <a:r>
              <a:rPr lang="en-US" dirty="0" smtClean="0"/>
              <a:t>parameter calibration is challenging</a:t>
            </a:r>
          </a:p>
          <a:p>
            <a:pPr lvl="1"/>
            <a:r>
              <a:rPr lang="en-US" dirty="0" smtClean="0"/>
              <a:t>Hard to implement for ensemble simulation and real-time operation</a:t>
            </a:r>
          </a:p>
          <a:p>
            <a:r>
              <a:rPr lang="en-US" dirty="0" smtClean="0"/>
              <a:t>Source-to-sink routing</a:t>
            </a:r>
          </a:p>
          <a:p>
            <a:pPr lvl="1"/>
            <a:r>
              <a:rPr lang="en-US" dirty="0" smtClean="0"/>
              <a:t>Computationally efficient</a:t>
            </a:r>
          </a:p>
          <a:p>
            <a:pPr lvl="1"/>
            <a:r>
              <a:rPr lang="en-US" dirty="0" smtClean="0"/>
              <a:t>Accuracy is close to Cell-to-cell routing</a:t>
            </a:r>
          </a:p>
          <a:p>
            <a:pPr lvl="1"/>
            <a:r>
              <a:rPr lang="en-US" dirty="0" smtClean="0"/>
              <a:t>Useful for providing real-time updates and ensemble simulation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310" y="762000"/>
            <a:ext cx="7239000" cy="5778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228600"/>
            <a:ext cx="868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smtClean="0">
                <a:latin typeface="Verdana"/>
                <a:cs typeface="Verdana"/>
              </a:rPr>
              <a:t>GLDAS and GR2:  Soil Moisture </a:t>
            </a:r>
            <a:r>
              <a:rPr lang="en-US" sz="2400" b="1" i="1" dirty="0" smtClean="0">
                <a:solidFill>
                  <a:srgbClr val="FF0000"/>
                </a:solidFill>
                <a:latin typeface="Verdana"/>
                <a:cs typeface="Verdana"/>
              </a:rPr>
              <a:t>Anomaly</a:t>
            </a:r>
            <a:r>
              <a:rPr lang="en-US" sz="2400" b="1" i="1" dirty="0" smtClean="0">
                <a:latin typeface="Verdana"/>
                <a:cs typeface="Verdana"/>
              </a:rPr>
              <a:t> &amp; </a:t>
            </a:r>
            <a:r>
              <a:rPr lang="en-US" sz="2400" b="1" i="1" dirty="0" smtClean="0">
                <a:solidFill>
                  <a:srgbClr val="00B0F0"/>
                </a:solidFill>
                <a:latin typeface="Verdana"/>
                <a:cs typeface="Verdana"/>
              </a:rPr>
              <a:t>Climatology</a:t>
            </a:r>
            <a:r>
              <a:rPr lang="en-US" sz="2400" b="1" i="1" dirty="0" smtClean="0">
                <a:latin typeface="Verdana"/>
                <a:cs typeface="Verdana"/>
              </a:rPr>
              <a:t> (1 May 1999)</a:t>
            </a:r>
            <a:endParaRPr lang="en-US" sz="2400" b="1" i="1" dirty="0">
              <a:latin typeface="Verdana"/>
              <a:cs typeface="Verdan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5000" y="3657600"/>
            <a:ext cx="1316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B0F0"/>
                </a:solidFill>
              </a:rPr>
              <a:t>Climatology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33599" y="3657600"/>
            <a:ext cx="1037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Anomaly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2057400"/>
            <a:ext cx="8188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GLDAS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95521" y="4736068"/>
            <a:ext cx="579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GR2</a:t>
            </a:r>
            <a:endParaRPr lang="en-US" b="1" dirty="0"/>
          </a:p>
        </p:txBody>
      </p:sp>
      <p:sp>
        <p:nvSpPr>
          <p:cNvPr id="11" name="Oval 10"/>
          <p:cNvSpPr/>
          <p:nvPr/>
        </p:nvSpPr>
        <p:spPr>
          <a:xfrm>
            <a:off x="1752600" y="1600200"/>
            <a:ext cx="12192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781800" y="1668542"/>
            <a:ext cx="609600" cy="92225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057400" y="1752600"/>
            <a:ext cx="548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wet</a:t>
            </a: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766845" y="1905000"/>
            <a:ext cx="59663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high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604921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/>
        </p:nvSpPr>
        <p:spPr bwMode="auto">
          <a:xfrm>
            <a:off x="230188" y="228600"/>
            <a:ext cx="8683625" cy="1756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9pPr>
          </a:lstStyle>
          <a:p>
            <a:r>
              <a:rPr lang="en-US" sz="3600" i="1" dirty="0">
                <a:solidFill>
                  <a:srgbClr val="000000"/>
                </a:solidFill>
                <a:latin typeface="Verdana"/>
                <a:cs typeface="Verdana"/>
              </a:rPr>
              <a:t>Improving the </a:t>
            </a:r>
            <a:r>
              <a:rPr lang="en-US" sz="3600" i="1" dirty="0" smtClean="0">
                <a:solidFill>
                  <a:srgbClr val="000000"/>
                </a:solidFill>
                <a:latin typeface="Verdana"/>
                <a:cs typeface="Verdana"/>
              </a:rPr>
              <a:t>Land-Surface Components </a:t>
            </a:r>
            <a:r>
              <a:rPr lang="en-US" sz="3600" i="1" dirty="0">
                <a:solidFill>
                  <a:srgbClr val="000000"/>
                </a:solidFill>
                <a:latin typeface="Verdana"/>
                <a:cs typeface="Verdana"/>
              </a:rPr>
              <a:t>of the Climate Forecast System Reanalysis (CFSR)</a:t>
            </a:r>
            <a:endParaRPr lang="en-US" sz="3600" dirty="0">
              <a:solidFill>
                <a:srgbClr val="000000"/>
              </a:solidFill>
              <a:latin typeface="Verdana"/>
              <a:cs typeface="Verdan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" y="1965960"/>
            <a:ext cx="8686800" cy="4770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800" b="1" u="sng" dirty="0" smtClean="0">
                <a:latin typeface="Verdana" charset="0"/>
              </a:rPr>
              <a:t>GOAL</a:t>
            </a:r>
            <a:r>
              <a:rPr lang="en-US" sz="2800" b="1" dirty="0" smtClean="0">
                <a:latin typeface="Verdana" charset="0"/>
              </a:rPr>
              <a:t>:  Improve Global Land Data Assimilation System (GLDAS) via:</a:t>
            </a:r>
          </a:p>
          <a:p>
            <a: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800" dirty="0" smtClean="0">
              <a:latin typeface="Verdana" charset="0"/>
            </a:endParaRPr>
          </a:p>
          <a:p>
            <a:pPr marL="228600" indent="-228600"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dirty="0" smtClean="0">
                <a:latin typeface="Verdana" charset="0"/>
              </a:rPr>
              <a:t>Upgraded Noah land model (separate MAPP project).</a:t>
            </a:r>
          </a:p>
          <a:p>
            <a:pPr marL="228600" indent="-228600"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dirty="0">
                <a:latin typeface="Verdana" charset="0"/>
              </a:rPr>
              <a:t>Higher-resolution land data sets, i.e. vegetation, soils, vegetation phenology (near-</a:t>
            </a:r>
            <a:r>
              <a:rPr lang="en-US" sz="2400" dirty="0" err="1">
                <a:latin typeface="Verdana" charset="0"/>
              </a:rPr>
              <a:t>realtime</a:t>
            </a:r>
            <a:r>
              <a:rPr lang="en-US" sz="2400" dirty="0">
                <a:latin typeface="Verdana" charset="0"/>
              </a:rPr>
              <a:t>), </a:t>
            </a:r>
            <a:r>
              <a:rPr lang="en-US" sz="2400" dirty="0" smtClean="0">
                <a:latin typeface="Verdana" charset="0"/>
              </a:rPr>
              <a:t>etc.</a:t>
            </a:r>
          </a:p>
          <a:p>
            <a:pPr marL="228600" indent="-228600"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dirty="0" smtClean="0">
                <a:latin typeface="Verdana" charset="0"/>
              </a:rPr>
              <a:t>Improved forcing, especially precipitation.</a:t>
            </a:r>
          </a:p>
          <a:p>
            <a:pPr marL="228600" indent="-228600"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dirty="0" smtClean="0">
                <a:latin typeface="Verdana" charset="0"/>
              </a:rPr>
              <a:t>Land data assimilation (e.g. snow, soil moisture).</a:t>
            </a:r>
            <a:endParaRPr lang="en-US" sz="2400" dirty="0">
              <a:latin typeface="Verdana" charset="0"/>
            </a:endParaRPr>
          </a:p>
          <a:p>
            <a:pPr marL="228600" indent="-228600"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dirty="0" smtClean="0">
                <a:latin typeface="Verdana" charset="0"/>
              </a:rPr>
              <a:t>Thorough land </a:t>
            </a:r>
            <a:r>
              <a:rPr lang="en-US" sz="2400" dirty="0">
                <a:latin typeface="Verdana" charset="0"/>
              </a:rPr>
              <a:t>model spin-up </a:t>
            </a:r>
            <a:r>
              <a:rPr lang="en-US" sz="2400" dirty="0" smtClean="0">
                <a:latin typeface="Verdana" charset="0"/>
              </a:rPr>
              <a:t>and enhanced downscaling procedures.</a:t>
            </a:r>
          </a:p>
          <a:p>
            <a:pPr marL="228600" indent="-228600"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dirty="0" smtClean="0">
                <a:latin typeface="Verdana" charset="0"/>
              </a:rPr>
              <a:t>Include river routing to complete water cycle.</a:t>
            </a:r>
          </a:p>
          <a:p>
            <a:pPr marL="228600" indent="-228600"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dirty="0" smtClean="0">
                <a:latin typeface="Verdana" charset="0"/>
              </a:rPr>
              <a:t>Extends land-atmosphere coupling to include ocean.</a:t>
            </a:r>
          </a:p>
          <a:p>
            <a:pPr marL="228600" indent="-228600"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dirty="0" smtClean="0">
                <a:latin typeface="Verdana" charset="0"/>
              </a:rPr>
              <a:t>Test improved GLDAS in Climate Forecast System.</a:t>
            </a:r>
          </a:p>
        </p:txBody>
      </p:sp>
    </p:spTree>
    <p:extLst>
      <p:ext uri="{BB962C8B-B14F-4D97-AF65-F5344CB8AC3E}">
        <p14:creationId xmlns:p14="http://schemas.microsoft.com/office/powerpoint/2010/main" val="19880709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066800"/>
            <a:ext cx="8610600" cy="5715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4800" y="281940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smtClean="0">
                <a:latin typeface="Verdana"/>
                <a:cs typeface="Verdana"/>
              </a:rPr>
              <a:t>CFS Precipitation:  Averaged Anomaly Correlation Skill (1980-2004, early May ICs)</a:t>
            </a:r>
            <a:endParaRPr lang="en-US" sz="2400" b="1" i="1" dirty="0">
              <a:latin typeface="Verdana"/>
              <a:cs typeface="Verdana"/>
            </a:endParaRPr>
          </a:p>
        </p:txBody>
      </p:sp>
      <p:sp>
        <p:nvSpPr>
          <p:cNvPr id="5" name="Oval 4"/>
          <p:cNvSpPr/>
          <p:nvPr/>
        </p:nvSpPr>
        <p:spPr>
          <a:xfrm>
            <a:off x="3048000" y="1676400"/>
            <a:ext cx="1295400" cy="762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09600" y="3669268"/>
            <a:ext cx="100700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</a:t>
            </a:r>
            <a:r>
              <a:rPr lang="en-US" dirty="0" smtClean="0"/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Skill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Straight Arrow Connector 8"/>
          <p:cNvCxnSpPr>
            <a:endCxn id="5" idx="3"/>
          </p:cNvCxnSpPr>
          <p:nvPr/>
        </p:nvCxnSpPr>
        <p:spPr>
          <a:xfrm flipV="1">
            <a:off x="1189303" y="2326808"/>
            <a:ext cx="2048404" cy="134246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69481" y="2221468"/>
            <a:ext cx="1054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GLDAS IC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09600" y="4964668"/>
            <a:ext cx="814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GR2 IC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025839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0600"/>
            <a:ext cx="9144000" cy="5867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93818" y="281940"/>
            <a:ext cx="82349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i="1" dirty="0" smtClean="0">
                <a:latin typeface="Verdana"/>
                <a:cs typeface="Verdana"/>
              </a:rPr>
              <a:t>CFS T2m:  Averaged Anomaly Correlation Skill</a:t>
            </a:r>
          </a:p>
          <a:p>
            <a:pPr algn="ctr"/>
            <a:r>
              <a:rPr lang="en-US" sz="2400" b="1" i="1" dirty="0" smtClean="0">
                <a:latin typeface="Verdana"/>
                <a:cs typeface="Verdana"/>
              </a:rPr>
              <a:t>(1980-2004, early May ICs)</a:t>
            </a:r>
            <a:endParaRPr lang="en-US" sz="2400" b="1" i="1" dirty="0">
              <a:latin typeface="Verdana"/>
              <a:cs typeface="Verdana"/>
            </a:endParaRPr>
          </a:p>
        </p:txBody>
      </p:sp>
      <p:sp>
        <p:nvSpPr>
          <p:cNvPr id="5" name="Oval 4"/>
          <p:cNvSpPr/>
          <p:nvPr/>
        </p:nvSpPr>
        <p:spPr>
          <a:xfrm>
            <a:off x="5029200" y="2057400"/>
            <a:ext cx="685800" cy="9144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536793" y="3745468"/>
            <a:ext cx="100700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</a:t>
            </a:r>
            <a:r>
              <a:rPr lang="en-US" dirty="0" smtClean="0"/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Skill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5638800" y="2667000"/>
            <a:ext cx="1380596" cy="10668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62000" y="4888468"/>
            <a:ext cx="814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GR2 IC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21881" y="2362200"/>
            <a:ext cx="1054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GLDAS IC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53297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/>
        </p:nvSpPr>
        <p:spPr bwMode="auto">
          <a:xfrm>
            <a:off x="230188" y="228600"/>
            <a:ext cx="8683625" cy="1756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9pPr>
          </a:lstStyle>
          <a:p>
            <a:r>
              <a:rPr lang="en-US" sz="3600" i="1" dirty="0">
                <a:solidFill>
                  <a:srgbClr val="000000"/>
                </a:solidFill>
                <a:latin typeface="Verdana"/>
                <a:cs typeface="Verdana"/>
              </a:rPr>
              <a:t>Improving the </a:t>
            </a:r>
            <a:r>
              <a:rPr lang="en-US" sz="3600" i="1" dirty="0" smtClean="0">
                <a:solidFill>
                  <a:srgbClr val="000000"/>
                </a:solidFill>
                <a:latin typeface="Verdana"/>
                <a:cs typeface="Verdana"/>
              </a:rPr>
              <a:t>Land-Surface Components </a:t>
            </a:r>
            <a:r>
              <a:rPr lang="en-US" sz="3600" i="1" dirty="0">
                <a:solidFill>
                  <a:srgbClr val="000000"/>
                </a:solidFill>
                <a:latin typeface="Verdana"/>
                <a:cs typeface="Verdana"/>
              </a:rPr>
              <a:t>of the Climate Forecast System Reanalysis (CFSR)</a:t>
            </a:r>
            <a:endParaRPr lang="en-US" sz="3600" dirty="0">
              <a:solidFill>
                <a:srgbClr val="000000"/>
              </a:solidFill>
              <a:latin typeface="Verdana"/>
              <a:cs typeface="Verdan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" y="2057400"/>
            <a:ext cx="8686800" cy="3108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0838" indent="-350838"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800" dirty="0">
                <a:latin typeface="Verdana" charset="0"/>
              </a:rPr>
              <a:t>A</a:t>
            </a:r>
            <a:r>
              <a:rPr lang="en-US" sz="2800" dirty="0" smtClean="0">
                <a:latin typeface="Verdana" charset="0"/>
              </a:rPr>
              <a:t>n improved Global </a:t>
            </a:r>
            <a:r>
              <a:rPr lang="en-US" sz="2800" dirty="0">
                <a:latin typeface="Verdana" charset="0"/>
              </a:rPr>
              <a:t>Land Data Assimilation System (</a:t>
            </a:r>
            <a:r>
              <a:rPr lang="en-US" sz="2800" dirty="0" smtClean="0">
                <a:latin typeface="Verdana" charset="0"/>
              </a:rPr>
              <a:t>GLDAS; this project), with upgraded </a:t>
            </a:r>
            <a:r>
              <a:rPr lang="en-US" sz="2800" dirty="0">
                <a:latin typeface="Verdana" charset="0"/>
              </a:rPr>
              <a:t>Noah land model (separate MAPP project</a:t>
            </a:r>
            <a:r>
              <a:rPr lang="en-US" sz="2800" dirty="0" smtClean="0">
                <a:latin typeface="Verdana" charset="0"/>
              </a:rPr>
              <a:t>), will </a:t>
            </a:r>
            <a:r>
              <a:rPr lang="en-US" sz="2800" b="1" i="1" dirty="0" smtClean="0">
                <a:latin typeface="Verdana" charset="0"/>
              </a:rPr>
              <a:t>Improve Connection between Reanalysis </a:t>
            </a:r>
            <a:r>
              <a:rPr lang="en-US" sz="2800" b="1" i="1" dirty="0">
                <a:latin typeface="Verdana" charset="0"/>
              </a:rPr>
              <a:t>S</a:t>
            </a:r>
            <a:r>
              <a:rPr lang="en-US" sz="2800" b="1" i="1" dirty="0" smtClean="0">
                <a:latin typeface="Verdana" charset="0"/>
              </a:rPr>
              <a:t>ystem Components:  </a:t>
            </a:r>
            <a:r>
              <a:rPr lang="en-US" sz="2800" b="1" dirty="0" smtClean="0">
                <a:latin typeface="Verdana" charset="0"/>
              </a:rPr>
              <a:t>land with atmosphere &amp; ocean</a:t>
            </a:r>
            <a:r>
              <a:rPr lang="en-US" sz="2800" dirty="0" smtClean="0">
                <a:latin typeface="Verdana" charset="0"/>
              </a:rPr>
              <a:t>, with extension to an upgraded Climate Forecast System.</a:t>
            </a:r>
          </a:p>
        </p:txBody>
      </p:sp>
    </p:spTree>
    <p:extLst>
      <p:ext uri="{BB962C8B-B14F-4D97-AF65-F5344CB8AC3E}">
        <p14:creationId xmlns:p14="http://schemas.microsoft.com/office/powerpoint/2010/main" val="6523928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2"/>
          <p:cNvSpPr txBox="1">
            <a:spLocks noChangeArrowheads="1"/>
          </p:cNvSpPr>
          <p:nvPr/>
        </p:nvSpPr>
        <p:spPr bwMode="auto">
          <a:xfrm>
            <a:off x="228600" y="1143000"/>
            <a:ext cx="8686800" cy="30099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233363" indent="-1825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>
                <a:solidFill>
                  <a:srgbClr val="000000"/>
                </a:solidFill>
                <a:latin typeface="Verdana"/>
                <a:cs typeface="Verdana"/>
              </a:rPr>
              <a:t>• </a:t>
            </a:r>
            <a:r>
              <a:rPr lang="en-US" b="1" dirty="0">
                <a:solidFill>
                  <a:srgbClr val="000000"/>
                </a:solidFill>
                <a:latin typeface="Verdana"/>
                <a:cs typeface="Verdana"/>
              </a:rPr>
              <a:t>GLDAS</a:t>
            </a:r>
            <a:r>
              <a:rPr lang="en-US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Verdana"/>
                <a:cs typeface="Verdana"/>
              </a:rPr>
              <a:t>(runs Noah land surface model (LSM) under </a:t>
            </a:r>
            <a:r>
              <a:rPr lang="en-US" dirty="0">
                <a:solidFill>
                  <a:srgbClr val="000000"/>
                </a:solidFill>
                <a:latin typeface="Verdana"/>
                <a:cs typeface="Verdana"/>
              </a:rPr>
              <a:t>NASA/Land Information </a:t>
            </a:r>
            <a:r>
              <a:rPr lang="en-US" dirty="0" smtClean="0">
                <a:solidFill>
                  <a:srgbClr val="000000"/>
                </a:solidFill>
                <a:latin typeface="Verdana"/>
                <a:cs typeface="Verdana"/>
              </a:rPr>
              <a:t>System (LIS) </a:t>
            </a:r>
            <a:r>
              <a:rPr lang="en-US" dirty="0">
                <a:solidFill>
                  <a:srgbClr val="000000"/>
                </a:solidFill>
                <a:latin typeface="Verdana"/>
                <a:cs typeface="Verdana"/>
              </a:rPr>
              <a:t>forced with CFSv2/GDAS atmospheric data assimilation output </a:t>
            </a:r>
            <a:r>
              <a:rPr lang="en-US" dirty="0" smtClean="0">
                <a:solidFill>
                  <a:srgbClr val="000000"/>
                </a:solidFill>
                <a:latin typeface="Verdana"/>
                <a:cs typeface="Verdana"/>
              </a:rPr>
              <a:t>&amp; “blended” </a:t>
            </a:r>
            <a:r>
              <a:rPr lang="en-US" dirty="0">
                <a:solidFill>
                  <a:srgbClr val="000000"/>
                </a:solidFill>
                <a:latin typeface="Verdana"/>
                <a:cs typeface="Verdana"/>
              </a:rPr>
              <a:t>precipitation in a semi-coupled mode.</a:t>
            </a:r>
          </a:p>
          <a:p>
            <a:pPr marL="233363" indent="-1825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>
                <a:solidFill>
                  <a:srgbClr val="000000"/>
                </a:solidFill>
                <a:latin typeface="Verdana"/>
                <a:cs typeface="Verdana"/>
              </a:rPr>
              <a:t>• </a:t>
            </a:r>
            <a:r>
              <a:rPr lang="en-US" b="1" dirty="0" smtClean="0">
                <a:solidFill>
                  <a:srgbClr val="000000"/>
                </a:solidFill>
                <a:latin typeface="Verdana"/>
                <a:cs typeface="Verdana"/>
              </a:rPr>
              <a:t>Blended </a:t>
            </a:r>
            <a:r>
              <a:rPr lang="en-US" b="1" dirty="0">
                <a:solidFill>
                  <a:srgbClr val="000000"/>
                </a:solidFill>
                <a:latin typeface="Verdana"/>
                <a:cs typeface="Verdana"/>
              </a:rPr>
              <a:t>precipitation </a:t>
            </a:r>
            <a:r>
              <a:rPr lang="en-US" dirty="0" smtClean="0">
                <a:solidFill>
                  <a:srgbClr val="000000"/>
                </a:solidFill>
                <a:latin typeface="Verdana"/>
                <a:cs typeface="Verdana"/>
              </a:rPr>
              <a:t>via satellite (CPC/CMAP</a:t>
            </a:r>
            <a:r>
              <a:rPr lang="en-US" dirty="0">
                <a:solidFill>
                  <a:srgbClr val="000000"/>
                </a:solidFill>
                <a:latin typeface="Verdana"/>
                <a:cs typeface="Verdana"/>
              </a:rPr>
              <a:t>; heaviest weight in </a:t>
            </a:r>
            <a:r>
              <a:rPr lang="en-US" dirty="0" smtClean="0">
                <a:solidFill>
                  <a:srgbClr val="000000"/>
                </a:solidFill>
                <a:latin typeface="Verdana"/>
                <a:cs typeface="Verdana"/>
              </a:rPr>
              <a:t>tropics--satellite observations more accurate &amp; surface gauges sparse)</a:t>
            </a:r>
            <a:r>
              <a:rPr lang="en-US" dirty="0">
                <a:solidFill>
                  <a:srgbClr val="000000"/>
                </a:solidFill>
                <a:latin typeface="Verdana"/>
                <a:cs typeface="Verdana"/>
              </a:rPr>
              <a:t>, </a:t>
            </a:r>
            <a:r>
              <a:rPr lang="en-US" dirty="0" smtClean="0">
                <a:solidFill>
                  <a:srgbClr val="000000"/>
                </a:solidFill>
                <a:latin typeface="Verdana"/>
                <a:cs typeface="Verdana"/>
              </a:rPr>
              <a:t>gauge </a:t>
            </a:r>
            <a:r>
              <a:rPr lang="en-US" dirty="0">
                <a:solidFill>
                  <a:srgbClr val="000000"/>
                </a:solidFill>
                <a:latin typeface="Verdana"/>
                <a:cs typeface="Verdana"/>
              </a:rPr>
              <a:t>(heaviest in </a:t>
            </a:r>
            <a:r>
              <a:rPr lang="en-US" dirty="0" smtClean="0">
                <a:solidFill>
                  <a:srgbClr val="000000"/>
                </a:solidFill>
                <a:latin typeface="Verdana"/>
                <a:cs typeface="Verdana"/>
              </a:rPr>
              <a:t>mid-latitudes where gauge density highest) &amp; GDAS </a:t>
            </a:r>
            <a:r>
              <a:rPr lang="en-US" dirty="0">
                <a:solidFill>
                  <a:srgbClr val="000000"/>
                </a:solidFill>
                <a:latin typeface="Verdana"/>
                <a:cs typeface="Verdana"/>
              </a:rPr>
              <a:t>(modeled; high </a:t>
            </a:r>
            <a:r>
              <a:rPr lang="en-US" dirty="0" smtClean="0">
                <a:solidFill>
                  <a:srgbClr val="000000"/>
                </a:solidFill>
                <a:latin typeface="Verdana"/>
                <a:cs typeface="Verdana"/>
              </a:rPr>
              <a:t>latitude--gauges sparse, </a:t>
            </a:r>
            <a:r>
              <a:rPr lang="en-US" dirty="0">
                <a:solidFill>
                  <a:srgbClr val="000000"/>
                </a:solidFill>
                <a:latin typeface="Verdana"/>
                <a:cs typeface="Verdana"/>
              </a:rPr>
              <a:t>satellite </a:t>
            </a:r>
            <a:r>
              <a:rPr lang="en-US" dirty="0" err="1" smtClean="0">
                <a:solidFill>
                  <a:srgbClr val="000000"/>
                </a:solidFill>
                <a:latin typeface="Verdana"/>
                <a:cs typeface="Verdana"/>
              </a:rPr>
              <a:t>obs</a:t>
            </a:r>
            <a:r>
              <a:rPr lang="en-US" dirty="0" smtClean="0">
                <a:solidFill>
                  <a:srgbClr val="000000"/>
                </a:solidFill>
                <a:latin typeface="Verdana"/>
                <a:cs typeface="Verdana"/>
              </a:rPr>
              <a:t> lack accuracy).</a:t>
            </a:r>
            <a:endParaRPr lang="en-US" dirty="0">
              <a:solidFill>
                <a:srgbClr val="000000"/>
              </a:solidFill>
              <a:latin typeface="Verdana"/>
              <a:cs typeface="Verdana"/>
            </a:endParaRPr>
          </a:p>
          <a:p>
            <a:pPr marL="233363" indent="-1825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>
                <a:solidFill>
                  <a:srgbClr val="000000"/>
                </a:solidFill>
                <a:latin typeface="Verdana"/>
                <a:cs typeface="Verdana"/>
              </a:rPr>
              <a:t>• </a:t>
            </a:r>
            <a:r>
              <a:rPr lang="en-US" b="1" dirty="0">
                <a:solidFill>
                  <a:srgbClr val="000000"/>
                </a:solidFill>
                <a:latin typeface="Verdana"/>
                <a:cs typeface="Verdana"/>
              </a:rPr>
              <a:t>Snow</a:t>
            </a:r>
            <a:r>
              <a:rPr lang="en-US" dirty="0">
                <a:solidFill>
                  <a:srgbClr val="000000"/>
                </a:solidFill>
                <a:latin typeface="Verdana"/>
                <a:cs typeface="Verdana"/>
              </a:rPr>
              <a:t> cycled in CFSv2/</a:t>
            </a:r>
            <a:r>
              <a:rPr lang="en-US" b="1" dirty="0">
                <a:solidFill>
                  <a:srgbClr val="000000"/>
                </a:solidFill>
                <a:latin typeface="Verdana"/>
                <a:cs typeface="Verdana"/>
              </a:rPr>
              <a:t>GLDAS</a:t>
            </a:r>
            <a:r>
              <a:rPr lang="en-US" dirty="0">
                <a:solidFill>
                  <a:srgbClr val="000000"/>
                </a:solidFill>
                <a:latin typeface="Verdana"/>
                <a:cs typeface="Verdana"/>
              </a:rPr>
              <a:t> if model within 0.5x to 2.0x </a:t>
            </a:r>
            <a:r>
              <a:rPr lang="en-US" dirty="0" smtClean="0">
                <a:solidFill>
                  <a:srgbClr val="000000"/>
                </a:solidFill>
                <a:latin typeface="Verdana"/>
                <a:cs typeface="Verdana"/>
              </a:rPr>
              <a:t>observed </a:t>
            </a:r>
            <a:r>
              <a:rPr lang="en-US" dirty="0">
                <a:solidFill>
                  <a:srgbClr val="000000"/>
                </a:solidFill>
                <a:latin typeface="Verdana"/>
                <a:cs typeface="Verdana"/>
              </a:rPr>
              <a:t>value (IMS snow </a:t>
            </a:r>
            <a:r>
              <a:rPr lang="en-US" dirty="0" smtClean="0">
                <a:solidFill>
                  <a:srgbClr val="000000"/>
                </a:solidFill>
                <a:latin typeface="Verdana"/>
                <a:cs typeface="Verdana"/>
              </a:rPr>
              <a:t>cover</a:t>
            </a:r>
            <a:r>
              <a:rPr lang="en-US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Verdana"/>
                <a:cs typeface="Verdana"/>
              </a:rPr>
              <a:t>&amp; AFWA </a:t>
            </a:r>
            <a:r>
              <a:rPr lang="en-US" dirty="0">
                <a:solidFill>
                  <a:srgbClr val="000000"/>
                </a:solidFill>
                <a:latin typeface="Verdana"/>
                <a:cs typeface="Verdana"/>
              </a:rPr>
              <a:t>snow depth products), else adjusted to 0.5 or 2.0 of observed value.</a:t>
            </a:r>
          </a:p>
        </p:txBody>
      </p:sp>
      <p:pic>
        <p:nvPicPr>
          <p:cNvPr id="3077" name="Picture 3"/>
          <p:cNvPicPr>
            <a:picLocks noChangeAspect="1" noChangeArrowheads="1"/>
          </p:cNvPicPr>
          <p:nvPr/>
        </p:nvPicPr>
        <p:blipFill>
          <a:blip r:embed="rId3"/>
          <a:srcRect l="14964" r="4990"/>
          <a:stretch>
            <a:fillRect/>
          </a:stretch>
        </p:blipFill>
        <p:spPr bwMode="auto">
          <a:xfrm>
            <a:off x="6529388" y="4244975"/>
            <a:ext cx="2386012" cy="2038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07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2813" y="4244975"/>
            <a:ext cx="1828800" cy="1828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079" name="Text Box 5"/>
          <p:cNvSpPr txBox="1">
            <a:spLocks noChangeArrowheads="1"/>
          </p:cNvSpPr>
          <p:nvPr/>
        </p:nvSpPr>
        <p:spPr bwMode="auto">
          <a:xfrm>
            <a:off x="4722813" y="6188075"/>
            <a:ext cx="1906587" cy="4413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i="1">
                <a:solidFill>
                  <a:srgbClr val="000000"/>
                </a:solidFill>
              </a:rPr>
              <a:t>IMS snow cover</a:t>
            </a:r>
          </a:p>
        </p:txBody>
      </p:sp>
      <p:sp>
        <p:nvSpPr>
          <p:cNvPr id="3080" name="Text Box 6"/>
          <p:cNvSpPr txBox="1">
            <a:spLocks noChangeArrowheads="1"/>
          </p:cNvSpPr>
          <p:nvPr/>
        </p:nvSpPr>
        <p:spPr bwMode="auto">
          <a:xfrm>
            <a:off x="6692900" y="6188075"/>
            <a:ext cx="2058988" cy="333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i="1">
                <a:solidFill>
                  <a:srgbClr val="000000"/>
                </a:solidFill>
              </a:rPr>
              <a:t>AFWA snow depth</a:t>
            </a:r>
          </a:p>
        </p:txBody>
      </p:sp>
      <p:pic>
        <p:nvPicPr>
          <p:cNvPr id="3081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24100" y="4244975"/>
            <a:ext cx="1947863" cy="2057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082" name="Picture 8"/>
          <p:cNvPicPr>
            <a:picLocks noChangeAspect="1" noChangeArrowheads="1"/>
          </p:cNvPicPr>
          <p:nvPr/>
        </p:nvPicPr>
        <p:blipFill>
          <a:blip r:embed="rId6"/>
          <a:srcRect t="19652" b="3841"/>
          <a:stretch>
            <a:fillRect/>
          </a:stretch>
        </p:blipFill>
        <p:spPr bwMode="auto">
          <a:xfrm>
            <a:off x="268288" y="4244975"/>
            <a:ext cx="2057400" cy="1927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083" name="Text Box 9"/>
          <p:cNvSpPr txBox="1">
            <a:spLocks noChangeArrowheads="1"/>
          </p:cNvSpPr>
          <p:nvPr/>
        </p:nvSpPr>
        <p:spPr bwMode="auto">
          <a:xfrm>
            <a:off x="228600" y="6188075"/>
            <a:ext cx="2135188" cy="4413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i="1">
                <a:solidFill>
                  <a:srgbClr val="000000"/>
                </a:solidFill>
              </a:rPr>
              <a:t>GDAS-CMAP precip</a:t>
            </a:r>
          </a:p>
        </p:txBody>
      </p:sp>
      <p:sp>
        <p:nvSpPr>
          <p:cNvPr id="3084" name="Text Box 10"/>
          <p:cNvSpPr txBox="1">
            <a:spLocks noChangeArrowheads="1"/>
          </p:cNvSpPr>
          <p:nvPr/>
        </p:nvSpPr>
        <p:spPr bwMode="auto">
          <a:xfrm>
            <a:off x="2268538" y="6188075"/>
            <a:ext cx="2058987" cy="333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i="1">
                <a:solidFill>
                  <a:srgbClr val="000000"/>
                </a:solidFill>
              </a:rPr>
              <a:t>Gauge locations</a:t>
            </a:r>
          </a:p>
        </p:txBody>
      </p:sp>
      <p:sp>
        <p:nvSpPr>
          <p:cNvPr id="12" name="Rectangle 11"/>
          <p:cNvSpPr>
            <a:spLocks noGrp="1" noChangeArrowheads="1"/>
          </p:cNvSpPr>
          <p:nvPr/>
        </p:nvSpPr>
        <p:spPr bwMode="auto">
          <a:xfrm>
            <a:off x="230188" y="241757"/>
            <a:ext cx="8683625" cy="95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9pPr>
          </a:lstStyle>
          <a:p>
            <a:r>
              <a:rPr lang="en-US" sz="2800" b="1" i="1" dirty="0" smtClean="0">
                <a:solidFill>
                  <a:srgbClr val="000000"/>
                </a:solidFill>
                <a:latin typeface="Verdana"/>
                <a:cs typeface="Verdana"/>
              </a:rPr>
              <a:t>Global Land Data Assimilation System (GLDAS)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74732" y="329625"/>
            <a:ext cx="929493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i="1" dirty="0" smtClean="0">
                <a:solidFill>
                  <a:schemeClr val="tx1"/>
                </a:solidFill>
                <a:effectLst/>
                <a:latin typeface="Verdana"/>
                <a:cs typeface="Verdana"/>
              </a:rPr>
              <a:t>NCEP </a:t>
            </a:r>
            <a:r>
              <a:rPr lang="en-US" sz="3200" b="1" i="1" dirty="0" err="1" smtClean="0">
                <a:solidFill>
                  <a:schemeClr val="tx1"/>
                </a:solidFill>
                <a:effectLst/>
                <a:latin typeface="Verdana"/>
                <a:cs typeface="Verdana"/>
              </a:rPr>
              <a:t>Realtime</a:t>
            </a:r>
            <a:r>
              <a:rPr lang="en-US" sz="3200" b="1" i="1" dirty="0" smtClean="0">
                <a:solidFill>
                  <a:schemeClr val="tx1"/>
                </a:solidFill>
                <a:effectLst/>
                <a:latin typeface="Verdana"/>
                <a:cs typeface="Verdana"/>
              </a:rPr>
              <a:t> Operational GLDAS/LIS</a:t>
            </a:r>
            <a:endParaRPr lang="en-US" sz="3200" b="1" i="1" dirty="0">
              <a:solidFill>
                <a:schemeClr val="tx1"/>
              </a:solidFill>
              <a:effectLst/>
              <a:latin typeface="Verdana"/>
              <a:cs typeface="Verdana"/>
            </a:endParaRPr>
          </a:p>
        </p:txBody>
      </p:sp>
      <p:grpSp>
        <p:nvGrpSpPr>
          <p:cNvPr id="6" name="Group 434"/>
          <p:cNvGrpSpPr>
            <a:grpSpLocks/>
          </p:cNvGrpSpPr>
          <p:nvPr/>
        </p:nvGrpSpPr>
        <p:grpSpPr bwMode="auto">
          <a:xfrm>
            <a:off x="178394" y="1219200"/>
            <a:ext cx="8810487" cy="5067300"/>
            <a:chOff x="10176" y="3936"/>
            <a:chExt cx="5568" cy="3192"/>
          </a:xfrm>
        </p:grpSpPr>
        <p:grpSp>
          <p:nvGrpSpPr>
            <p:cNvPr id="7" name="Group 357"/>
            <p:cNvGrpSpPr>
              <a:grpSpLocks/>
            </p:cNvGrpSpPr>
            <p:nvPr/>
          </p:nvGrpSpPr>
          <p:grpSpPr bwMode="auto">
            <a:xfrm>
              <a:off x="10176" y="3936"/>
              <a:ext cx="5568" cy="2640"/>
              <a:chOff x="96" y="715"/>
              <a:chExt cx="5568" cy="3317"/>
            </a:xfrm>
          </p:grpSpPr>
          <p:grpSp>
            <p:nvGrpSpPr>
              <p:cNvPr id="9" name="Group 358"/>
              <p:cNvGrpSpPr>
                <a:grpSpLocks/>
              </p:cNvGrpSpPr>
              <p:nvPr/>
            </p:nvGrpSpPr>
            <p:grpSpPr bwMode="auto">
              <a:xfrm>
                <a:off x="1440" y="720"/>
                <a:ext cx="2736" cy="3312"/>
                <a:chOff x="1488" y="864"/>
                <a:chExt cx="2736" cy="3072"/>
              </a:xfrm>
            </p:grpSpPr>
            <p:graphicFrame>
              <p:nvGraphicFramePr>
                <p:cNvPr id="23" name="Object 359"/>
                <p:cNvGraphicFramePr>
                  <a:graphicFrameLocks noChangeAspect="1"/>
                </p:cNvGraphicFramePr>
                <p:nvPr/>
              </p:nvGraphicFramePr>
              <p:xfrm>
                <a:off x="1632" y="1680"/>
                <a:ext cx="2400" cy="194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074" name="Drawing" r:id="rId3" imgW="8201025" imgH="6629400" progId="FLW3Drawing">
                        <p:embed/>
                      </p:oleObj>
                    </mc:Choice>
                    <mc:Fallback>
                      <p:oleObj name="Drawing" r:id="rId3" imgW="8201025" imgH="6629400" progId="FLW3Drawing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632" y="1680"/>
                              <a:ext cx="2400" cy="194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24" name="AutoShape 360"/>
                <p:cNvSpPr>
                  <a:spLocks noChangeArrowheads="1"/>
                </p:cNvSpPr>
                <p:nvPr/>
              </p:nvSpPr>
              <p:spPr bwMode="auto">
                <a:xfrm>
                  <a:off x="1488" y="864"/>
                  <a:ext cx="2736" cy="3072"/>
                </a:xfrm>
                <a:prstGeom prst="roundRect">
                  <a:avLst>
                    <a:gd name="adj" fmla="val 16667"/>
                  </a:avLst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145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127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107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89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89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89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89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89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89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en-US" sz="1800" b="1">
                    <a:solidFill>
                      <a:srgbClr val="4D4D4D"/>
                    </a:solidFill>
                    <a:ea typeface="MS PGothic" pitchFamily="34" charset="-128"/>
                  </a:endParaRPr>
                </a:p>
              </p:txBody>
            </p:sp>
            <p:sp>
              <p:nvSpPr>
                <p:cNvPr id="25" name="AutoShape 361"/>
                <p:cNvSpPr>
                  <a:spLocks noChangeArrowheads="1"/>
                </p:cNvSpPr>
                <p:nvPr/>
              </p:nvSpPr>
              <p:spPr bwMode="auto">
                <a:xfrm>
                  <a:off x="1776" y="907"/>
                  <a:ext cx="2064" cy="773"/>
                </a:xfrm>
                <a:prstGeom prst="roundRect">
                  <a:avLst>
                    <a:gd name="adj" fmla="val 16667"/>
                  </a:avLst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145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127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107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89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89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89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89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89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89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3600" b="1">
                      <a:solidFill>
                        <a:srgbClr val="006600"/>
                      </a:solidFill>
                      <a:ea typeface="MS PGothic" pitchFamily="34" charset="-128"/>
                    </a:rPr>
                    <a:t>Noah LSM</a:t>
                  </a:r>
                </a:p>
              </p:txBody>
            </p:sp>
          </p:grpSp>
          <p:sp>
            <p:nvSpPr>
              <p:cNvPr id="10" name="AutoShape 362"/>
              <p:cNvSpPr>
                <a:spLocks noChangeArrowheads="1"/>
              </p:cNvSpPr>
              <p:nvPr/>
            </p:nvSpPr>
            <p:spPr bwMode="auto">
              <a:xfrm>
                <a:off x="4416" y="715"/>
                <a:ext cx="1248" cy="1685"/>
              </a:xfrm>
              <a:prstGeom prst="roundRect">
                <a:avLst>
                  <a:gd name="adj" fmla="val 16667"/>
                </a:avLst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145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127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107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89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89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89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89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89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89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2400" b="1" dirty="0">
                    <a:solidFill>
                      <a:srgbClr val="006600"/>
                    </a:solidFill>
                    <a:ea typeface="MS PGothic" pitchFamily="34" charset="-128"/>
                  </a:rPr>
                  <a:t>CFS/GFS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2400" b="1" dirty="0">
                    <a:solidFill>
                      <a:srgbClr val="006600"/>
                    </a:solidFill>
                    <a:ea typeface="MS PGothic" pitchFamily="34" charset="-128"/>
                  </a:rPr>
                  <a:t>land analysis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 b="1" dirty="0">
                  <a:solidFill>
                    <a:srgbClr val="FF0000"/>
                  </a:solidFill>
                  <a:ea typeface="MS PGothic" pitchFamily="34" charset="-128"/>
                </a:endParaRPr>
              </a:p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en-US" sz="1800" b="1" dirty="0">
                    <a:solidFill>
                      <a:srgbClr val="FF0000"/>
                    </a:solidFill>
                  </a:rPr>
                  <a:t>Soil Moisture</a:t>
                </a:r>
              </a:p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en-US" sz="1800" b="1" dirty="0">
                    <a:solidFill>
                      <a:srgbClr val="FF0000"/>
                    </a:solidFill>
                  </a:rPr>
                  <a:t>Soil Temperature</a:t>
                </a:r>
              </a:p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en-US" sz="1800" b="1" dirty="0">
                    <a:solidFill>
                      <a:srgbClr val="FF0000"/>
                    </a:solidFill>
                  </a:rPr>
                  <a:t>Snow</a:t>
                </a:r>
              </a:p>
            </p:txBody>
          </p:sp>
          <p:grpSp>
            <p:nvGrpSpPr>
              <p:cNvPr id="11" name="Group 363"/>
              <p:cNvGrpSpPr>
                <a:grpSpLocks/>
              </p:cNvGrpSpPr>
              <p:nvPr/>
            </p:nvGrpSpPr>
            <p:grpSpPr bwMode="auto">
              <a:xfrm>
                <a:off x="96" y="720"/>
                <a:ext cx="1152" cy="3312"/>
                <a:chOff x="96" y="528"/>
                <a:chExt cx="1152" cy="3216"/>
              </a:xfrm>
            </p:grpSpPr>
            <p:sp>
              <p:nvSpPr>
                <p:cNvPr id="19" name="AutoShape 364"/>
                <p:cNvSpPr>
                  <a:spLocks noChangeArrowheads="1"/>
                </p:cNvSpPr>
                <p:nvPr/>
              </p:nvSpPr>
              <p:spPr bwMode="auto">
                <a:xfrm>
                  <a:off x="96" y="528"/>
                  <a:ext cx="1152" cy="1200"/>
                </a:xfrm>
                <a:prstGeom prst="roundRect">
                  <a:avLst>
                    <a:gd name="adj" fmla="val 16667"/>
                  </a:avLst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145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127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107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89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89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89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89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89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89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800" b="1">
                      <a:solidFill>
                        <a:srgbClr val="006600"/>
                      </a:solidFill>
                      <a:ea typeface="MS PGothic" pitchFamily="34" charset="-128"/>
                    </a:rPr>
                    <a:t>Land Surface</a:t>
                  </a:r>
                </a:p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800" b="1">
                      <a:solidFill>
                        <a:srgbClr val="006600"/>
                      </a:solidFill>
                      <a:ea typeface="MS PGothic" pitchFamily="34" charset="-128"/>
                    </a:rPr>
                    <a:t>Characteristics</a:t>
                  </a:r>
                </a:p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800" b="1">
                      <a:solidFill>
                        <a:srgbClr val="4D4D4D"/>
                      </a:solidFill>
                      <a:ea typeface="MS PGothic" pitchFamily="34" charset="-128"/>
                    </a:rPr>
                    <a:t>Topography </a:t>
                  </a:r>
                </a:p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800" b="1">
                      <a:solidFill>
                        <a:srgbClr val="4D4D4D"/>
                      </a:solidFill>
                      <a:ea typeface="MS PGothic" pitchFamily="34" charset="-128"/>
                    </a:rPr>
                    <a:t>Land Cover</a:t>
                  </a:r>
                </a:p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800" b="1">
                      <a:solidFill>
                        <a:srgbClr val="4D4D4D"/>
                      </a:solidFill>
                      <a:ea typeface="MS PGothic" pitchFamily="34" charset="-128"/>
                    </a:rPr>
                    <a:t>Soil</a:t>
                  </a:r>
                </a:p>
              </p:txBody>
            </p:sp>
            <p:sp>
              <p:nvSpPr>
                <p:cNvPr id="20" name="AutoShape 365"/>
                <p:cNvSpPr>
                  <a:spLocks noChangeArrowheads="1"/>
                </p:cNvSpPr>
                <p:nvPr/>
              </p:nvSpPr>
              <p:spPr bwMode="auto">
                <a:xfrm>
                  <a:off x="96" y="2304"/>
                  <a:ext cx="1152" cy="624"/>
                </a:xfrm>
                <a:prstGeom prst="roundRect">
                  <a:avLst>
                    <a:gd name="adj" fmla="val 16667"/>
                  </a:avLst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145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127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107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89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89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89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89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89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89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800" b="1">
                      <a:solidFill>
                        <a:srgbClr val="0066FF"/>
                      </a:solidFill>
                      <a:ea typeface="MS PGothic" pitchFamily="34" charset="-128"/>
                    </a:rPr>
                    <a:t>Non-precip</a:t>
                  </a:r>
                </a:p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800" b="1">
                      <a:solidFill>
                        <a:srgbClr val="0066FF"/>
                      </a:solidFill>
                      <a:ea typeface="MS PGothic" pitchFamily="34" charset="-128"/>
                    </a:rPr>
                    <a:t>Meteorological</a:t>
                  </a:r>
                </a:p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800" b="1">
                      <a:solidFill>
                        <a:srgbClr val="0066FF"/>
                      </a:solidFill>
                      <a:ea typeface="MS PGothic" pitchFamily="34" charset="-128"/>
                    </a:rPr>
                    <a:t>Forcing</a:t>
                  </a:r>
                </a:p>
              </p:txBody>
            </p:sp>
            <p:sp>
              <p:nvSpPr>
                <p:cNvPr id="21" name="AutoShape 366"/>
                <p:cNvSpPr>
                  <a:spLocks noChangeArrowheads="1"/>
                </p:cNvSpPr>
                <p:nvPr/>
              </p:nvSpPr>
              <p:spPr bwMode="auto">
                <a:xfrm>
                  <a:off x="96" y="1771"/>
                  <a:ext cx="1152" cy="485"/>
                </a:xfrm>
                <a:prstGeom prst="roundRect">
                  <a:avLst>
                    <a:gd name="adj" fmla="val 16667"/>
                  </a:avLst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145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127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107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89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89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89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89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89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89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800" b="1">
                      <a:solidFill>
                        <a:srgbClr val="0066FF"/>
                      </a:solidFill>
                      <a:ea typeface="MS PGothic" pitchFamily="34" charset="-128"/>
                    </a:rPr>
                    <a:t>Precipitation</a:t>
                  </a:r>
                </a:p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800" b="1">
                      <a:solidFill>
                        <a:srgbClr val="0066FF"/>
                      </a:solidFill>
                      <a:ea typeface="MS PGothic" pitchFamily="34" charset="-128"/>
                    </a:rPr>
                    <a:t>Forcing</a:t>
                  </a:r>
                </a:p>
              </p:txBody>
            </p:sp>
            <p:sp>
              <p:nvSpPr>
                <p:cNvPr id="22" name="AutoShape 367"/>
                <p:cNvSpPr>
                  <a:spLocks noChangeArrowheads="1"/>
                </p:cNvSpPr>
                <p:nvPr/>
              </p:nvSpPr>
              <p:spPr bwMode="auto">
                <a:xfrm>
                  <a:off x="96" y="2976"/>
                  <a:ext cx="1152" cy="768"/>
                </a:xfrm>
                <a:prstGeom prst="roundRect">
                  <a:avLst>
                    <a:gd name="adj" fmla="val 16667"/>
                  </a:avLst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145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127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107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89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89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89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89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89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89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800" b="1">
                      <a:ea typeface="MS PGothic" pitchFamily="34" charset="-128"/>
                    </a:rPr>
                    <a:t>Land Variables</a:t>
                  </a:r>
                </a:p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800" b="1">
                      <a:solidFill>
                        <a:srgbClr val="FF0000"/>
                      </a:solidFill>
                      <a:ea typeface="MS PGothic" pitchFamily="34" charset="-128"/>
                    </a:rPr>
                    <a:t>Soil Moisture</a:t>
                  </a:r>
                </a:p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800" b="1">
                      <a:solidFill>
                        <a:srgbClr val="FF0000"/>
                      </a:solidFill>
                      <a:ea typeface="MS PGothic" pitchFamily="34" charset="-128"/>
                    </a:rPr>
                    <a:t>Soil Temperature</a:t>
                  </a:r>
                </a:p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800" b="1">
                      <a:solidFill>
                        <a:srgbClr val="FF0000"/>
                      </a:solidFill>
                      <a:ea typeface="MS PGothic" pitchFamily="34" charset="-128"/>
                    </a:rPr>
                    <a:t>Snow</a:t>
                  </a:r>
                </a:p>
              </p:txBody>
            </p:sp>
          </p:grpSp>
          <p:sp>
            <p:nvSpPr>
              <p:cNvPr id="12" name="Line 368"/>
              <p:cNvSpPr>
                <a:spLocks noChangeShapeType="1"/>
              </p:cNvSpPr>
              <p:nvPr/>
            </p:nvSpPr>
            <p:spPr bwMode="auto">
              <a:xfrm>
                <a:off x="1248" y="1344"/>
                <a:ext cx="192" cy="0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Line 369"/>
              <p:cNvSpPr>
                <a:spLocks noChangeShapeType="1"/>
              </p:cNvSpPr>
              <p:nvPr/>
            </p:nvSpPr>
            <p:spPr bwMode="auto">
              <a:xfrm>
                <a:off x="1248" y="2880"/>
                <a:ext cx="192" cy="0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Line 370"/>
              <p:cNvSpPr>
                <a:spLocks noChangeShapeType="1"/>
              </p:cNvSpPr>
              <p:nvPr/>
            </p:nvSpPr>
            <p:spPr bwMode="auto">
              <a:xfrm>
                <a:off x="1248" y="2256"/>
                <a:ext cx="192" cy="0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Line 371"/>
              <p:cNvSpPr>
                <a:spLocks noChangeShapeType="1"/>
              </p:cNvSpPr>
              <p:nvPr/>
            </p:nvSpPr>
            <p:spPr bwMode="auto">
              <a:xfrm>
                <a:off x="1248" y="3600"/>
                <a:ext cx="192" cy="0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Line 372"/>
              <p:cNvSpPr>
                <a:spLocks noChangeShapeType="1"/>
              </p:cNvSpPr>
              <p:nvPr/>
            </p:nvSpPr>
            <p:spPr bwMode="auto">
              <a:xfrm>
                <a:off x="4176" y="1104"/>
                <a:ext cx="240" cy="0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AutoShape 373"/>
              <p:cNvSpPr>
                <a:spLocks noChangeArrowheads="1"/>
              </p:cNvSpPr>
              <p:nvPr/>
            </p:nvSpPr>
            <p:spPr bwMode="auto">
              <a:xfrm>
                <a:off x="4416" y="2448"/>
                <a:ext cx="1248" cy="1584"/>
              </a:xfrm>
              <a:prstGeom prst="roundRect">
                <a:avLst>
                  <a:gd name="adj" fmla="val 16667"/>
                </a:avLst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145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127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107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89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89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89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89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89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89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2400" b="1" dirty="0" smtClean="0">
                    <a:solidFill>
                      <a:srgbClr val="006600"/>
                    </a:solidFill>
                    <a:ea typeface="MS PGothic" pitchFamily="34" charset="-128"/>
                  </a:rPr>
                  <a:t>CFS/GFS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2000" b="1" dirty="0" smtClean="0">
                    <a:solidFill>
                      <a:srgbClr val="006600"/>
                    </a:solidFill>
                    <a:ea typeface="MS PGothic" pitchFamily="34" charset="-128"/>
                  </a:rPr>
                  <a:t>land initial</a:t>
                </a:r>
                <a:br>
                  <a:rPr lang="en-US" altLang="en-US" sz="2000" b="1" dirty="0" smtClean="0">
                    <a:solidFill>
                      <a:srgbClr val="006600"/>
                    </a:solidFill>
                    <a:ea typeface="MS PGothic" pitchFamily="34" charset="-128"/>
                  </a:rPr>
                </a:br>
                <a:r>
                  <a:rPr lang="en-US" altLang="en-US" sz="2000" b="1" dirty="0" smtClean="0">
                    <a:solidFill>
                      <a:srgbClr val="006600"/>
                    </a:solidFill>
                    <a:ea typeface="MS PGothic" pitchFamily="34" charset="-128"/>
                  </a:rPr>
                  <a:t>conditions</a:t>
                </a:r>
                <a:br>
                  <a:rPr lang="en-US" altLang="en-US" sz="2000" b="1" dirty="0" smtClean="0">
                    <a:solidFill>
                      <a:srgbClr val="006600"/>
                    </a:solidFill>
                    <a:ea typeface="MS PGothic" pitchFamily="34" charset="-128"/>
                  </a:rPr>
                </a:br>
                <a:endParaRPr lang="en-US" altLang="en-US" sz="2000" b="1" dirty="0">
                  <a:solidFill>
                    <a:srgbClr val="006600"/>
                  </a:solidFill>
                  <a:ea typeface="MS PGothic" pitchFamily="34" charset="-128"/>
                </a:endParaRP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600" b="1" dirty="0" smtClean="0">
                    <a:solidFill>
                      <a:srgbClr val="FF0000"/>
                    </a:solidFill>
                    <a:latin typeface="Courier"/>
                    <a:ea typeface="MS PGothic" pitchFamily="34" charset="-128"/>
                  </a:rPr>
                  <a:t>gdas1.t00z.sfcanl</a:t>
                </a:r>
                <a:endParaRPr lang="en-US" altLang="en-US" sz="1600" b="1" dirty="0">
                  <a:solidFill>
                    <a:srgbClr val="FF0000"/>
                  </a:solidFill>
                  <a:latin typeface="Courier"/>
                  <a:ea typeface="MS PGothic" pitchFamily="34" charset="-128"/>
                </a:endParaRPr>
              </a:p>
            </p:txBody>
          </p:sp>
          <p:sp>
            <p:nvSpPr>
              <p:cNvPr id="18" name="Line 374"/>
              <p:cNvSpPr>
                <a:spLocks noChangeShapeType="1"/>
              </p:cNvSpPr>
              <p:nvPr/>
            </p:nvSpPr>
            <p:spPr bwMode="auto">
              <a:xfrm>
                <a:off x="4176" y="2976"/>
                <a:ext cx="240" cy="0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" name="Text Box 375"/>
            <p:cNvSpPr txBox="1">
              <a:spLocks noChangeArrowheads="1"/>
            </p:cNvSpPr>
            <p:nvPr/>
          </p:nvSpPr>
          <p:spPr bwMode="auto">
            <a:xfrm>
              <a:off x="11757" y="6585"/>
              <a:ext cx="2223" cy="5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en-US" altLang="en-US" sz="3200" b="1" dirty="0" smtClean="0">
                  <a:latin typeface="+mj-lt"/>
                </a:rPr>
                <a:t>Land Information System</a:t>
              </a:r>
            </a:p>
            <a:p>
              <a:pPr algn="ctr">
                <a:defRPr/>
              </a:pPr>
              <a:r>
                <a:rPr lang="en-US" altLang="en-US" sz="1800" dirty="0" smtClean="0">
                  <a:latin typeface="Arial" charset="0"/>
                </a:rPr>
                <a:t>Christa Peters-</a:t>
              </a:r>
              <a:r>
                <a:rPr lang="en-US" altLang="en-US" sz="1800" dirty="0" err="1" smtClean="0">
                  <a:latin typeface="Arial" charset="0"/>
                </a:rPr>
                <a:t>Lidard</a:t>
              </a:r>
              <a:r>
                <a:rPr lang="en-US" altLang="en-US" sz="1800" dirty="0" smtClean="0">
                  <a:latin typeface="Arial" charset="0"/>
                </a:rPr>
                <a:t> et al., NASA/GSFC/HSB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54587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3486" y="329625"/>
            <a:ext cx="823494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i="1" dirty="0" smtClean="0">
                <a:solidFill>
                  <a:schemeClr val="tx1"/>
                </a:solidFill>
                <a:effectLst/>
                <a:latin typeface="Verdana"/>
                <a:cs typeface="Verdana"/>
              </a:rPr>
              <a:t>NCEP </a:t>
            </a:r>
            <a:r>
              <a:rPr lang="en-US" sz="3200" b="1" i="1" dirty="0" err="1" smtClean="0">
                <a:solidFill>
                  <a:schemeClr val="tx1"/>
                </a:solidFill>
                <a:effectLst/>
                <a:latin typeface="Verdana"/>
                <a:cs typeface="Verdana"/>
              </a:rPr>
              <a:t>Realtime</a:t>
            </a:r>
            <a:r>
              <a:rPr lang="en-US" sz="3200" b="1" i="1" dirty="0" smtClean="0">
                <a:solidFill>
                  <a:schemeClr val="tx1"/>
                </a:solidFill>
                <a:effectLst/>
                <a:latin typeface="Verdana"/>
                <a:cs typeface="Verdana"/>
              </a:rPr>
              <a:t> Operational GLDAS</a:t>
            </a:r>
            <a:endParaRPr lang="en-US" sz="3200" b="1" i="1" dirty="0">
              <a:solidFill>
                <a:schemeClr val="tx1"/>
              </a:solidFill>
              <a:effectLst/>
              <a:latin typeface="Verdana"/>
              <a:cs typeface="Verdana"/>
            </a:endParaRPr>
          </a:p>
        </p:txBody>
      </p:sp>
      <p:grpSp>
        <p:nvGrpSpPr>
          <p:cNvPr id="69" name="Group 68"/>
          <p:cNvGrpSpPr/>
          <p:nvPr/>
        </p:nvGrpSpPr>
        <p:grpSpPr>
          <a:xfrm>
            <a:off x="381001" y="1219200"/>
            <a:ext cx="8610599" cy="4604802"/>
            <a:chOff x="381001" y="1371600"/>
            <a:chExt cx="8610599" cy="4147602"/>
          </a:xfrm>
        </p:grpSpPr>
        <p:sp>
          <p:nvSpPr>
            <p:cNvPr id="2" name="Rounded Rectangle 1"/>
            <p:cNvSpPr/>
            <p:nvPr/>
          </p:nvSpPr>
          <p:spPr bwMode="auto">
            <a:xfrm>
              <a:off x="2819400" y="1371600"/>
              <a:ext cx="3634741" cy="736103"/>
            </a:xfrm>
            <a:prstGeom prst="roundRect">
              <a:avLst/>
            </a:prstGeom>
            <a:solidFill>
              <a:schemeClr val="accent4"/>
            </a:solidFill>
            <a:ln w="2540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400" b="1" dirty="0" smtClean="0">
                  <a:solidFill>
                    <a:schemeClr val="bg1"/>
                  </a:solidFill>
                </a:rPr>
                <a:t>GDAS</a:t>
              </a:r>
              <a:r>
                <a:rPr lang="en-US" b="1" dirty="0" smtClean="0">
                  <a:solidFill>
                    <a:schemeClr val="bg1"/>
                  </a:solidFill>
                </a:rPr>
                <a:t> 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solidFill>
                    <a:schemeClr val="bg1"/>
                  </a:solidFill>
                </a:rPr>
                <a:t>A</a:t>
              </a:r>
              <a:r>
                <a: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tmospheric</a:t>
              </a:r>
              <a:r>
                <a:rPr kumimoji="0" lang="en-US" sz="1800" b="1" i="0" u="none" strike="noStrike" cap="none" normalizeH="0" dirty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 analysis</a:t>
              </a:r>
              <a:endPara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1531501" y="2133600"/>
              <a:ext cx="1074539" cy="369332"/>
              <a:chOff x="1104781" y="2133600"/>
              <a:chExt cx="1074539" cy="369332"/>
            </a:xfrm>
          </p:grpSpPr>
          <p:sp>
            <p:nvSpPr>
              <p:cNvPr id="3" name="TextBox 2"/>
              <p:cNvSpPr txBox="1"/>
              <p:nvPr/>
            </p:nvSpPr>
            <p:spPr>
              <a:xfrm>
                <a:off x="1104781" y="2133600"/>
                <a:ext cx="707758" cy="369332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bg2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chemeClr val="bg1"/>
                    </a:solidFill>
                  </a:rPr>
                  <a:t>Day 2</a:t>
                </a:r>
              </a:p>
            </p:txBody>
          </p:sp>
          <p:cxnSp>
            <p:nvCxnSpPr>
              <p:cNvPr id="14" name="Straight Arrow Connector 13"/>
              <p:cNvCxnSpPr>
                <a:stCxn id="3" idx="3"/>
              </p:cNvCxnSpPr>
              <p:nvPr/>
            </p:nvCxnSpPr>
            <p:spPr bwMode="auto">
              <a:xfrm>
                <a:off x="1812539" y="2318266"/>
                <a:ext cx="366781" cy="0"/>
              </a:xfrm>
              <a:prstGeom prst="straightConnector1">
                <a:avLst/>
              </a:prstGeom>
              <a:ln w="38100">
                <a:headEnd type="none" w="med" len="med"/>
                <a:tailEnd type="arrow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 15"/>
            <p:cNvGrpSpPr/>
            <p:nvPr/>
          </p:nvGrpSpPr>
          <p:grpSpPr>
            <a:xfrm>
              <a:off x="2603862" y="2133600"/>
              <a:ext cx="1074539" cy="369332"/>
              <a:chOff x="1104781" y="2133600"/>
              <a:chExt cx="1074539" cy="369332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1104781" y="2133600"/>
                <a:ext cx="707758" cy="369332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bg2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chemeClr val="bg1"/>
                    </a:solidFill>
                  </a:rPr>
                  <a:t>Day 3</a:t>
                </a:r>
              </a:p>
            </p:txBody>
          </p:sp>
          <p:cxnSp>
            <p:nvCxnSpPr>
              <p:cNvPr id="18" name="Straight Arrow Connector 17"/>
              <p:cNvCxnSpPr>
                <a:stCxn id="17" idx="3"/>
              </p:cNvCxnSpPr>
              <p:nvPr/>
            </p:nvCxnSpPr>
            <p:spPr bwMode="auto">
              <a:xfrm>
                <a:off x="1812539" y="2318266"/>
                <a:ext cx="366781" cy="0"/>
              </a:xfrm>
              <a:prstGeom prst="straightConnector1">
                <a:avLst/>
              </a:prstGeom>
              <a:ln w="38100">
                <a:headEnd type="none" w="med" len="med"/>
                <a:tailEnd type="arrow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</p:grpSp>
        <p:grpSp>
          <p:nvGrpSpPr>
            <p:cNvPr id="19" name="Group 18"/>
            <p:cNvGrpSpPr/>
            <p:nvPr/>
          </p:nvGrpSpPr>
          <p:grpSpPr>
            <a:xfrm>
              <a:off x="3695581" y="2133600"/>
              <a:ext cx="1074539" cy="369332"/>
              <a:chOff x="1104781" y="2133600"/>
              <a:chExt cx="1074539" cy="369332"/>
            </a:xfrm>
          </p:grpSpPr>
          <p:sp>
            <p:nvSpPr>
              <p:cNvPr id="20" name="TextBox 19"/>
              <p:cNvSpPr txBox="1"/>
              <p:nvPr/>
            </p:nvSpPr>
            <p:spPr>
              <a:xfrm>
                <a:off x="1104781" y="2133600"/>
                <a:ext cx="707758" cy="369332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bg2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chemeClr val="bg1"/>
                    </a:solidFill>
                  </a:rPr>
                  <a:t>Day 4</a:t>
                </a:r>
              </a:p>
            </p:txBody>
          </p:sp>
          <p:cxnSp>
            <p:nvCxnSpPr>
              <p:cNvPr id="21" name="Straight Arrow Connector 20"/>
              <p:cNvCxnSpPr>
                <a:stCxn id="20" idx="3"/>
              </p:cNvCxnSpPr>
              <p:nvPr/>
            </p:nvCxnSpPr>
            <p:spPr bwMode="auto">
              <a:xfrm>
                <a:off x="1812539" y="2318266"/>
                <a:ext cx="366781" cy="0"/>
              </a:xfrm>
              <a:prstGeom prst="straightConnector1">
                <a:avLst/>
              </a:prstGeom>
              <a:ln w="38100">
                <a:headEnd type="none" w="med" len="med"/>
                <a:tailEnd type="arrow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oup 21"/>
            <p:cNvGrpSpPr/>
            <p:nvPr/>
          </p:nvGrpSpPr>
          <p:grpSpPr>
            <a:xfrm>
              <a:off x="4762381" y="2133600"/>
              <a:ext cx="1074539" cy="369332"/>
              <a:chOff x="1104781" y="2133600"/>
              <a:chExt cx="1074539" cy="369332"/>
            </a:xfrm>
          </p:grpSpPr>
          <p:sp>
            <p:nvSpPr>
              <p:cNvPr id="23" name="TextBox 22"/>
              <p:cNvSpPr txBox="1"/>
              <p:nvPr/>
            </p:nvSpPr>
            <p:spPr>
              <a:xfrm>
                <a:off x="1104781" y="2133600"/>
                <a:ext cx="707758" cy="369332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bg2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chemeClr val="bg1"/>
                    </a:solidFill>
                  </a:rPr>
                  <a:t>Day 5</a:t>
                </a:r>
              </a:p>
            </p:txBody>
          </p:sp>
          <p:cxnSp>
            <p:nvCxnSpPr>
              <p:cNvPr id="24" name="Straight Arrow Connector 23"/>
              <p:cNvCxnSpPr>
                <a:stCxn id="23" idx="3"/>
              </p:cNvCxnSpPr>
              <p:nvPr/>
            </p:nvCxnSpPr>
            <p:spPr bwMode="auto">
              <a:xfrm>
                <a:off x="1812539" y="2318266"/>
                <a:ext cx="366781" cy="0"/>
              </a:xfrm>
              <a:prstGeom prst="straightConnector1">
                <a:avLst/>
              </a:prstGeom>
              <a:ln w="38100">
                <a:headEnd type="none" w="med" len="med"/>
                <a:tailEnd type="arrow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>
              <a:off x="5829181" y="2133600"/>
              <a:ext cx="1074539" cy="369332"/>
              <a:chOff x="1104781" y="2133600"/>
              <a:chExt cx="1074539" cy="369332"/>
            </a:xfrm>
          </p:grpSpPr>
          <p:sp>
            <p:nvSpPr>
              <p:cNvPr id="26" name="TextBox 25"/>
              <p:cNvSpPr txBox="1"/>
              <p:nvPr/>
            </p:nvSpPr>
            <p:spPr>
              <a:xfrm>
                <a:off x="1104781" y="2133600"/>
                <a:ext cx="707758" cy="369332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bg2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chemeClr val="bg1"/>
                    </a:solidFill>
                  </a:rPr>
                  <a:t>Day 6</a:t>
                </a:r>
              </a:p>
            </p:txBody>
          </p:sp>
          <p:cxnSp>
            <p:nvCxnSpPr>
              <p:cNvPr id="27" name="Straight Arrow Connector 26"/>
              <p:cNvCxnSpPr>
                <a:stCxn id="26" idx="3"/>
              </p:cNvCxnSpPr>
              <p:nvPr/>
            </p:nvCxnSpPr>
            <p:spPr bwMode="auto">
              <a:xfrm>
                <a:off x="1812539" y="2318266"/>
                <a:ext cx="366781" cy="0"/>
              </a:xfrm>
              <a:prstGeom prst="straightConnector1">
                <a:avLst/>
              </a:prstGeom>
              <a:ln w="38100">
                <a:headEnd type="none" w="med" len="med"/>
                <a:tailEnd type="arrow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</p:grpSp>
        <p:grpSp>
          <p:nvGrpSpPr>
            <p:cNvPr id="28" name="Group 27"/>
            <p:cNvGrpSpPr/>
            <p:nvPr/>
          </p:nvGrpSpPr>
          <p:grpSpPr>
            <a:xfrm>
              <a:off x="6895981" y="2133600"/>
              <a:ext cx="1074539" cy="369332"/>
              <a:chOff x="1104781" y="2133600"/>
              <a:chExt cx="1074539" cy="369332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1104781" y="2133600"/>
                <a:ext cx="707758" cy="369332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bg2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chemeClr val="bg1"/>
                    </a:solidFill>
                  </a:rPr>
                  <a:t>Day 7</a:t>
                </a:r>
              </a:p>
            </p:txBody>
          </p:sp>
          <p:cxnSp>
            <p:nvCxnSpPr>
              <p:cNvPr id="30" name="Straight Arrow Connector 29"/>
              <p:cNvCxnSpPr>
                <a:stCxn id="29" idx="3"/>
              </p:cNvCxnSpPr>
              <p:nvPr/>
            </p:nvCxnSpPr>
            <p:spPr bwMode="auto">
              <a:xfrm>
                <a:off x="1812539" y="2318266"/>
                <a:ext cx="366781" cy="0"/>
              </a:xfrm>
              <a:prstGeom prst="straightConnector1">
                <a:avLst/>
              </a:prstGeom>
              <a:ln w="38100">
                <a:headEnd type="none" w="med" len="med"/>
                <a:tailEnd type="arrow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32" name="TextBox 31"/>
            <p:cNvSpPr txBox="1"/>
            <p:nvPr/>
          </p:nvSpPr>
          <p:spPr>
            <a:xfrm>
              <a:off x="7962781" y="2133600"/>
              <a:ext cx="707758" cy="369332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2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Day 8</a:t>
              </a:r>
            </a:p>
          </p:txBody>
        </p:sp>
        <p:grpSp>
          <p:nvGrpSpPr>
            <p:cNvPr id="34" name="Group 33"/>
            <p:cNvGrpSpPr/>
            <p:nvPr/>
          </p:nvGrpSpPr>
          <p:grpSpPr>
            <a:xfrm>
              <a:off x="502920" y="2133600"/>
              <a:ext cx="1074539" cy="369332"/>
              <a:chOff x="1104781" y="2133600"/>
              <a:chExt cx="1074539" cy="369332"/>
            </a:xfrm>
          </p:grpSpPr>
          <p:sp>
            <p:nvSpPr>
              <p:cNvPr id="35" name="TextBox 34"/>
              <p:cNvSpPr txBox="1"/>
              <p:nvPr/>
            </p:nvSpPr>
            <p:spPr>
              <a:xfrm>
                <a:off x="1104781" y="2133600"/>
                <a:ext cx="707758" cy="369332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bg2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chemeClr val="bg1"/>
                    </a:solidFill>
                  </a:rPr>
                  <a:t>Day 1</a:t>
                </a:r>
              </a:p>
            </p:txBody>
          </p:sp>
          <p:cxnSp>
            <p:nvCxnSpPr>
              <p:cNvPr id="36" name="Straight Arrow Connector 35"/>
              <p:cNvCxnSpPr>
                <a:stCxn id="35" idx="3"/>
              </p:cNvCxnSpPr>
              <p:nvPr/>
            </p:nvCxnSpPr>
            <p:spPr bwMode="auto">
              <a:xfrm>
                <a:off x="1812539" y="2318266"/>
                <a:ext cx="366781" cy="0"/>
              </a:xfrm>
              <a:prstGeom prst="straightConnector1">
                <a:avLst/>
              </a:prstGeom>
              <a:ln w="38100">
                <a:headEnd type="none" w="med" len="med"/>
                <a:tailEnd type="arrow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</p:grpSp>
        <p:grpSp>
          <p:nvGrpSpPr>
            <p:cNvPr id="52" name="Group 51"/>
            <p:cNvGrpSpPr/>
            <p:nvPr/>
          </p:nvGrpSpPr>
          <p:grpSpPr>
            <a:xfrm>
              <a:off x="381001" y="2667000"/>
              <a:ext cx="3160240" cy="1524000"/>
              <a:chOff x="381001" y="2667000"/>
              <a:chExt cx="3160240" cy="1524000"/>
            </a:xfrm>
          </p:grpSpPr>
          <p:sp>
            <p:nvSpPr>
              <p:cNvPr id="47" name="Bent Arrow 46"/>
              <p:cNvSpPr/>
              <p:nvPr/>
            </p:nvSpPr>
            <p:spPr bwMode="auto">
              <a:xfrm>
                <a:off x="533400" y="2667000"/>
                <a:ext cx="3007841" cy="990600"/>
              </a:xfrm>
              <a:prstGeom prst="bentArrow">
                <a:avLst/>
              </a:prstGeom>
              <a:solidFill>
                <a:schemeClr val="accent3">
                  <a:lumMod val="75000"/>
                </a:schemeClr>
              </a:solidFill>
              <a:ln w="25400" cap="flat" cmpd="sng" algn="ctr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51" name="Bent Arrow 50"/>
              <p:cNvSpPr/>
              <p:nvPr/>
            </p:nvSpPr>
            <p:spPr bwMode="auto">
              <a:xfrm rot="16200000">
                <a:off x="662939" y="2689861"/>
                <a:ext cx="990601" cy="1554478"/>
              </a:xfrm>
              <a:prstGeom prst="bentArrow">
                <a:avLst/>
              </a:prstGeom>
              <a:solidFill>
                <a:schemeClr val="accent3">
                  <a:lumMod val="75000"/>
                </a:schemeClr>
              </a:solidFill>
              <a:ln w="25400" cap="flat" cmpd="sng" algn="ctr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43" name="Rounded Rectangle 42"/>
              <p:cNvSpPr/>
              <p:nvPr/>
            </p:nvSpPr>
            <p:spPr bwMode="auto">
              <a:xfrm>
                <a:off x="1524000" y="3475911"/>
                <a:ext cx="1872580" cy="715089"/>
              </a:xfrm>
              <a:prstGeom prst="roundRect">
                <a:avLst/>
              </a:prstGeom>
              <a:solidFill>
                <a:schemeClr val="accent3">
                  <a:lumMod val="75000"/>
                </a:schemeClr>
              </a:solidFill>
              <a:ln w="25400" cap="flat" cmpd="sng" algn="ctr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800" b="1" i="0" u="none" strike="noStrike" cap="none" normalizeH="0" baseline="0" dirty="0" smtClean="0">
                    <a:ln>
                      <a:noFill/>
                    </a:ln>
                    <a:solidFill>
                      <a:schemeClr val="accent3">
                        <a:lumMod val="20000"/>
                        <a:lumOff val="80000"/>
                      </a:schemeClr>
                    </a:solidFill>
                    <a:latin typeface="Arial" charset="0"/>
                  </a:rPr>
                  <a:t>GLDAS</a:t>
                </a:r>
                <a:r>
                  <a:rPr lang="en-US" b="1" dirty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rPr>
                  <a:t/>
                </a:r>
                <a:br>
                  <a:rPr lang="en-US" b="1" dirty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rPr>
                </a:br>
                <a:r>
                  <a:rPr lang="en-US" b="1" dirty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rPr>
                  <a:t>L</a:t>
                </a:r>
                <a:r>
                  <a:rPr kumimoji="0" lang="en-US" sz="1800" b="1" i="0" u="none" strike="noStrike" cap="none" normalizeH="0" dirty="0" smtClean="0">
                    <a:ln>
                      <a:noFill/>
                    </a:ln>
                    <a:solidFill>
                      <a:schemeClr val="accent3">
                        <a:lumMod val="20000"/>
                        <a:lumOff val="80000"/>
                      </a:schemeClr>
                    </a:solidFill>
                    <a:latin typeface="Arial" charset="0"/>
                  </a:rPr>
                  <a:t>and analysis</a:t>
                </a: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accent3">
                      <a:lumMod val="20000"/>
                      <a:lumOff val="80000"/>
                    </a:schemeClr>
                  </a:solidFill>
                  <a:latin typeface="Arial" charset="0"/>
                </a:endParaRPr>
              </a:p>
            </p:txBody>
          </p:sp>
        </p:grpSp>
        <p:sp>
          <p:nvSpPr>
            <p:cNvPr id="53" name="Bent Arrow 52"/>
            <p:cNvSpPr/>
            <p:nvPr/>
          </p:nvSpPr>
          <p:spPr bwMode="auto">
            <a:xfrm>
              <a:off x="3678401" y="2667000"/>
              <a:ext cx="5105577" cy="990600"/>
            </a:xfrm>
            <a:prstGeom prst="bentArrow">
              <a:avLst/>
            </a:prstGeom>
            <a:solidFill>
              <a:schemeClr val="accent3">
                <a:lumMod val="75000"/>
              </a:schemeClr>
            </a:solidFill>
            <a:ln w="2540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54" name="Bent Arrow 53"/>
            <p:cNvSpPr/>
            <p:nvPr/>
          </p:nvSpPr>
          <p:spPr bwMode="auto">
            <a:xfrm rot="16200000">
              <a:off x="4908732" y="1646646"/>
              <a:ext cx="944880" cy="3657600"/>
            </a:xfrm>
            <a:prstGeom prst="bentArrow">
              <a:avLst/>
            </a:prstGeom>
            <a:solidFill>
              <a:schemeClr val="accent3">
                <a:lumMod val="75000"/>
              </a:schemeClr>
            </a:solidFill>
            <a:ln w="2540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56" name="Rounded Rectangle 55"/>
            <p:cNvSpPr/>
            <p:nvPr/>
          </p:nvSpPr>
          <p:spPr bwMode="auto">
            <a:xfrm>
              <a:off x="6911398" y="3475911"/>
              <a:ext cx="1872580" cy="715089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 w="2540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accent3">
                      <a:lumMod val="20000"/>
                      <a:lumOff val="80000"/>
                    </a:schemeClr>
                  </a:solidFill>
                  <a:latin typeface="Arial" charset="0"/>
                </a:rPr>
                <a:t>GLDAS</a:t>
              </a:r>
              <a:r>
                <a:rPr lang="en-US" b="1" dirty="0">
                  <a:solidFill>
                    <a:schemeClr val="accent3">
                      <a:lumMod val="20000"/>
                      <a:lumOff val="80000"/>
                    </a:schemeClr>
                  </a:solidFill>
                </a:rPr>
                <a:t/>
              </a:r>
              <a:br>
                <a:rPr lang="en-US" b="1" dirty="0">
                  <a:solidFill>
                    <a:schemeClr val="accent3">
                      <a:lumMod val="20000"/>
                      <a:lumOff val="80000"/>
                    </a:schemeClr>
                  </a:solidFill>
                </a:rPr>
              </a:br>
              <a:r>
                <a:rPr lang="en-US" b="1" dirty="0" smtClean="0">
                  <a:solidFill>
                    <a:schemeClr val="accent3">
                      <a:lumMod val="20000"/>
                      <a:lumOff val="80000"/>
                    </a:schemeClr>
                  </a:solidFill>
                </a:rPr>
                <a:t>L</a:t>
              </a:r>
              <a:r>
                <a:rPr kumimoji="0" lang="en-US" sz="1800" b="1" i="0" u="none" strike="noStrike" cap="none" normalizeH="0" dirty="0" smtClean="0">
                  <a:ln>
                    <a:noFill/>
                  </a:ln>
                  <a:solidFill>
                    <a:schemeClr val="accent3">
                      <a:lumMod val="20000"/>
                      <a:lumOff val="80000"/>
                    </a:schemeClr>
                  </a:solidFill>
                  <a:latin typeface="Arial" charset="0"/>
                </a:rPr>
                <a:t>and analysis</a:t>
              </a:r>
              <a:endPara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20000"/>
                    <a:lumOff val="80000"/>
                  </a:schemeClr>
                </a:solidFill>
                <a:latin typeface="Arial" charset="0"/>
              </a:endParaRPr>
            </a:p>
          </p:txBody>
        </p:sp>
        <p:sp>
          <p:nvSpPr>
            <p:cNvPr id="61" name="Cross 60"/>
            <p:cNvSpPr/>
            <p:nvPr/>
          </p:nvSpPr>
          <p:spPr bwMode="auto">
            <a:xfrm>
              <a:off x="533401" y="4724400"/>
              <a:ext cx="3007664" cy="794802"/>
            </a:xfrm>
            <a:prstGeom prst="plus">
              <a:avLst/>
            </a:prstGeom>
            <a:solidFill>
              <a:schemeClr val="tx2">
                <a:lumMod val="40000"/>
                <a:lumOff val="60000"/>
              </a:schemeClr>
            </a:solidFill>
            <a:ln w="2540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err="1" smtClean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latin typeface="Arial" charset="0"/>
                </a:rPr>
                <a:t>Precip</a:t>
              </a: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latin typeface="Arial" charset="0"/>
                </a:rPr>
                <a:t> observation</a:t>
              </a:r>
            </a:p>
          </p:txBody>
        </p:sp>
        <p:sp>
          <p:nvSpPr>
            <p:cNvPr id="62" name="Up Arrow 61"/>
            <p:cNvSpPr/>
            <p:nvPr/>
          </p:nvSpPr>
          <p:spPr bwMode="auto">
            <a:xfrm>
              <a:off x="2743200" y="4191000"/>
              <a:ext cx="502919" cy="533400"/>
            </a:xfrm>
            <a:prstGeom prst="upArrow">
              <a:avLst/>
            </a:prstGeom>
            <a:solidFill>
              <a:schemeClr val="tx2">
                <a:lumMod val="40000"/>
                <a:lumOff val="60000"/>
              </a:schemeClr>
            </a:solidFill>
            <a:ln w="2540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63" name="Cross 62"/>
            <p:cNvSpPr/>
            <p:nvPr/>
          </p:nvSpPr>
          <p:spPr bwMode="auto">
            <a:xfrm>
              <a:off x="3695581" y="4724400"/>
              <a:ext cx="5296019" cy="794802"/>
            </a:xfrm>
            <a:prstGeom prst="plus">
              <a:avLst/>
            </a:prstGeom>
            <a:solidFill>
              <a:schemeClr val="tx2">
                <a:lumMod val="40000"/>
                <a:lumOff val="60000"/>
              </a:schemeClr>
            </a:solidFill>
            <a:ln w="2540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err="1" smtClean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latin typeface="Arial" charset="0"/>
                </a:rPr>
                <a:t>Precip</a:t>
              </a: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latin typeface="Arial" charset="0"/>
                </a:rPr>
                <a:t> observation</a:t>
              </a:r>
            </a:p>
          </p:txBody>
        </p:sp>
        <p:sp>
          <p:nvSpPr>
            <p:cNvPr id="64" name="Up Arrow 63"/>
            <p:cNvSpPr/>
            <p:nvPr/>
          </p:nvSpPr>
          <p:spPr bwMode="auto">
            <a:xfrm>
              <a:off x="8193735" y="4191000"/>
              <a:ext cx="502919" cy="533400"/>
            </a:xfrm>
            <a:prstGeom prst="upArrow">
              <a:avLst/>
            </a:prstGeom>
            <a:solidFill>
              <a:schemeClr val="tx2">
                <a:lumMod val="40000"/>
                <a:lumOff val="60000"/>
              </a:schemeClr>
            </a:solidFill>
            <a:ln w="2540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9145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smc2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37" r="3189" b="10520"/>
          <a:stretch/>
        </p:blipFill>
        <p:spPr bwMode="auto">
          <a:xfrm>
            <a:off x="838200" y="869000"/>
            <a:ext cx="7081866" cy="2740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80693" y="329625"/>
            <a:ext cx="780053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i="1" dirty="0" smtClean="0">
                <a:solidFill>
                  <a:schemeClr val="tx1"/>
                </a:solidFill>
                <a:effectLst/>
                <a:latin typeface="Verdana"/>
                <a:cs typeface="Verdana"/>
              </a:rPr>
              <a:t>GLDAS soil moisture climatology</a:t>
            </a:r>
            <a:endParaRPr lang="en-US" sz="3200" b="1" i="1" dirty="0">
              <a:solidFill>
                <a:schemeClr val="tx1"/>
              </a:solidFill>
              <a:effectLst/>
              <a:latin typeface="Verdana"/>
              <a:cs typeface="Verdana"/>
            </a:endParaRPr>
          </a:p>
        </p:txBody>
      </p:sp>
      <p:pic>
        <p:nvPicPr>
          <p:cNvPr id="5" name="Picture 4" descr="smc20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01" r="3419"/>
          <a:stretch/>
        </p:blipFill>
        <p:spPr bwMode="auto">
          <a:xfrm>
            <a:off x="838200" y="3624409"/>
            <a:ext cx="7065157" cy="3081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3335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850" y="762000"/>
            <a:ext cx="6915150" cy="3076575"/>
          </a:xfrm>
          <a:prstGeom prst="rect">
            <a:avLst/>
          </a:prstGeom>
        </p:spPr>
      </p:pic>
      <p:pic>
        <p:nvPicPr>
          <p:cNvPr id="7" name="Picture 6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850" y="3781425"/>
            <a:ext cx="6915150" cy="30765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886" y="874455"/>
            <a:ext cx="2503714" cy="255454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002060"/>
                </a:solidFill>
              </a:rPr>
              <a:t>1:  broadleaf-evergreen trees!</a:t>
            </a:r>
          </a:p>
          <a:p>
            <a:r>
              <a:rPr lang="en-US" sz="1000" b="1" dirty="0" smtClean="0">
                <a:solidFill>
                  <a:srgbClr val="002060"/>
                </a:solidFill>
              </a:rPr>
              <a:t>2:  broadleaf-deciduous trees                                    3:  broadleaf and </a:t>
            </a:r>
            <a:r>
              <a:rPr lang="en-US" sz="1000" b="1" dirty="0" err="1" smtClean="0">
                <a:solidFill>
                  <a:srgbClr val="002060"/>
                </a:solidFill>
              </a:rPr>
              <a:t>needleleaf</a:t>
            </a:r>
            <a:r>
              <a:rPr lang="en-US" sz="1000" b="1" dirty="0" smtClean="0">
                <a:solidFill>
                  <a:srgbClr val="002060"/>
                </a:solidFill>
              </a:rPr>
              <a:t> trees!</a:t>
            </a:r>
          </a:p>
          <a:p>
            <a:r>
              <a:rPr lang="en-US" sz="1000" b="1" dirty="0" smtClean="0">
                <a:solidFill>
                  <a:srgbClr val="002060"/>
                </a:solidFill>
              </a:rPr>
              <a:t>4:  </a:t>
            </a:r>
            <a:r>
              <a:rPr lang="en-US" sz="1000" b="1" dirty="0" err="1" smtClean="0">
                <a:solidFill>
                  <a:srgbClr val="002060"/>
                </a:solidFill>
              </a:rPr>
              <a:t>needleleaf</a:t>
            </a:r>
            <a:r>
              <a:rPr lang="en-US" sz="1000" b="1" dirty="0" smtClean="0">
                <a:solidFill>
                  <a:srgbClr val="002060"/>
                </a:solidFill>
              </a:rPr>
              <a:t>-evergreen trees</a:t>
            </a:r>
          </a:p>
          <a:p>
            <a:r>
              <a:rPr lang="en-US" sz="1000" b="1" dirty="0" smtClean="0">
                <a:solidFill>
                  <a:srgbClr val="002060"/>
                </a:solidFill>
              </a:rPr>
              <a:t>5:  </a:t>
            </a:r>
            <a:r>
              <a:rPr lang="en-US" sz="1000" b="1" dirty="0" err="1" smtClean="0">
                <a:solidFill>
                  <a:srgbClr val="002060"/>
                </a:solidFill>
              </a:rPr>
              <a:t>needleleaf</a:t>
            </a:r>
            <a:r>
              <a:rPr lang="en-US" sz="1000" b="1" dirty="0" smtClean="0">
                <a:solidFill>
                  <a:srgbClr val="002060"/>
                </a:solidFill>
              </a:rPr>
              <a:t>-deciduous trees (larch)                           </a:t>
            </a:r>
          </a:p>
          <a:p>
            <a:r>
              <a:rPr lang="en-US" sz="1000" b="1" dirty="0" smtClean="0">
                <a:solidFill>
                  <a:srgbClr val="002060"/>
                </a:solidFill>
              </a:rPr>
              <a:t>6:  broadleaf trees with groundcover </a:t>
            </a:r>
          </a:p>
          <a:p>
            <a:r>
              <a:rPr lang="en-US" sz="1000" b="1" dirty="0" smtClean="0">
                <a:solidFill>
                  <a:srgbClr val="002060"/>
                </a:solidFill>
              </a:rPr>
              <a:t>7:  groundcover only (perennial)                                   8:  broadleaf shrubs with perennial groundcover </a:t>
            </a:r>
          </a:p>
          <a:p>
            <a:r>
              <a:rPr lang="en-US" sz="1000" b="1" dirty="0" smtClean="0">
                <a:solidFill>
                  <a:srgbClr val="002060"/>
                </a:solidFill>
              </a:rPr>
              <a:t> 9:  broadleaf shrubs with bare soil                               10:  dwarf trees and shrubs with groundcover (tundra) </a:t>
            </a:r>
          </a:p>
          <a:p>
            <a:r>
              <a:rPr lang="en-US" sz="1000" b="1" dirty="0" smtClean="0">
                <a:solidFill>
                  <a:srgbClr val="002060"/>
                </a:solidFill>
              </a:rPr>
              <a:t>11:  bare soil                                                    12:  cultivations (the same parameters as for type 7) </a:t>
            </a:r>
          </a:p>
          <a:p>
            <a:r>
              <a:rPr lang="en-US" sz="1000" b="1" dirty="0" smtClean="0">
                <a:solidFill>
                  <a:srgbClr val="002060"/>
                </a:solidFill>
              </a:rPr>
              <a:t>13: glacial   ice </a:t>
            </a:r>
            <a:endParaRPr lang="en-US" sz="1000" b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3687901"/>
            <a:ext cx="2514600" cy="31700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002060"/>
                </a:solidFill>
              </a:rPr>
              <a:t>1:Evergreen </a:t>
            </a:r>
            <a:r>
              <a:rPr lang="en-US" sz="1000" b="1" dirty="0" err="1" smtClean="0">
                <a:solidFill>
                  <a:srgbClr val="002060"/>
                </a:solidFill>
              </a:rPr>
              <a:t>Needleleaf</a:t>
            </a:r>
            <a:r>
              <a:rPr lang="en-US" sz="1000" b="1" dirty="0" smtClean="0">
                <a:solidFill>
                  <a:srgbClr val="002060"/>
                </a:solidFill>
              </a:rPr>
              <a:t> Forest</a:t>
            </a:r>
          </a:p>
          <a:p>
            <a:r>
              <a:rPr lang="en-US" sz="1000" b="1" dirty="0" smtClean="0">
                <a:solidFill>
                  <a:srgbClr val="002060"/>
                </a:solidFill>
              </a:rPr>
              <a:t>2:Evergreen Broadleaf Forest</a:t>
            </a:r>
          </a:p>
          <a:p>
            <a:r>
              <a:rPr lang="en-US" sz="1000" b="1" dirty="0" smtClean="0">
                <a:solidFill>
                  <a:srgbClr val="002060"/>
                </a:solidFill>
              </a:rPr>
              <a:t>3:Deciduous </a:t>
            </a:r>
            <a:r>
              <a:rPr lang="en-US" sz="1000" b="1" dirty="0" err="1" smtClean="0">
                <a:solidFill>
                  <a:srgbClr val="002060"/>
                </a:solidFill>
              </a:rPr>
              <a:t>Needleleaf</a:t>
            </a:r>
            <a:r>
              <a:rPr lang="en-US" sz="1000" b="1" dirty="0" smtClean="0">
                <a:solidFill>
                  <a:srgbClr val="002060"/>
                </a:solidFill>
              </a:rPr>
              <a:t> Forest</a:t>
            </a:r>
          </a:p>
          <a:p>
            <a:r>
              <a:rPr lang="en-US" sz="1000" b="1" dirty="0" smtClean="0">
                <a:solidFill>
                  <a:srgbClr val="002060"/>
                </a:solidFill>
              </a:rPr>
              <a:t>4:Deciduous Broadleaf Forest</a:t>
            </a:r>
          </a:p>
          <a:p>
            <a:r>
              <a:rPr lang="en-US" sz="1000" b="1" dirty="0" smtClean="0">
                <a:solidFill>
                  <a:srgbClr val="002060"/>
                </a:solidFill>
              </a:rPr>
              <a:t>5:Mixed Forests</a:t>
            </a:r>
          </a:p>
          <a:p>
            <a:r>
              <a:rPr lang="en-US" sz="1000" b="1" dirty="0" smtClean="0">
                <a:solidFill>
                  <a:srgbClr val="002060"/>
                </a:solidFill>
              </a:rPr>
              <a:t>6:Closed </a:t>
            </a:r>
            <a:r>
              <a:rPr lang="en-US" sz="1000" b="1" dirty="0" err="1" smtClean="0">
                <a:solidFill>
                  <a:srgbClr val="002060"/>
                </a:solidFill>
              </a:rPr>
              <a:t>Shrublands</a:t>
            </a:r>
            <a:endParaRPr lang="en-US" sz="1000" b="1" dirty="0" smtClean="0">
              <a:solidFill>
                <a:srgbClr val="002060"/>
              </a:solidFill>
            </a:endParaRPr>
          </a:p>
          <a:p>
            <a:r>
              <a:rPr lang="en-US" sz="1000" b="1" dirty="0" smtClean="0">
                <a:solidFill>
                  <a:srgbClr val="002060"/>
                </a:solidFill>
              </a:rPr>
              <a:t>7:Open </a:t>
            </a:r>
            <a:r>
              <a:rPr lang="en-US" sz="1000" b="1" dirty="0" err="1" smtClean="0">
                <a:solidFill>
                  <a:srgbClr val="002060"/>
                </a:solidFill>
              </a:rPr>
              <a:t>Shrublands</a:t>
            </a:r>
            <a:endParaRPr lang="en-US" sz="1000" b="1" dirty="0" smtClean="0">
              <a:solidFill>
                <a:srgbClr val="002060"/>
              </a:solidFill>
            </a:endParaRPr>
          </a:p>
          <a:p>
            <a:r>
              <a:rPr lang="en-US" sz="1000" b="1" dirty="0" smtClean="0">
                <a:solidFill>
                  <a:srgbClr val="002060"/>
                </a:solidFill>
              </a:rPr>
              <a:t>8:Woody Savannas</a:t>
            </a:r>
          </a:p>
          <a:p>
            <a:r>
              <a:rPr lang="en-US" sz="1000" b="1" dirty="0" smtClean="0">
                <a:solidFill>
                  <a:srgbClr val="002060"/>
                </a:solidFill>
              </a:rPr>
              <a:t>9:Savannas</a:t>
            </a:r>
          </a:p>
          <a:p>
            <a:r>
              <a:rPr lang="en-US" sz="1000" b="1" dirty="0" smtClean="0">
                <a:solidFill>
                  <a:srgbClr val="002060"/>
                </a:solidFill>
              </a:rPr>
              <a:t>10:Grasslands</a:t>
            </a:r>
          </a:p>
          <a:p>
            <a:r>
              <a:rPr lang="en-US" sz="1000" b="1" dirty="0" smtClean="0">
                <a:solidFill>
                  <a:srgbClr val="002060"/>
                </a:solidFill>
              </a:rPr>
              <a:t>11:Permanent wetlands</a:t>
            </a:r>
          </a:p>
          <a:p>
            <a:r>
              <a:rPr lang="en-US" sz="1000" b="1" dirty="0" smtClean="0">
                <a:solidFill>
                  <a:srgbClr val="002060"/>
                </a:solidFill>
              </a:rPr>
              <a:t>12:Croplands</a:t>
            </a:r>
          </a:p>
          <a:p>
            <a:r>
              <a:rPr lang="en-US" sz="1000" b="1" dirty="0" smtClean="0">
                <a:solidFill>
                  <a:srgbClr val="002060"/>
                </a:solidFill>
              </a:rPr>
              <a:t>13:Urban and Built-Up</a:t>
            </a:r>
          </a:p>
          <a:p>
            <a:r>
              <a:rPr lang="en-US" sz="1000" b="1" dirty="0" smtClean="0">
                <a:solidFill>
                  <a:srgbClr val="002060"/>
                </a:solidFill>
              </a:rPr>
              <a:t>14:Cropland/natural vegetation mosaic</a:t>
            </a:r>
          </a:p>
          <a:p>
            <a:r>
              <a:rPr lang="en-US" sz="1000" b="1" dirty="0" smtClean="0">
                <a:solidFill>
                  <a:srgbClr val="002060"/>
                </a:solidFill>
              </a:rPr>
              <a:t>15:Snow and Ice</a:t>
            </a:r>
          </a:p>
          <a:p>
            <a:r>
              <a:rPr lang="en-US" sz="1000" b="1" dirty="0" smtClean="0">
                <a:solidFill>
                  <a:srgbClr val="002060"/>
                </a:solidFill>
              </a:rPr>
              <a:t>16:Barren or Sparsely Vegetated</a:t>
            </a:r>
          </a:p>
          <a:p>
            <a:r>
              <a:rPr lang="en-US" sz="1000" b="1" dirty="0" smtClean="0">
                <a:solidFill>
                  <a:srgbClr val="002060"/>
                </a:solidFill>
              </a:rPr>
              <a:t>17:Water</a:t>
            </a:r>
          </a:p>
          <a:p>
            <a:r>
              <a:rPr lang="en-US" sz="1000" b="1" dirty="0" smtClean="0">
                <a:solidFill>
                  <a:srgbClr val="002060"/>
                </a:solidFill>
              </a:rPr>
              <a:t>18:Wooded Tundra</a:t>
            </a:r>
          </a:p>
          <a:p>
            <a:r>
              <a:rPr lang="en-US" sz="1000" b="1" dirty="0" smtClean="0">
                <a:solidFill>
                  <a:srgbClr val="002060"/>
                </a:solidFill>
              </a:rPr>
              <a:t>19:Mixed Tundra</a:t>
            </a:r>
          </a:p>
          <a:p>
            <a:r>
              <a:rPr lang="en-US" sz="1000" b="1" dirty="0" smtClean="0">
                <a:solidFill>
                  <a:srgbClr val="002060"/>
                </a:solidFill>
              </a:rPr>
              <a:t>20:Bare Ground Tundra</a:t>
            </a:r>
            <a:endParaRPr lang="en-US" sz="10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5275" y="329625"/>
            <a:ext cx="739136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i="1" dirty="0" smtClean="0">
                <a:latin typeface="Verdana"/>
                <a:cs typeface="Verdana"/>
              </a:rPr>
              <a:t>Vegetation Types: </a:t>
            </a:r>
            <a:r>
              <a:rPr lang="en-US" sz="3200" b="1" i="1" dirty="0" smtClean="0">
                <a:solidFill>
                  <a:schemeClr val="tx1"/>
                </a:solidFill>
                <a:effectLst/>
                <a:latin typeface="Verdana"/>
                <a:cs typeface="Verdana"/>
              </a:rPr>
              <a:t>SIB </a:t>
            </a:r>
            <a:r>
              <a:rPr lang="en-US" sz="3200" b="1" i="1" dirty="0" err="1" smtClean="0">
                <a:solidFill>
                  <a:schemeClr val="tx1"/>
                </a:solidFill>
                <a:effectLst/>
                <a:latin typeface="Verdana"/>
                <a:cs typeface="Verdana"/>
              </a:rPr>
              <a:t>vs</a:t>
            </a:r>
            <a:r>
              <a:rPr lang="en-US" sz="3200" b="1" i="1" dirty="0" smtClean="0">
                <a:solidFill>
                  <a:schemeClr val="tx1"/>
                </a:solidFill>
                <a:effectLst/>
                <a:latin typeface="Verdana"/>
                <a:cs typeface="Verdana"/>
              </a:rPr>
              <a:t> IGBP</a:t>
            </a:r>
            <a:endParaRPr lang="en-US" sz="3200" b="1" i="1" dirty="0">
              <a:solidFill>
                <a:schemeClr val="tx1"/>
              </a:solidFill>
              <a:effectLst/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82791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850" y="762000"/>
            <a:ext cx="6915150" cy="3076575"/>
          </a:xfrm>
          <a:prstGeom prst="rect">
            <a:avLst/>
          </a:prstGeom>
        </p:spPr>
      </p:pic>
      <p:pic>
        <p:nvPicPr>
          <p:cNvPr id="3" name="Picture 2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850" y="3781425"/>
            <a:ext cx="6915150" cy="30765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05626" y="329625"/>
            <a:ext cx="755066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i="1" dirty="0" smtClean="0">
                <a:latin typeface="Verdana"/>
                <a:cs typeface="Verdana"/>
              </a:rPr>
              <a:t>Soil Types: </a:t>
            </a:r>
            <a:r>
              <a:rPr lang="en-US" sz="3200" b="1" i="1" dirty="0" smtClean="0">
                <a:solidFill>
                  <a:schemeClr val="tx1"/>
                </a:solidFill>
                <a:effectLst/>
                <a:latin typeface="Verdana"/>
                <a:cs typeface="Verdana"/>
              </a:rPr>
              <a:t> ZOBLER </a:t>
            </a:r>
            <a:r>
              <a:rPr lang="en-US" sz="3200" b="1" i="1" dirty="0" err="1" smtClean="0">
                <a:solidFill>
                  <a:schemeClr val="tx1"/>
                </a:solidFill>
                <a:effectLst/>
                <a:latin typeface="Verdana"/>
                <a:cs typeface="Verdana"/>
              </a:rPr>
              <a:t>vs</a:t>
            </a:r>
            <a:r>
              <a:rPr lang="en-US" sz="3200" b="1" i="1" dirty="0" smtClean="0">
                <a:solidFill>
                  <a:schemeClr val="tx1"/>
                </a:solidFill>
                <a:effectLst/>
                <a:latin typeface="Verdana"/>
                <a:cs typeface="Verdana"/>
              </a:rPr>
              <a:t> STASGO</a:t>
            </a:r>
            <a:endParaRPr lang="en-US" sz="3200" b="1" i="1" dirty="0">
              <a:solidFill>
                <a:schemeClr val="tx1"/>
              </a:solidFill>
              <a:effectLst/>
              <a:latin typeface="Verdana"/>
              <a:cs typeface="Verdan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1203573"/>
            <a:ext cx="1828800" cy="161582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28600" indent="-228600">
              <a:buAutoNum type="arabicPlain"/>
            </a:pPr>
            <a:r>
              <a:rPr lang="en-US" sz="1100" b="1" dirty="0" smtClean="0">
                <a:solidFill>
                  <a:srgbClr val="002060"/>
                </a:solidFill>
              </a:rPr>
              <a:t>loamy sand            </a:t>
            </a:r>
          </a:p>
          <a:p>
            <a:pPr marL="228600" indent="-228600">
              <a:buAutoNum type="arabicPlain"/>
            </a:pPr>
            <a:r>
              <a:rPr lang="en-US" sz="1100" b="1" dirty="0" smtClean="0">
                <a:solidFill>
                  <a:srgbClr val="002060"/>
                </a:solidFill>
              </a:rPr>
              <a:t> </a:t>
            </a:r>
            <a:r>
              <a:rPr lang="en-US" sz="1100" b="1" dirty="0" err="1" smtClean="0">
                <a:solidFill>
                  <a:srgbClr val="002060"/>
                </a:solidFill>
              </a:rPr>
              <a:t>silty</a:t>
            </a:r>
            <a:r>
              <a:rPr lang="en-US" sz="1100" b="1" dirty="0" smtClean="0">
                <a:solidFill>
                  <a:srgbClr val="002060"/>
                </a:solidFill>
              </a:rPr>
              <a:t> clay loam </a:t>
            </a:r>
          </a:p>
          <a:p>
            <a:pPr marL="228600" indent="-228600">
              <a:buAutoNum type="arabicPlain"/>
            </a:pPr>
            <a:r>
              <a:rPr lang="en-US" sz="1100" b="1" dirty="0" smtClean="0">
                <a:solidFill>
                  <a:srgbClr val="002060"/>
                </a:solidFill>
              </a:rPr>
              <a:t> light clay </a:t>
            </a:r>
          </a:p>
          <a:p>
            <a:pPr marL="228600" indent="-228600">
              <a:buAutoNum type="arabicPlain"/>
            </a:pPr>
            <a:r>
              <a:rPr lang="en-US" sz="1100" b="1" dirty="0" smtClean="0">
                <a:solidFill>
                  <a:srgbClr val="002060"/>
                </a:solidFill>
              </a:rPr>
              <a:t> sandy loam </a:t>
            </a:r>
          </a:p>
          <a:p>
            <a:pPr marL="228600" indent="-228600">
              <a:buAutoNum type="arabicPlain"/>
            </a:pPr>
            <a:r>
              <a:rPr lang="en-US" sz="1100" b="1" dirty="0" smtClean="0">
                <a:solidFill>
                  <a:srgbClr val="002060"/>
                </a:solidFill>
              </a:rPr>
              <a:t> sandy clay </a:t>
            </a:r>
          </a:p>
          <a:p>
            <a:pPr marL="228600" indent="-228600">
              <a:buAutoNum type="arabicPlain"/>
            </a:pPr>
            <a:r>
              <a:rPr lang="en-US" sz="1100" b="1" dirty="0" smtClean="0">
                <a:solidFill>
                  <a:srgbClr val="002060"/>
                </a:solidFill>
              </a:rPr>
              <a:t>clay loam</a:t>
            </a:r>
          </a:p>
          <a:p>
            <a:pPr marL="228600" indent="-228600">
              <a:buAutoNum type="arabicPlain"/>
            </a:pPr>
            <a:r>
              <a:rPr lang="en-US" sz="1100" b="1" dirty="0" smtClean="0">
                <a:solidFill>
                  <a:srgbClr val="002060"/>
                </a:solidFill>
              </a:rPr>
              <a:t>sandy clay loam </a:t>
            </a:r>
          </a:p>
          <a:p>
            <a:pPr marL="228600" indent="-228600">
              <a:buAutoNum type="arabicPlain"/>
            </a:pPr>
            <a:r>
              <a:rPr lang="en-US" sz="1100" b="1" dirty="0" smtClean="0">
                <a:solidFill>
                  <a:srgbClr val="002060"/>
                </a:solidFill>
              </a:rPr>
              <a:t> loam </a:t>
            </a:r>
          </a:p>
          <a:p>
            <a:pPr marL="228600" indent="-228600">
              <a:buAutoNum type="arabicPlain"/>
            </a:pPr>
            <a:r>
              <a:rPr lang="en-US" sz="1100" b="1" dirty="0" smtClean="0">
                <a:solidFill>
                  <a:srgbClr val="002060"/>
                </a:solidFill>
              </a:rPr>
              <a:t>loamy sand </a:t>
            </a:r>
            <a:endParaRPr lang="en-US" sz="1100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000" y="3810000"/>
            <a:ext cx="1981200" cy="30162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002060"/>
                </a:solidFill>
              </a:rPr>
              <a:t>1: sand</a:t>
            </a:r>
          </a:p>
          <a:p>
            <a:r>
              <a:rPr lang="en-US" sz="1000" b="1" dirty="0" smtClean="0">
                <a:solidFill>
                  <a:srgbClr val="002060"/>
                </a:solidFill>
              </a:rPr>
              <a:t>2: loamy sand</a:t>
            </a:r>
          </a:p>
          <a:p>
            <a:r>
              <a:rPr lang="en-US" sz="1000" b="1" dirty="0" smtClean="0">
                <a:solidFill>
                  <a:srgbClr val="002060"/>
                </a:solidFill>
              </a:rPr>
              <a:t>3: sandy loam</a:t>
            </a:r>
          </a:p>
          <a:p>
            <a:r>
              <a:rPr lang="en-US" sz="1000" b="1" dirty="0" smtClean="0">
                <a:solidFill>
                  <a:srgbClr val="002060"/>
                </a:solidFill>
              </a:rPr>
              <a:t>4: silt loam</a:t>
            </a:r>
          </a:p>
          <a:p>
            <a:r>
              <a:rPr lang="en-US" sz="1000" b="1" dirty="0" smtClean="0">
                <a:solidFill>
                  <a:srgbClr val="002060"/>
                </a:solidFill>
              </a:rPr>
              <a:t>5: silt</a:t>
            </a:r>
          </a:p>
          <a:p>
            <a:r>
              <a:rPr lang="en-US" sz="1000" b="1" dirty="0" smtClean="0">
                <a:solidFill>
                  <a:srgbClr val="002060"/>
                </a:solidFill>
              </a:rPr>
              <a:t>6:loam</a:t>
            </a:r>
          </a:p>
          <a:p>
            <a:r>
              <a:rPr lang="en-US" sz="1000" b="1" dirty="0" smtClean="0">
                <a:solidFill>
                  <a:srgbClr val="002060"/>
                </a:solidFill>
              </a:rPr>
              <a:t>7:sandy clay loam</a:t>
            </a:r>
          </a:p>
          <a:p>
            <a:r>
              <a:rPr lang="en-US" sz="1000" b="1" dirty="0" smtClean="0">
                <a:solidFill>
                  <a:srgbClr val="002060"/>
                </a:solidFill>
              </a:rPr>
              <a:t>8:silty clay loam</a:t>
            </a:r>
          </a:p>
          <a:p>
            <a:r>
              <a:rPr lang="en-US" sz="1000" b="1" dirty="0" smtClean="0">
                <a:solidFill>
                  <a:srgbClr val="002060"/>
                </a:solidFill>
              </a:rPr>
              <a:t>9:clay loam</a:t>
            </a:r>
          </a:p>
          <a:p>
            <a:r>
              <a:rPr lang="en-US" sz="1000" b="1" dirty="0" smtClean="0">
                <a:solidFill>
                  <a:srgbClr val="002060"/>
                </a:solidFill>
              </a:rPr>
              <a:t>10:sandy clay</a:t>
            </a:r>
          </a:p>
          <a:p>
            <a:r>
              <a:rPr lang="en-US" sz="1000" b="1" dirty="0" smtClean="0">
                <a:solidFill>
                  <a:srgbClr val="002060"/>
                </a:solidFill>
              </a:rPr>
              <a:t>11: </a:t>
            </a:r>
            <a:r>
              <a:rPr lang="en-US" sz="1000" b="1" dirty="0" err="1" smtClean="0">
                <a:solidFill>
                  <a:srgbClr val="002060"/>
                </a:solidFill>
              </a:rPr>
              <a:t>silty</a:t>
            </a:r>
            <a:r>
              <a:rPr lang="en-US" sz="1000" b="1" dirty="0" smtClean="0">
                <a:solidFill>
                  <a:srgbClr val="002060"/>
                </a:solidFill>
              </a:rPr>
              <a:t> clay</a:t>
            </a:r>
          </a:p>
          <a:p>
            <a:r>
              <a:rPr lang="en-US" sz="1000" b="1" dirty="0" smtClean="0">
                <a:solidFill>
                  <a:srgbClr val="002060"/>
                </a:solidFill>
              </a:rPr>
              <a:t>12: clay</a:t>
            </a:r>
          </a:p>
          <a:p>
            <a:r>
              <a:rPr lang="en-US" sz="1000" b="1" dirty="0" smtClean="0">
                <a:solidFill>
                  <a:srgbClr val="002060"/>
                </a:solidFill>
              </a:rPr>
              <a:t>13: organic material</a:t>
            </a:r>
          </a:p>
          <a:p>
            <a:r>
              <a:rPr lang="en-US" sz="1000" b="1" dirty="0" smtClean="0">
                <a:solidFill>
                  <a:srgbClr val="002060"/>
                </a:solidFill>
              </a:rPr>
              <a:t>14: water</a:t>
            </a:r>
          </a:p>
          <a:p>
            <a:r>
              <a:rPr lang="en-US" sz="1000" b="1" dirty="0" smtClean="0">
                <a:solidFill>
                  <a:srgbClr val="002060"/>
                </a:solidFill>
              </a:rPr>
              <a:t>15: bedrock</a:t>
            </a:r>
          </a:p>
          <a:p>
            <a:r>
              <a:rPr lang="en-US" sz="1000" b="1" dirty="0" smtClean="0">
                <a:solidFill>
                  <a:srgbClr val="002060"/>
                </a:solidFill>
              </a:rPr>
              <a:t>16: other (land-ice)</a:t>
            </a:r>
          </a:p>
          <a:p>
            <a:r>
              <a:rPr lang="en-US" sz="1000" b="1" dirty="0" smtClean="0">
                <a:solidFill>
                  <a:srgbClr val="002060"/>
                </a:solidFill>
              </a:rPr>
              <a:t>17: playa</a:t>
            </a:r>
          </a:p>
          <a:p>
            <a:r>
              <a:rPr lang="en-US" sz="1000" b="1" dirty="0" smtClean="0">
                <a:solidFill>
                  <a:srgbClr val="002060"/>
                </a:solidFill>
              </a:rPr>
              <a:t>18: lava</a:t>
            </a:r>
          </a:p>
          <a:p>
            <a:r>
              <a:rPr lang="en-US" sz="1000" b="1" dirty="0" smtClean="0">
                <a:solidFill>
                  <a:srgbClr val="002060"/>
                </a:solidFill>
              </a:rPr>
              <a:t>19: white sand</a:t>
            </a:r>
            <a:endParaRPr lang="en-US" sz="1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829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152400"/>
            <a:ext cx="8915400" cy="1600200"/>
          </a:xfrm>
        </p:spPr>
        <p:txBody>
          <a:bodyPr/>
          <a:lstStyle/>
          <a:p>
            <a:pPr eaLnBrk="1" hangingPunct="1"/>
            <a:r>
              <a:rPr lang="en-US" sz="32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Verdana"/>
                <a:cs typeface="Verdana"/>
              </a:rPr>
              <a:t>A Gauge-Satellite Blended Analysis </a:t>
            </a:r>
            <a:br>
              <a:rPr lang="en-US" sz="32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Verdana"/>
                <a:cs typeface="Verdana"/>
              </a:rPr>
            </a:br>
            <a:r>
              <a:rPr lang="en-US" sz="32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Verdana"/>
                <a:cs typeface="Verdana"/>
              </a:rPr>
              <a:t>of Daily Precipitation for </a:t>
            </a:r>
            <a:r>
              <a:rPr lang="en-US" sz="32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Verdana"/>
                <a:cs typeface="Verdana"/>
              </a:rPr>
              <a:t>Hydrometeorological</a:t>
            </a:r>
            <a:r>
              <a:rPr lang="en-US" sz="32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Verdana"/>
                <a:cs typeface="Verdana"/>
              </a:rPr>
              <a:t> Applications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1897063"/>
            <a:ext cx="4648200" cy="4656137"/>
          </a:xfrm>
        </p:spPr>
        <p:txBody>
          <a:bodyPr/>
          <a:lstStyle/>
          <a:p>
            <a:pPr marL="609600" indent="-609600" algn="l" eaLnBrk="1" hangingPunct="1">
              <a:buFontTx/>
              <a:buChar char="•"/>
            </a:pPr>
            <a:r>
              <a:rPr lang="en-US" sz="1800" dirty="0">
                <a:solidFill>
                  <a:srgbClr val="000000"/>
                </a:solidFill>
                <a:latin typeface="Arial" charset="0"/>
              </a:rPr>
              <a:t>0.25</a:t>
            </a:r>
            <a:r>
              <a:rPr lang="en-US" sz="1800" baseline="30000" dirty="0">
                <a:solidFill>
                  <a:srgbClr val="000000"/>
                </a:solidFill>
                <a:latin typeface="Arial" charset="0"/>
              </a:rPr>
              <a:t>o</a:t>
            </a:r>
            <a:r>
              <a:rPr lang="en-US" sz="1800" dirty="0">
                <a:solidFill>
                  <a:srgbClr val="000000"/>
                </a:solidFill>
                <a:latin typeface="Arial" charset="0"/>
              </a:rPr>
              <a:t>lat/</a:t>
            </a:r>
            <a:r>
              <a:rPr lang="en-US" sz="1800" dirty="0" err="1">
                <a:solidFill>
                  <a:srgbClr val="000000"/>
                </a:solidFill>
                <a:latin typeface="Arial" charset="0"/>
              </a:rPr>
              <a:t>lon</a:t>
            </a:r>
            <a:r>
              <a:rPr lang="en-US" sz="1800" dirty="0">
                <a:solidFill>
                  <a:srgbClr val="000000"/>
                </a:solidFill>
                <a:latin typeface="Arial" charset="0"/>
              </a:rPr>
              <a:t> over the global land</a:t>
            </a:r>
          </a:p>
          <a:p>
            <a:pPr marL="609600" indent="-609600" algn="l" eaLnBrk="1" hangingPunct="1">
              <a:buFontTx/>
              <a:buChar char="•"/>
            </a:pPr>
            <a:r>
              <a:rPr lang="en-US" sz="1800" dirty="0">
                <a:solidFill>
                  <a:srgbClr val="000000"/>
                </a:solidFill>
                <a:latin typeface="Arial" charset="0"/>
              </a:rPr>
              <a:t>Daily analysis from 1979</a:t>
            </a:r>
          </a:p>
          <a:p>
            <a:pPr marL="609600" indent="-609600" algn="l" eaLnBrk="1" hangingPunct="1">
              <a:buFontTx/>
              <a:buChar char="•"/>
            </a:pPr>
            <a:r>
              <a:rPr lang="en-US" sz="1800" dirty="0">
                <a:solidFill>
                  <a:srgbClr val="000000"/>
                </a:solidFill>
                <a:latin typeface="Arial" charset="0"/>
              </a:rPr>
              <a:t>Blending information from different sources to overcome shortcomings</a:t>
            </a:r>
          </a:p>
          <a:p>
            <a:pPr marL="609600" indent="-609600" algn="l" eaLnBrk="1" hangingPunct="1">
              <a:buFontTx/>
              <a:buChar char="•"/>
            </a:pPr>
            <a:r>
              <a:rPr lang="en-US" sz="1800" dirty="0">
                <a:solidFill>
                  <a:srgbClr val="000000"/>
                </a:solidFill>
                <a:latin typeface="Arial" charset="0"/>
              </a:rPr>
              <a:t>CPC daily gauge analysis adjusted to GPCC monthly gauge data to correct the under-estimation in daily reports</a:t>
            </a:r>
          </a:p>
          <a:p>
            <a:pPr marL="609600" indent="-609600" algn="l" eaLnBrk="1" hangingPunct="1">
              <a:buFontTx/>
              <a:buChar char="•"/>
            </a:pPr>
            <a:r>
              <a:rPr lang="en-US" sz="1800" dirty="0">
                <a:solidFill>
                  <a:srgbClr val="000000"/>
                </a:solidFill>
                <a:latin typeface="Arial" charset="0"/>
              </a:rPr>
              <a:t>OLR-based precipitation estimates derived through calibration against CMORPH</a:t>
            </a:r>
          </a:p>
          <a:p>
            <a:pPr marL="609600" indent="-609600" algn="l" eaLnBrk="1" hangingPunct="1">
              <a:buFontTx/>
              <a:buChar char="•"/>
            </a:pPr>
            <a:r>
              <a:rPr lang="en-US" sz="1800" dirty="0">
                <a:solidFill>
                  <a:srgbClr val="000000"/>
                </a:solidFill>
                <a:latin typeface="Arial" charset="0"/>
              </a:rPr>
              <a:t>Daily gauge data and OLR </a:t>
            </a:r>
            <a:r>
              <a:rPr lang="en-US" sz="1800" dirty="0" err="1">
                <a:solidFill>
                  <a:srgbClr val="000000"/>
                </a:solidFill>
                <a:latin typeface="Arial" charset="0"/>
              </a:rPr>
              <a:t>precip</a:t>
            </a:r>
            <a:r>
              <a:rPr lang="en-US" sz="1800" dirty="0">
                <a:solidFill>
                  <a:srgbClr val="000000"/>
                </a:solidFill>
                <a:latin typeface="Arial" charset="0"/>
              </a:rPr>
              <a:t> combined to produce a precipitation analysis with long-term homogeneity and quantitative accuracy</a:t>
            </a:r>
          </a:p>
          <a:p>
            <a:pPr marL="609600" indent="-609600" algn="l" eaLnBrk="1" hangingPunct="1">
              <a:buFontTx/>
              <a:buChar char="•"/>
            </a:pPr>
            <a:r>
              <a:rPr lang="en-US" sz="1800" dirty="0">
                <a:solidFill>
                  <a:srgbClr val="000000"/>
                </a:solidFill>
                <a:latin typeface="Arial" charset="0"/>
              </a:rPr>
              <a:t>Right figure: sample for Jul. 15,2010</a:t>
            </a:r>
          </a:p>
        </p:txBody>
      </p:sp>
      <p:pic>
        <p:nvPicPr>
          <p:cNvPr id="2052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47" t="-3532" r="4047" b="8206"/>
          <a:stretch>
            <a:fillRect/>
          </a:stretch>
        </p:blipFill>
        <p:spPr bwMode="auto">
          <a:xfrm>
            <a:off x="4613275" y="1600200"/>
            <a:ext cx="4048125" cy="499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1486</TotalTime>
  <Words>1755</Words>
  <Application>Microsoft Macintosh PowerPoint</Application>
  <PresentationFormat>On-screen Show (4:3)</PresentationFormat>
  <Paragraphs>228</Paragraphs>
  <Slides>22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Office Theme</vt:lpstr>
      <vt:lpstr>Drawing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 Gauge-Satellite Blended Analysis  of Daily Precipitation for Hydrometeorological Applications </vt:lpstr>
      <vt:lpstr>PowerPoint Presentation</vt:lpstr>
      <vt:lpstr>PowerPoint Presentation</vt:lpstr>
      <vt:lpstr>PowerPoint Presentation</vt:lpstr>
      <vt:lpstr>PowerPoint Presentation</vt:lpstr>
      <vt:lpstr>GLDAS High-Res Precip Input</vt:lpstr>
      <vt:lpstr>PowerPoint Presentation</vt:lpstr>
      <vt:lpstr>PowerPoint Presentation</vt:lpstr>
      <vt:lpstr>PowerPoint Presentation</vt:lpstr>
      <vt:lpstr>GLDAS - Flow routing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Jesse Meng</dc:creator>
  <cp:lastModifiedBy>Michael Bryan Ek</cp:lastModifiedBy>
  <cp:revision>49</cp:revision>
  <dcterms:created xsi:type="dcterms:W3CDTF">2006-08-16T00:00:00Z</dcterms:created>
  <dcterms:modified xsi:type="dcterms:W3CDTF">2013-11-26T16:49:00Z</dcterms:modified>
</cp:coreProperties>
</file>