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7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AE1F-6DA0-408A-91A5-9376CBD39750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E856B-F4FD-4C80-9DC6-2C4E5EF1C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44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AE1F-6DA0-408A-91A5-9376CBD39750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E856B-F4FD-4C80-9DC6-2C4E5EF1C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69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AE1F-6DA0-408A-91A5-9376CBD39750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E856B-F4FD-4C80-9DC6-2C4E5EF1C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AE1F-6DA0-408A-91A5-9376CBD39750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E856B-F4FD-4C80-9DC6-2C4E5EF1C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5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AE1F-6DA0-408A-91A5-9376CBD39750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E856B-F4FD-4C80-9DC6-2C4E5EF1C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AE1F-6DA0-408A-91A5-9376CBD39750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E856B-F4FD-4C80-9DC6-2C4E5EF1C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03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AE1F-6DA0-408A-91A5-9376CBD39750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E856B-F4FD-4C80-9DC6-2C4E5EF1C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1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AE1F-6DA0-408A-91A5-9376CBD39750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E856B-F4FD-4C80-9DC6-2C4E5EF1C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6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AE1F-6DA0-408A-91A5-9376CBD39750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E856B-F4FD-4C80-9DC6-2C4E5EF1C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68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AE1F-6DA0-408A-91A5-9376CBD39750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E856B-F4FD-4C80-9DC6-2C4E5EF1C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AE1F-6DA0-408A-91A5-9376CBD39750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E856B-F4FD-4C80-9DC6-2C4E5EF1C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2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2AE1F-6DA0-408A-91A5-9376CBD39750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E856B-F4FD-4C80-9DC6-2C4E5EF1C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0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638800"/>
            <a:ext cx="1128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Two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comparisons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  <a:solidFill>
            <a:srgbClr val="2876F4"/>
          </a:solidFill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NOAA/MAP: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Exploration of advanced ocean data assimilation schemes at NCEP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9906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solidFill>
                  <a:srgbClr val="262626"/>
                </a:solidFill>
                <a:effectLst/>
                <a:latin typeface="Arial"/>
                <a:ea typeface="MS Mincho"/>
              </a:rPr>
              <a:t>Who:</a:t>
            </a:r>
            <a:r>
              <a:rPr lang="en-US" sz="2400" dirty="0" smtClean="0">
                <a:solidFill>
                  <a:srgbClr val="262626"/>
                </a:solidFill>
                <a:effectLst/>
                <a:latin typeface="Arial"/>
                <a:ea typeface="MS Mincho"/>
              </a:rPr>
              <a:t> </a:t>
            </a:r>
            <a:r>
              <a:rPr lang="en-US" sz="2200" dirty="0" smtClean="0">
                <a:solidFill>
                  <a:srgbClr val="262626"/>
                </a:solidFill>
                <a:effectLst/>
                <a:latin typeface="Arial"/>
                <a:ea typeface="MS Mincho"/>
              </a:rPr>
              <a:t>Steve Penny, James Carton (PI), Eugenia Kalnay(</a:t>
            </a:r>
            <a:r>
              <a:rPr lang="en-US" sz="2200" dirty="0" err="1" smtClean="0">
                <a:solidFill>
                  <a:srgbClr val="262626"/>
                </a:solidFill>
                <a:effectLst/>
                <a:latin typeface="Arial"/>
                <a:ea typeface="MS Mincho"/>
              </a:rPr>
              <a:t>coI</a:t>
            </a:r>
            <a:r>
              <a:rPr lang="en-US" sz="2200" dirty="0" smtClean="0">
                <a:solidFill>
                  <a:srgbClr val="262626"/>
                </a:solidFill>
                <a:effectLst/>
                <a:latin typeface="Arial"/>
                <a:ea typeface="MS Mincho"/>
              </a:rPr>
              <a:t>), David </a:t>
            </a:r>
            <a:r>
              <a:rPr lang="en-US" sz="2200" dirty="0" err="1" smtClean="0">
                <a:solidFill>
                  <a:srgbClr val="262626"/>
                </a:solidFill>
                <a:effectLst/>
                <a:latin typeface="Arial"/>
                <a:ea typeface="MS Mincho"/>
              </a:rPr>
              <a:t>Behringer</a:t>
            </a:r>
            <a:r>
              <a:rPr lang="en-US" sz="2200" dirty="0" smtClean="0">
                <a:solidFill>
                  <a:srgbClr val="262626"/>
                </a:solidFill>
                <a:effectLst/>
                <a:latin typeface="Arial"/>
                <a:ea typeface="MS Mincho"/>
              </a:rPr>
              <a:t>(</a:t>
            </a:r>
            <a:r>
              <a:rPr lang="en-US" sz="2200" dirty="0" err="1" smtClean="0">
                <a:solidFill>
                  <a:srgbClr val="262626"/>
                </a:solidFill>
                <a:effectLst/>
                <a:latin typeface="Arial"/>
                <a:ea typeface="MS Mincho"/>
              </a:rPr>
              <a:t>coI</a:t>
            </a:r>
            <a:r>
              <a:rPr lang="en-US" sz="2200" dirty="0" smtClean="0">
                <a:solidFill>
                  <a:srgbClr val="262626"/>
                </a:solidFill>
                <a:effectLst/>
                <a:latin typeface="Arial"/>
                <a:ea typeface="MS Mincho"/>
              </a:rPr>
              <a:t>),  Hendrik </a:t>
            </a:r>
            <a:r>
              <a:rPr lang="en-US" sz="2200" dirty="0" err="1" smtClean="0">
                <a:solidFill>
                  <a:srgbClr val="262626"/>
                </a:solidFill>
                <a:effectLst/>
                <a:latin typeface="Arial"/>
                <a:ea typeface="MS Mincho"/>
              </a:rPr>
              <a:t>Tolman</a:t>
            </a:r>
            <a:r>
              <a:rPr lang="en-US" sz="2200" dirty="0" smtClean="0">
                <a:solidFill>
                  <a:srgbClr val="262626"/>
                </a:solidFill>
                <a:effectLst/>
                <a:latin typeface="Arial"/>
                <a:ea typeface="MS Mincho"/>
              </a:rPr>
              <a:t>(</a:t>
            </a:r>
            <a:r>
              <a:rPr lang="en-US" sz="2200" dirty="0" err="1" smtClean="0">
                <a:solidFill>
                  <a:srgbClr val="262626"/>
                </a:solidFill>
                <a:effectLst/>
                <a:latin typeface="Arial"/>
                <a:ea typeface="MS Mincho"/>
              </a:rPr>
              <a:t>coI</a:t>
            </a:r>
            <a:r>
              <a:rPr lang="en-US" sz="2200" dirty="0" smtClean="0">
                <a:solidFill>
                  <a:srgbClr val="262626"/>
                </a:solidFill>
                <a:effectLst/>
                <a:latin typeface="Arial"/>
                <a:ea typeface="MS Mincho"/>
              </a:rPr>
              <a:t>) 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852948" y="3048000"/>
            <a:ext cx="7772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/>
            <a:r>
              <a:rPr lang="en-US" sz="2200" b="1" dirty="0" smtClean="0">
                <a:solidFill>
                  <a:srgbClr val="272525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Goal:</a:t>
            </a:r>
            <a:r>
              <a:rPr lang="en-US" b="1" dirty="0" smtClean="0">
                <a:solidFill>
                  <a:srgbClr val="272525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272525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Upgrade the</a:t>
            </a:r>
            <a:r>
              <a:rPr lang="en-US" b="1" dirty="0" smtClean="0">
                <a:solidFill>
                  <a:srgbClr val="272525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u="sng" dirty="0" smtClean="0">
                <a:solidFill>
                  <a:srgbClr val="272525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</a:t>
            </a:r>
            <a:r>
              <a:rPr lang="en-US" dirty="0" smtClean="0">
                <a:solidFill>
                  <a:srgbClr val="272525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lobal </a:t>
            </a:r>
            <a:r>
              <a:rPr lang="en-US" u="sng" dirty="0" smtClean="0">
                <a:solidFill>
                  <a:srgbClr val="272525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</a:t>
            </a:r>
            <a:r>
              <a:rPr lang="en-US" dirty="0" smtClean="0">
                <a:solidFill>
                  <a:srgbClr val="272525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cean </a:t>
            </a:r>
            <a:r>
              <a:rPr lang="en-US" u="sng" dirty="0" smtClean="0">
                <a:solidFill>
                  <a:srgbClr val="272525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</a:t>
            </a:r>
            <a:r>
              <a:rPr lang="en-US" dirty="0" smtClean="0">
                <a:solidFill>
                  <a:srgbClr val="272525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ata </a:t>
            </a:r>
            <a:r>
              <a:rPr lang="en-US" u="sng" dirty="0" smtClean="0">
                <a:solidFill>
                  <a:srgbClr val="272525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</a:t>
            </a:r>
            <a:r>
              <a:rPr lang="en-US" dirty="0" smtClean="0">
                <a:solidFill>
                  <a:srgbClr val="272525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ssimilation </a:t>
            </a:r>
            <a:r>
              <a:rPr lang="en-US" u="sng" dirty="0" smtClean="0">
                <a:solidFill>
                  <a:srgbClr val="272525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</a:t>
            </a:r>
            <a:r>
              <a:rPr lang="en-US" dirty="0" smtClean="0">
                <a:solidFill>
                  <a:srgbClr val="272525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ystem (GODAS) by introducing </a:t>
            </a:r>
            <a:r>
              <a:rPr lang="en-US" dirty="0" smtClean="0">
                <a:solidFill>
                  <a:srgbClr val="272525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the LETKF ensemble </a:t>
            </a:r>
            <a:r>
              <a:rPr lang="en-US" dirty="0" err="1" smtClean="0">
                <a:solidFill>
                  <a:srgbClr val="272525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Kalman</a:t>
            </a:r>
            <a:r>
              <a:rPr lang="en-US" dirty="0" smtClean="0">
                <a:solidFill>
                  <a:srgbClr val="272525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Filter. </a:t>
            </a:r>
            <a:r>
              <a:rPr lang="en-US" dirty="0" smtClean="0">
                <a:solidFill>
                  <a:srgbClr val="272525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Document the impact.</a:t>
            </a:r>
            <a:endParaRPr lang="en-US" dirty="0" smtClean="0">
              <a:solidFill>
                <a:srgbClr val="272525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en-US" dirty="0">
              <a:solidFill>
                <a:srgbClr val="272525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en-US" sz="2200" b="1" dirty="0" smtClean="0">
                <a:solidFill>
                  <a:srgbClr val="272525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Accomplishments:</a:t>
            </a:r>
          </a:p>
          <a:p>
            <a:pPr marL="342900" indent="-342900">
              <a:buClr>
                <a:srgbClr val="00B05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272525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Developed/implemented LETKF-GODAS</a:t>
            </a:r>
          </a:p>
          <a:p>
            <a:pPr marL="342900" indent="-342900">
              <a:buClr>
                <a:srgbClr val="00B05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272525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Developed/implemented LETKF/3DVar hybrid filter [</a:t>
            </a:r>
            <a:r>
              <a:rPr lang="en-US" i="1" dirty="0" smtClean="0">
                <a:solidFill>
                  <a:srgbClr val="272525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Penny, 2014</a:t>
            </a:r>
            <a:r>
              <a:rPr lang="en-US" dirty="0" smtClean="0">
                <a:solidFill>
                  <a:srgbClr val="272525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] allowing easy transition from GODAS to LETKF-GODAS</a:t>
            </a:r>
          </a:p>
          <a:p>
            <a:pPr marL="342900" indent="-342900">
              <a:buClr>
                <a:srgbClr val="00B050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272525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Compared results of GODAS, LETKF-GODAS, and Hybrid-GODAS</a:t>
            </a:r>
          </a:p>
          <a:p>
            <a:pPr marL="800100" lvl="1" indent="-342900">
              <a:buClr>
                <a:srgbClr val="00B050"/>
              </a:buClr>
              <a:buAutoNum type="arabicParenR"/>
            </a:pPr>
            <a:r>
              <a:rPr lang="en-US" dirty="0" smtClean="0">
                <a:solidFill>
                  <a:srgbClr val="272525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Idealized experiments [</a:t>
            </a:r>
            <a:r>
              <a:rPr lang="en-US" i="1" dirty="0" smtClean="0">
                <a:solidFill>
                  <a:srgbClr val="272525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Penny et al., 2015</a:t>
            </a:r>
            <a:r>
              <a:rPr lang="en-US" dirty="0" smtClean="0">
                <a:solidFill>
                  <a:srgbClr val="272525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]</a:t>
            </a:r>
          </a:p>
          <a:p>
            <a:pPr marL="800100" lvl="1" indent="-342900">
              <a:buClr>
                <a:srgbClr val="00B050"/>
              </a:buClr>
              <a:buAutoNum type="arabicParenR"/>
            </a:pPr>
            <a:r>
              <a:rPr lang="en-US" dirty="0" smtClean="0">
                <a:solidFill>
                  <a:srgbClr val="272525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Experiments with historical observations [</a:t>
            </a:r>
            <a:r>
              <a:rPr lang="en-US" i="1" dirty="0" smtClean="0">
                <a:solidFill>
                  <a:srgbClr val="272525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Penny et al., 2016</a:t>
            </a:r>
            <a:r>
              <a:rPr lang="en-US" dirty="0" smtClean="0">
                <a:solidFill>
                  <a:srgbClr val="272525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]</a:t>
            </a:r>
            <a:endParaRPr lang="en-US" dirty="0" smtClean="0">
              <a:solidFill>
                <a:srgbClr val="272525"/>
              </a:solidFill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38200" y="5867400"/>
            <a:ext cx="381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76300" y="6260068"/>
            <a:ext cx="720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Future: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improved resolution, sea ice, coupled assimilation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581400" y="2971800"/>
            <a:ext cx="182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3126" y="630656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One Ex.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02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159" cy="691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2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95" y="0"/>
            <a:ext cx="9204553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16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9" y="0"/>
            <a:ext cx="9124741" cy="684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11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109</Words>
  <Application>Microsoft Office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NOAA/MAP:  Exploration of advanced ocean data assimilation schemes at NCEP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Exploration of advanced ocean data assimilation schemes at NCEP</dc:title>
  <dc:creator>carton</dc:creator>
  <cp:lastModifiedBy>carton</cp:lastModifiedBy>
  <cp:revision>6</cp:revision>
  <dcterms:created xsi:type="dcterms:W3CDTF">2016-06-28T13:43:27Z</dcterms:created>
  <dcterms:modified xsi:type="dcterms:W3CDTF">2016-06-28T14:50:47Z</dcterms:modified>
</cp:coreProperties>
</file>