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33"/>
  </p:notesMasterIdLst>
  <p:handoutMasterIdLst>
    <p:handoutMasterId r:id="rId34"/>
  </p:handoutMasterIdLst>
  <p:sldIdLst>
    <p:sldId id="295" r:id="rId3"/>
    <p:sldId id="352" r:id="rId4"/>
    <p:sldId id="351" r:id="rId5"/>
    <p:sldId id="345" r:id="rId6"/>
    <p:sldId id="346" r:id="rId7"/>
    <p:sldId id="313" r:id="rId8"/>
    <p:sldId id="309" r:id="rId9"/>
    <p:sldId id="348" r:id="rId10"/>
    <p:sldId id="349" r:id="rId11"/>
    <p:sldId id="353" r:id="rId12"/>
    <p:sldId id="354" r:id="rId13"/>
    <p:sldId id="357" r:id="rId14"/>
    <p:sldId id="365" r:id="rId15"/>
    <p:sldId id="363" r:id="rId16"/>
    <p:sldId id="364" r:id="rId17"/>
    <p:sldId id="360" r:id="rId18"/>
    <p:sldId id="361" r:id="rId19"/>
    <p:sldId id="358" r:id="rId20"/>
    <p:sldId id="362" r:id="rId21"/>
    <p:sldId id="297" r:id="rId22"/>
    <p:sldId id="366" r:id="rId23"/>
    <p:sldId id="334" r:id="rId24"/>
    <p:sldId id="335" r:id="rId25"/>
    <p:sldId id="367" r:id="rId26"/>
    <p:sldId id="304" r:id="rId27"/>
    <p:sldId id="347" r:id="rId28"/>
    <p:sldId id="338" r:id="rId29"/>
    <p:sldId id="311" r:id="rId30"/>
    <p:sldId id="316" r:id="rId31"/>
    <p:sldId id="355" r:id="rId32"/>
  </p:sldIdLst>
  <p:sldSz cx="9144000" cy="6858000" type="screen4x3"/>
  <p:notesSz cx="6731000" cy="9855200"/>
  <p:kinsoku lang="ja-JP" invalStChars="、。，．・：；？！゛゜ヽヾゝゞ々ー’”）〕］｝〉》」』】°‰′″℃￠％ぁぃぅぇぉっゃゅょゎァィゥェォッャュョヮヵヶ!%),.:;?]}｡｣､･ｧｨｩｪｫｬｭｮｯｰﾞﾟ" invalEndChars="‘“（〔［｛〈《「『【￥＄$([\{｢￡"/>
  <p:defaultTextStyle>
    <a:defPPr>
      <a:defRPr lang="en-GB"/>
    </a:defPPr>
    <a:lvl1pPr algn="l" rtl="0" fontAlgn="base">
      <a:spcBef>
        <a:spcPct val="0"/>
      </a:spcBef>
      <a:spcAft>
        <a:spcPct val="0"/>
      </a:spcAft>
      <a:defRPr sz="2400" b="1" kern="1200">
        <a:solidFill>
          <a:schemeClr val="tx1"/>
        </a:solidFill>
        <a:latin typeface="Arial" charset="0"/>
        <a:ea typeface="ＭＳ Ｐゴシック" pitchFamily="36" charset="-128"/>
        <a:cs typeface="+mn-cs"/>
      </a:defRPr>
    </a:lvl1pPr>
    <a:lvl2pPr marL="457200" algn="l" rtl="0" fontAlgn="base">
      <a:spcBef>
        <a:spcPct val="0"/>
      </a:spcBef>
      <a:spcAft>
        <a:spcPct val="0"/>
      </a:spcAft>
      <a:defRPr sz="2400" b="1" kern="1200">
        <a:solidFill>
          <a:schemeClr val="tx1"/>
        </a:solidFill>
        <a:latin typeface="Arial" charset="0"/>
        <a:ea typeface="ＭＳ Ｐゴシック" pitchFamily="36" charset="-128"/>
        <a:cs typeface="+mn-cs"/>
      </a:defRPr>
    </a:lvl2pPr>
    <a:lvl3pPr marL="914400" algn="l" rtl="0" fontAlgn="base">
      <a:spcBef>
        <a:spcPct val="0"/>
      </a:spcBef>
      <a:spcAft>
        <a:spcPct val="0"/>
      </a:spcAft>
      <a:defRPr sz="2400" b="1" kern="1200">
        <a:solidFill>
          <a:schemeClr val="tx1"/>
        </a:solidFill>
        <a:latin typeface="Arial" charset="0"/>
        <a:ea typeface="ＭＳ Ｐゴシック" pitchFamily="36" charset="-128"/>
        <a:cs typeface="+mn-cs"/>
      </a:defRPr>
    </a:lvl3pPr>
    <a:lvl4pPr marL="1371600" algn="l" rtl="0" fontAlgn="base">
      <a:spcBef>
        <a:spcPct val="0"/>
      </a:spcBef>
      <a:spcAft>
        <a:spcPct val="0"/>
      </a:spcAft>
      <a:defRPr sz="2400" b="1" kern="1200">
        <a:solidFill>
          <a:schemeClr val="tx1"/>
        </a:solidFill>
        <a:latin typeface="Arial" charset="0"/>
        <a:ea typeface="ＭＳ Ｐゴシック" pitchFamily="36" charset="-128"/>
        <a:cs typeface="+mn-cs"/>
      </a:defRPr>
    </a:lvl4pPr>
    <a:lvl5pPr marL="1828800" algn="l" rtl="0" fontAlgn="base">
      <a:spcBef>
        <a:spcPct val="0"/>
      </a:spcBef>
      <a:spcAft>
        <a:spcPct val="0"/>
      </a:spcAft>
      <a:defRPr sz="2400" b="1" kern="1200">
        <a:solidFill>
          <a:schemeClr val="tx1"/>
        </a:solidFill>
        <a:latin typeface="Arial" charset="0"/>
        <a:ea typeface="ＭＳ Ｐゴシック" pitchFamily="36" charset="-128"/>
        <a:cs typeface="+mn-cs"/>
      </a:defRPr>
    </a:lvl5pPr>
    <a:lvl6pPr marL="2286000" algn="l" defTabSz="914400" rtl="0" eaLnBrk="1" latinLnBrk="0" hangingPunct="1">
      <a:defRPr sz="2400" b="1" kern="1200">
        <a:solidFill>
          <a:schemeClr val="tx1"/>
        </a:solidFill>
        <a:latin typeface="Arial" charset="0"/>
        <a:ea typeface="ＭＳ Ｐゴシック" pitchFamily="36" charset="-128"/>
        <a:cs typeface="+mn-cs"/>
      </a:defRPr>
    </a:lvl6pPr>
    <a:lvl7pPr marL="2743200" algn="l" defTabSz="914400" rtl="0" eaLnBrk="1" latinLnBrk="0" hangingPunct="1">
      <a:defRPr sz="2400" b="1" kern="1200">
        <a:solidFill>
          <a:schemeClr val="tx1"/>
        </a:solidFill>
        <a:latin typeface="Arial" charset="0"/>
        <a:ea typeface="ＭＳ Ｐゴシック" pitchFamily="36" charset="-128"/>
        <a:cs typeface="+mn-cs"/>
      </a:defRPr>
    </a:lvl7pPr>
    <a:lvl8pPr marL="3200400" algn="l" defTabSz="914400" rtl="0" eaLnBrk="1" latinLnBrk="0" hangingPunct="1">
      <a:defRPr sz="2400" b="1" kern="1200">
        <a:solidFill>
          <a:schemeClr val="tx1"/>
        </a:solidFill>
        <a:latin typeface="Arial" charset="0"/>
        <a:ea typeface="ＭＳ Ｐゴシック" pitchFamily="36" charset="-128"/>
        <a:cs typeface="+mn-cs"/>
      </a:defRPr>
    </a:lvl8pPr>
    <a:lvl9pPr marL="3657600" algn="l" defTabSz="914400" rtl="0" eaLnBrk="1" latinLnBrk="0" hangingPunct="1">
      <a:defRPr sz="2400" b="1" kern="1200">
        <a:solidFill>
          <a:schemeClr val="tx1"/>
        </a:solidFill>
        <a:latin typeface="Arial" charset="0"/>
        <a:ea typeface="ＭＳ Ｐゴシック" pitchFamily="36"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F7511"/>
    <a:srgbClr val="1F3692"/>
    <a:srgbClr val="009999"/>
    <a:srgbClr val="33CC33"/>
    <a:srgbClr val="F86D5E"/>
    <a:srgbClr val="FFFFFF"/>
    <a:srgbClr val="9A9D2F"/>
    <a:srgbClr val="003F7E"/>
    <a:srgbClr val="FFCCFF"/>
    <a:srgbClr val="9295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204" autoAdjust="0"/>
    <p:restoredTop sz="94660"/>
  </p:normalViewPr>
  <p:slideViewPr>
    <p:cSldViewPr snapToGrid="0" snapToObjects="1">
      <p:cViewPr>
        <p:scale>
          <a:sx n="100" d="100"/>
          <a:sy n="100" d="100"/>
        </p:scale>
        <p:origin x="-2076" y="-282"/>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8E4968-C4BB-4882-A39B-274DCCF02F73}" type="doc">
      <dgm:prSet loTypeId="urn:microsoft.com/office/officeart/2005/8/layout/process1" loCatId="process" qsTypeId="urn:microsoft.com/office/officeart/2005/8/quickstyle/simple1" qsCatId="simple" csTypeId="urn:microsoft.com/office/officeart/2005/8/colors/accent4_2" csCatId="accent4" phldr="1"/>
      <dgm:spPr/>
      <dgm:t>
        <a:bodyPr/>
        <a:lstStyle/>
        <a:p>
          <a:endParaRPr lang="en-GB"/>
        </a:p>
      </dgm:t>
    </dgm:pt>
    <dgm:pt modelId="{C8189A4D-7C1F-40B4-95BC-ECDF9ABFBFC7}">
      <dgm:prSet/>
      <dgm:spPr/>
      <dgm:t>
        <a:bodyPr/>
        <a:lstStyle/>
        <a:p>
          <a:pPr rtl="0"/>
          <a:r>
            <a:rPr lang="en-GB" b="1" dirty="0" smtClean="0"/>
            <a:t>Observation errors (</a:t>
          </a:r>
          <a:r>
            <a:rPr lang="en-GB" b="1" dirty="0" err="1" smtClean="0"/>
            <a:t>sigma_O</a:t>
          </a:r>
          <a:r>
            <a:rPr lang="en-GB" b="1" dirty="0" smtClean="0"/>
            <a:t>)</a:t>
          </a:r>
          <a:endParaRPr lang="en-GB" dirty="0"/>
        </a:p>
      </dgm:t>
    </dgm:pt>
    <dgm:pt modelId="{5094EEE7-2582-41E4-BC1B-986A3791BD84}" type="parTrans" cxnId="{8F253227-04F9-422A-88C1-67ED559E8EC9}">
      <dgm:prSet/>
      <dgm:spPr/>
      <dgm:t>
        <a:bodyPr/>
        <a:lstStyle/>
        <a:p>
          <a:endParaRPr lang="en-GB"/>
        </a:p>
      </dgm:t>
    </dgm:pt>
    <dgm:pt modelId="{18FCCA37-3C2B-43E1-84F1-451DE0605757}" type="sibTrans" cxnId="{8F253227-04F9-422A-88C1-67ED559E8EC9}">
      <dgm:prSet/>
      <dgm:spPr/>
      <dgm:t>
        <a:bodyPr/>
        <a:lstStyle/>
        <a:p>
          <a:endParaRPr lang="en-GB"/>
        </a:p>
      </dgm:t>
    </dgm:pt>
    <dgm:pt modelId="{9AE756FE-FEB8-43C6-BFA4-14149D037421}">
      <dgm:prSet/>
      <dgm:spPr/>
      <dgm:t>
        <a:bodyPr/>
        <a:lstStyle/>
        <a:p>
          <a:pPr rtl="0"/>
          <a:r>
            <a:rPr lang="en-GB" b="1" dirty="0" smtClean="0"/>
            <a:t>SST errors (10-member ensemble)</a:t>
          </a:r>
          <a:endParaRPr lang="en-GB" dirty="0"/>
        </a:p>
      </dgm:t>
    </dgm:pt>
    <dgm:pt modelId="{7C979CB5-DAB7-43D5-AC19-9DEC339AC789}" type="parTrans" cxnId="{63AF9932-08B3-429A-8DFE-3D8F91CBA43B}">
      <dgm:prSet/>
      <dgm:spPr/>
      <dgm:t>
        <a:bodyPr/>
        <a:lstStyle/>
        <a:p>
          <a:endParaRPr lang="en-GB"/>
        </a:p>
      </dgm:t>
    </dgm:pt>
    <dgm:pt modelId="{A80656FB-E518-4BF5-9AE1-7D5073E23723}" type="sibTrans" cxnId="{63AF9932-08B3-429A-8DFE-3D8F91CBA43B}">
      <dgm:prSet/>
      <dgm:spPr/>
      <dgm:t>
        <a:bodyPr/>
        <a:lstStyle/>
        <a:p>
          <a:endParaRPr lang="en-GB"/>
        </a:p>
      </dgm:t>
    </dgm:pt>
    <dgm:pt modelId="{5E453E27-1DA7-43A4-A63D-31925FD85E44}">
      <dgm:prSet/>
      <dgm:spPr/>
      <dgm:t>
        <a:bodyPr/>
        <a:lstStyle/>
        <a:p>
          <a:pPr rtl="0"/>
          <a:r>
            <a:rPr lang="en-GB" b="1" smtClean="0"/>
            <a:t>Model errors (stochastic physics)</a:t>
          </a:r>
          <a:endParaRPr lang="en-GB"/>
        </a:p>
      </dgm:t>
    </dgm:pt>
    <dgm:pt modelId="{2BE3DC3F-1FD8-4AA3-8D95-A7003967FC25}" type="parTrans" cxnId="{E7A34A4B-8DFD-4C34-886A-52BD3666E9E4}">
      <dgm:prSet/>
      <dgm:spPr/>
      <dgm:t>
        <a:bodyPr/>
        <a:lstStyle/>
        <a:p>
          <a:endParaRPr lang="en-GB"/>
        </a:p>
      </dgm:t>
    </dgm:pt>
    <dgm:pt modelId="{7E825562-6879-4450-868A-8557CBC1B01C}" type="sibTrans" cxnId="{E7A34A4B-8DFD-4C34-886A-52BD3666E9E4}">
      <dgm:prSet/>
      <dgm:spPr/>
      <dgm:t>
        <a:bodyPr/>
        <a:lstStyle/>
        <a:p>
          <a:endParaRPr lang="en-GB"/>
        </a:p>
      </dgm:t>
    </dgm:pt>
    <dgm:pt modelId="{81670075-CCE3-49CA-B879-23115292A536}" type="pres">
      <dgm:prSet presAssocID="{1B8E4968-C4BB-4882-A39B-274DCCF02F73}" presName="Name0" presStyleCnt="0">
        <dgm:presLayoutVars>
          <dgm:dir/>
          <dgm:resizeHandles val="exact"/>
        </dgm:presLayoutVars>
      </dgm:prSet>
      <dgm:spPr/>
      <dgm:t>
        <a:bodyPr/>
        <a:lstStyle/>
        <a:p>
          <a:endParaRPr lang="en-GB"/>
        </a:p>
      </dgm:t>
    </dgm:pt>
    <dgm:pt modelId="{6DBDF4F8-B2B3-455C-9AB1-970C1E42BCF9}" type="pres">
      <dgm:prSet presAssocID="{C8189A4D-7C1F-40B4-95BC-ECDF9ABFBFC7}" presName="node" presStyleLbl="node1" presStyleIdx="0" presStyleCnt="3">
        <dgm:presLayoutVars>
          <dgm:bulletEnabled val="1"/>
        </dgm:presLayoutVars>
      </dgm:prSet>
      <dgm:spPr/>
      <dgm:t>
        <a:bodyPr/>
        <a:lstStyle/>
        <a:p>
          <a:endParaRPr lang="en-GB"/>
        </a:p>
      </dgm:t>
    </dgm:pt>
    <dgm:pt modelId="{5C44CC61-631D-4083-B183-1C7E2BF70BA0}" type="pres">
      <dgm:prSet presAssocID="{18FCCA37-3C2B-43E1-84F1-451DE0605757}" presName="sibTrans" presStyleLbl="sibTrans2D1" presStyleIdx="0" presStyleCnt="2"/>
      <dgm:spPr>
        <a:prstGeom prst="plus">
          <a:avLst/>
        </a:prstGeom>
      </dgm:spPr>
      <dgm:t>
        <a:bodyPr/>
        <a:lstStyle/>
        <a:p>
          <a:endParaRPr lang="en-GB"/>
        </a:p>
      </dgm:t>
    </dgm:pt>
    <dgm:pt modelId="{4B0D5F84-3480-4A2E-A785-2C0F3D08AEBE}" type="pres">
      <dgm:prSet presAssocID="{18FCCA37-3C2B-43E1-84F1-451DE0605757}" presName="connectorText" presStyleLbl="sibTrans2D1" presStyleIdx="0" presStyleCnt="2"/>
      <dgm:spPr/>
      <dgm:t>
        <a:bodyPr/>
        <a:lstStyle/>
        <a:p>
          <a:endParaRPr lang="en-GB"/>
        </a:p>
      </dgm:t>
    </dgm:pt>
    <dgm:pt modelId="{0FD65A9C-B620-467A-AFFF-2CD8A5BA20A9}" type="pres">
      <dgm:prSet presAssocID="{5E453E27-1DA7-43A4-A63D-31925FD85E44}" presName="node" presStyleLbl="node1" presStyleIdx="1" presStyleCnt="3">
        <dgm:presLayoutVars>
          <dgm:bulletEnabled val="1"/>
        </dgm:presLayoutVars>
      </dgm:prSet>
      <dgm:spPr/>
      <dgm:t>
        <a:bodyPr/>
        <a:lstStyle/>
        <a:p>
          <a:endParaRPr lang="en-GB"/>
        </a:p>
      </dgm:t>
    </dgm:pt>
    <dgm:pt modelId="{7FEC9DDC-49FD-4A66-80DA-8CD3D4493C87}" type="pres">
      <dgm:prSet presAssocID="{7E825562-6879-4450-868A-8557CBC1B01C}" presName="sibTrans" presStyleLbl="sibTrans2D1" presStyleIdx="1" presStyleCnt="2"/>
      <dgm:spPr>
        <a:prstGeom prst="plus">
          <a:avLst/>
        </a:prstGeom>
      </dgm:spPr>
      <dgm:t>
        <a:bodyPr/>
        <a:lstStyle/>
        <a:p>
          <a:endParaRPr lang="en-GB"/>
        </a:p>
      </dgm:t>
    </dgm:pt>
    <dgm:pt modelId="{7925E9E3-ECF9-421E-AA4F-2A930C490CF5}" type="pres">
      <dgm:prSet presAssocID="{7E825562-6879-4450-868A-8557CBC1B01C}" presName="connectorText" presStyleLbl="sibTrans2D1" presStyleIdx="1" presStyleCnt="2"/>
      <dgm:spPr/>
      <dgm:t>
        <a:bodyPr/>
        <a:lstStyle/>
        <a:p>
          <a:endParaRPr lang="en-GB"/>
        </a:p>
      </dgm:t>
    </dgm:pt>
    <dgm:pt modelId="{D6B009E4-318D-487C-812B-283051BE37EB}" type="pres">
      <dgm:prSet presAssocID="{9AE756FE-FEB8-43C6-BFA4-14149D037421}" presName="node" presStyleLbl="node1" presStyleIdx="2" presStyleCnt="3">
        <dgm:presLayoutVars>
          <dgm:bulletEnabled val="1"/>
        </dgm:presLayoutVars>
      </dgm:prSet>
      <dgm:spPr/>
      <dgm:t>
        <a:bodyPr/>
        <a:lstStyle/>
        <a:p>
          <a:endParaRPr lang="en-GB"/>
        </a:p>
      </dgm:t>
    </dgm:pt>
  </dgm:ptLst>
  <dgm:cxnLst>
    <dgm:cxn modelId="{EB4CFB65-B335-4974-B910-973A4BD29428}" type="presOf" srcId="{1B8E4968-C4BB-4882-A39B-274DCCF02F73}" destId="{81670075-CCE3-49CA-B879-23115292A536}" srcOrd="0" destOrd="0" presId="urn:microsoft.com/office/officeart/2005/8/layout/process1"/>
    <dgm:cxn modelId="{3953DCDE-4E66-4695-86B8-4CE430A738E0}" type="presOf" srcId="{5E453E27-1DA7-43A4-A63D-31925FD85E44}" destId="{0FD65A9C-B620-467A-AFFF-2CD8A5BA20A9}" srcOrd="0" destOrd="0" presId="urn:microsoft.com/office/officeart/2005/8/layout/process1"/>
    <dgm:cxn modelId="{339368D4-D3D0-488B-9DF7-A02BB02DEB83}" type="presOf" srcId="{9AE756FE-FEB8-43C6-BFA4-14149D037421}" destId="{D6B009E4-318D-487C-812B-283051BE37EB}" srcOrd="0" destOrd="0" presId="urn:microsoft.com/office/officeart/2005/8/layout/process1"/>
    <dgm:cxn modelId="{8F253227-04F9-422A-88C1-67ED559E8EC9}" srcId="{1B8E4968-C4BB-4882-A39B-274DCCF02F73}" destId="{C8189A4D-7C1F-40B4-95BC-ECDF9ABFBFC7}" srcOrd="0" destOrd="0" parTransId="{5094EEE7-2582-41E4-BC1B-986A3791BD84}" sibTransId="{18FCCA37-3C2B-43E1-84F1-451DE0605757}"/>
    <dgm:cxn modelId="{E7A34A4B-8DFD-4C34-886A-52BD3666E9E4}" srcId="{1B8E4968-C4BB-4882-A39B-274DCCF02F73}" destId="{5E453E27-1DA7-43A4-A63D-31925FD85E44}" srcOrd="1" destOrd="0" parTransId="{2BE3DC3F-1FD8-4AA3-8D95-A7003967FC25}" sibTransId="{7E825562-6879-4450-868A-8557CBC1B01C}"/>
    <dgm:cxn modelId="{3AF2AB77-7952-4215-922D-1C8367FF072C}" type="presOf" srcId="{C8189A4D-7C1F-40B4-95BC-ECDF9ABFBFC7}" destId="{6DBDF4F8-B2B3-455C-9AB1-970C1E42BCF9}" srcOrd="0" destOrd="0" presId="urn:microsoft.com/office/officeart/2005/8/layout/process1"/>
    <dgm:cxn modelId="{AE4413C7-2120-4C18-9300-44FBF9221809}" type="presOf" srcId="{18FCCA37-3C2B-43E1-84F1-451DE0605757}" destId="{4B0D5F84-3480-4A2E-A785-2C0F3D08AEBE}" srcOrd="1" destOrd="0" presId="urn:microsoft.com/office/officeart/2005/8/layout/process1"/>
    <dgm:cxn modelId="{C4517B91-5711-406E-BDA4-4397E1584AE5}" type="presOf" srcId="{7E825562-6879-4450-868A-8557CBC1B01C}" destId="{7925E9E3-ECF9-421E-AA4F-2A930C490CF5}" srcOrd="1" destOrd="0" presId="urn:microsoft.com/office/officeart/2005/8/layout/process1"/>
    <dgm:cxn modelId="{37E85238-D059-4530-AE30-3E4DA15C0D63}" type="presOf" srcId="{7E825562-6879-4450-868A-8557CBC1B01C}" destId="{7FEC9DDC-49FD-4A66-80DA-8CD3D4493C87}" srcOrd="0" destOrd="0" presId="urn:microsoft.com/office/officeart/2005/8/layout/process1"/>
    <dgm:cxn modelId="{63AF9932-08B3-429A-8DFE-3D8F91CBA43B}" srcId="{1B8E4968-C4BB-4882-A39B-274DCCF02F73}" destId="{9AE756FE-FEB8-43C6-BFA4-14149D037421}" srcOrd="2" destOrd="0" parTransId="{7C979CB5-DAB7-43D5-AC19-9DEC339AC789}" sibTransId="{A80656FB-E518-4BF5-9AE1-7D5073E23723}"/>
    <dgm:cxn modelId="{1F29D7FD-88FF-466C-9439-5F42825034A4}" type="presOf" srcId="{18FCCA37-3C2B-43E1-84F1-451DE0605757}" destId="{5C44CC61-631D-4083-B183-1C7E2BF70BA0}" srcOrd="0" destOrd="0" presId="urn:microsoft.com/office/officeart/2005/8/layout/process1"/>
    <dgm:cxn modelId="{5D2281A3-9A9E-4729-8F4C-471D3D01BFE9}" type="presParOf" srcId="{81670075-CCE3-49CA-B879-23115292A536}" destId="{6DBDF4F8-B2B3-455C-9AB1-970C1E42BCF9}" srcOrd="0" destOrd="0" presId="urn:microsoft.com/office/officeart/2005/8/layout/process1"/>
    <dgm:cxn modelId="{5F706931-5ED4-4FD4-A0DE-B88CC8FB34D0}" type="presParOf" srcId="{81670075-CCE3-49CA-B879-23115292A536}" destId="{5C44CC61-631D-4083-B183-1C7E2BF70BA0}" srcOrd="1" destOrd="0" presId="urn:microsoft.com/office/officeart/2005/8/layout/process1"/>
    <dgm:cxn modelId="{F1DE36D3-42D0-4F77-AD55-1A1335FD1E71}" type="presParOf" srcId="{5C44CC61-631D-4083-B183-1C7E2BF70BA0}" destId="{4B0D5F84-3480-4A2E-A785-2C0F3D08AEBE}" srcOrd="0" destOrd="0" presId="urn:microsoft.com/office/officeart/2005/8/layout/process1"/>
    <dgm:cxn modelId="{6A8851BA-C6AD-45BE-95D6-0696B1D1B060}" type="presParOf" srcId="{81670075-CCE3-49CA-B879-23115292A536}" destId="{0FD65A9C-B620-467A-AFFF-2CD8A5BA20A9}" srcOrd="2" destOrd="0" presId="urn:microsoft.com/office/officeart/2005/8/layout/process1"/>
    <dgm:cxn modelId="{0BE28FE5-27CD-4B8C-BBB3-E896FBC56B25}" type="presParOf" srcId="{81670075-CCE3-49CA-B879-23115292A536}" destId="{7FEC9DDC-49FD-4A66-80DA-8CD3D4493C87}" srcOrd="3" destOrd="0" presId="urn:microsoft.com/office/officeart/2005/8/layout/process1"/>
    <dgm:cxn modelId="{0219F74D-EBFF-414B-9A5D-4C66E0A61E67}" type="presParOf" srcId="{7FEC9DDC-49FD-4A66-80DA-8CD3D4493C87}" destId="{7925E9E3-ECF9-421E-AA4F-2A930C490CF5}" srcOrd="0" destOrd="0" presId="urn:microsoft.com/office/officeart/2005/8/layout/process1"/>
    <dgm:cxn modelId="{DF989ECC-EBCE-42C1-A123-7A75128D91B3}" type="presParOf" srcId="{81670075-CCE3-49CA-B879-23115292A536}" destId="{D6B009E4-318D-487C-812B-283051BE37EB}" srcOrd="4" destOrd="0" presId="urn:microsoft.com/office/officeart/2005/8/layout/process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BDF4F8-B2B3-455C-9AB1-970C1E42BCF9}">
      <dsp:nvSpPr>
        <dsp:cNvPr id="0" name=""/>
        <dsp:cNvSpPr/>
      </dsp:nvSpPr>
      <dsp:spPr>
        <a:xfrm>
          <a:off x="4669" y="87028"/>
          <a:ext cx="1395619" cy="1026271"/>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GB" sz="1600" b="1" kern="1200" dirty="0" smtClean="0"/>
            <a:t>Observation errors (</a:t>
          </a:r>
          <a:r>
            <a:rPr lang="en-GB" sz="1600" b="1" kern="1200" dirty="0" err="1" smtClean="0"/>
            <a:t>sigma_O</a:t>
          </a:r>
          <a:r>
            <a:rPr lang="en-GB" sz="1600" b="1" kern="1200" dirty="0" smtClean="0"/>
            <a:t>)</a:t>
          </a:r>
          <a:endParaRPr lang="en-GB" sz="1600" kern="1200" dirty="0"/>
        </a:p>
      </dsp:txBody>
      <dsp:txXfrm>
        <a:off x="34727" y="117086"/>
        <a:ext cx="1335503" cy="966155"/>
      </dsp:txXfrm>
    </dsp:sp>
    <dsp:sp modelId="{5C44CC61-631D-4083-B183-1C7E2BF70BA0}">
      <dsp:nvSpPr>
        <dsp:cNvPr id="0" name=""/>
        <dsp:cNvSpPr/>
      </dsp:nvSpPr>
      <dsp:spPr>
        <a:xfrm>
          <a:off x="1539850" y="427107"/>
          <a:ext cx="295871" cy="346113"/>
        </a:xfrm>
        <a:prstGeom prst="plus">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GB" sz="1300" kern="1200"/>
        </a:p>
      </dsp:txBody>
      <dsp:txXfrm>
        <a:off x="1539850" y="496330"/>
        <a:ext cx="207110" cy="207667"/>
      </dsp:txXfrm>
    </dsp:sp>
    <dsp:sp modelId="{0FD65A9C-B620-467A-AFFF-2CD8A5BA20A9}">
      <dsp:nvSpPr>
        <dsp:cNvPr id="0" name=""/>
        <dsp:cNvSpPr/>
      </dsp:nvSpPr>
      <dsp:spPr>
        <a:xfrm>
          <a:off x="1958536" y="87028"/>
          <a:ext cx="1395619" cy="1026271"/>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GB" sz="1600" b="1" kern="1200" smtClean="0"/>
            <a:t>Model errors (stochastic physics)</a:t>
          </a:r>
          <a:endParaRPr lang="en-GB" sz="1600" kern="1200"/>
        </a:p>
      </dsp:txBody>
      <dsp:txXfrm>
        <a:off x="1988594" y="117086"/>
        <a:ext cx="1335503" cy="966155"/>
      </dsp:txXfrm>
    </dsp:sp>
    <dsp:sp modelId="{7FEC9DDC-49FD-4A66-80DA-8CD3D4493C87}">
      <dsp:nvSpPr>
        <dsp:cNvPr id="0" name=""/>
        <dsp:cNvSpPr/>
      </dsp:nvSpPr>
      <dsp:spPr>
        <a:xfrm>
          <a:off x="3493718" y="427107"/>
          <a:ext cx="295871" cy="346113"/>
        </a:xfrm>
        <a:prstGeom prst="plus">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GB" sz="1300" kern="1200"/>
        </a:p>
      </dsp:txBody>
      <dsp:txXfrm>
        <a:off x="3493718" y="496330"/>
        <a:ext cx="207110" cy="207667"/>
      </dsp:txXfrm>
    </dsp:sp>
    <dsp:sp modelId="{D6B009E4-318D-487C-812B-283051BE37EB}">
      <dsp:nvSpPr>
        <dsp:cNvPr id="0" name=""/>
        <dsp:cNvSpPr/>
      </dsp:nvSpPr>
      <dsp:spPr>
        <a:xfrm>
          <a:off x="3912404" y="87028"/>
          <a:ext cx="1395619" cy="1026271"/>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GB" sz="1600" b="1" kern="1200" dirty="0" smtClean="0"/>
            <a:t>SST errors (10-member ensemble)</a:t>
          </a:r>
          <a:endParaRPr lang="en-GB" sz="1600" kern="1200" dirty="0"/>
        </a:p>
      </dsp:txBody>
      <dsp:txXfrm>
        <a:off x="3942462" y="117086"/>
        <a:ext cx="1335503" cy="96615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2968141" y="9391238"/>
            <a:ext cx="794721" cy="262379"/>
          </a:xfrm>
          <a:prstGeom prst="rect">
            <a:avLst/>
          </a:prstGeom>
          <a:noFill/>
          <a:ln w="12700">
            <a:noFill/>
            <a:miter lim="800000"/>
            <a:headEnd/>
            <a:tailEnd/>
          </a:ln>
          <a:effectLst/>
        </p:spPr>
        <p:txBody>
          <a:bodyPr wrap="none" lIns="88185" tIns="44895" rIns="88185" bIns="44895">
            <a:spAutoFit/>
          </a:bodyPr>
          <a:lstStyle/>
          <a:p>
            <a:pPr algn="ctr" defTabSz="877047" eaLnBrk="0" hangingPunct="0">
              <a:lnSpc>
                <a:spcPct val="90000"/>
              </a:lnSpc>
            </a:pPr>
            <a:r>
              <a:rPr lang="en-GB" sz="1200" b="0"/>
              <a:t>Page </a:t>
            </a:r>
            <a:fld id="{DA9E5ABB-CCB7-4DD9-B061-0708A8096C47}" type="slidenum">
              <a:rPr lang="en-GB" sz="1200" b="0"/>
              <a:pPr algn="ctr" defTabSz="877047" eaLnBrk="0" hangingPunct="0">
                <a:lnSpc>
                  <a:spcPct val="90000"/>
                </a:lnSpc>
              </a:pPr>
              <a:t>‹#›</a:t>
            </a:fld>
            <a:endParaRPr lang="en-GB" sz="1200" b="0"/>
          </a:p>
        </p:txBody>
      </p:sp>
    </p:spTree>
    <p:extLst>
      <p:ext uri="{BB962C8B-B14F-4D97-AF65-F5344CB8AC3E}">
        <p14:creationId xmlns:p14="http://schemas.microsoft.com/office/powerpoint/2010/main" val="1312859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2968141" y="9391238"/>
            <a:ext cx="794721" cy="262379"/>
          </a:xfrm>
          <a:prstGeom prst="rect">
            <a:avLst/>
          </a:prstGeom>
          <a:noFill/>
          <a:ln w="12700">
            <a:noFill/>
            <a:miter lim="800000"/>
            <a:headEnd/>
            <a:tailEnd/>
          </a:ln>
          <a:effectLst/>
        </p:spPr>
        <p:txBody>
          <a:bodyPr wrap="none" lIns="88185" tIns="44895" rIns="88185" bIns="44895">
            <a:spAutoFit/>
          </a:bodyPr>
          <a:lstStyle/>
          <a:p>
            <a:pPr algn="ctr" defTabSz="877047" eaLnBrk="0" hangingPunct="0">
              <a:lnSpc>
                <a:spcPct val="90000"/>
              </a:lnSpc>
            </a:pPr>
            <a:r>
              <a:rPr lang="en-GB" sz="1200" b="0"/>
              <a:t>Page </a:t>
            </a:r>
            <a:fld id="{000B4F3A-D967-48ED-B40A-8CD935E1FB11}" type="slidenum">
              <a:rPr lang="en-GB" sz="1200" b="0"/>
              <a:pPr algn="ctr" defTabSz="877047" eaLnBrk="0" hangingPunct="0">
                <a:lnSpc>
                  <a:spcPct val="90000"/>
                </a:lnSpc>
              </a:pPr>
              <a:t>‹#›</a:t>
            </a:fld>
            <a:endParaRPr lang="en-GB" sz="1200" b="0"/>
          </a:p>
        </p:txBody>
      </p:sp>
      <p:sp>
        <p:nvSpPr>
          <p:cNvPr id="5123" name="Rectangle 3"/>
          <p:cNvSpPr>
            <a:spLocks noGrp="1" noRot="1" noChangeAspect="1" noChangeArrowheads="1" noTextEdit="1"/>
          </p:cNvSpPr>
          <p:nvPr>
            <p:ph type="sldImg" idx="2"/>
          </p:nvPr>
        </p:nvSpPr>
        <p:spPr bwMode="auto">
          <a:xfrm>
            <a:off x="1063625" y="858838"/>
            <a:ext cx="4603750" cy="34528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2" name="Rectangle 4"/>
          <p:cNvSpPr>
            <a:spLocks noGrp="1" noChangeArrowheads="1"/>
          </p:cNvSpPr>
          <p:nvPr>
            <p:ph type="body" sz="quarter" idx="3"/>
          </p:nvPr>
        </p:nvSpPr>
        <p:spPr bwMode="auto">
          <a:xfrm>
            <a:off x="817244" y="4684420"/>
            <a:ext cx="5096512" cy="4146863"/>
          </a:xfrm>
          <a:prstGeom prst="rect">
            <a:avLst/>
          </a:prstGeom>
          <a:noFill/>
          <a:ln w="12700">
            <a:noFill/>
            <a:miter lim="800000"/>
            <a:headEnd/>
            <a:tailEnd/>
          </a:ln>
          <a:effectLst/>
        </p:spPr>
        <p:txBody>
          <a:bodyPr vert="horz" wrap="square" lIns="91392" tIns="44895" rIns="91392" bIns="44895" numCol="1" anchor="t" anchorCtr="0" compatLnSpc="1">
            <a:prstTxWarp prst="textNoShape">
              <a:avLst/>
            </a:prstTxWarp>
          </a:bodyPr>
          <a:lstStyle/>
          <a:p>
            <a:pPr lvl="0"/>
            <a:r>
              <a:rPr lang="en-GB" noProof="0"/>
              <a:t>Body Text</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605307759"/>
      </p:ext>
    </p:extLst>
  </p:cSld>
  <p:clrMap bg1="lt1" tx1="dk1" bg2="lt2" tx2="dk2" accent1="accent1" accent2="accent2" accent3="accent3" accent4="accent4" accent5="accent5" accent6="accent6" hlink="hlink" folHlink="folHlink"/>
  <p:notesStyle>
    <a:lvl1pPr algn="l" rtl="0" eaLnBrk="0" fontAlgn="base" hangingPunct="0">
      <a:lnSpc>
        <a:spcPct val="90000"/>
      </a:lnSpc>
      <a:spcBef>
        <a:spcPct val="40000"/>
      </a:spcBef>
      <a:spcAft>
        <a:spcPct val="0"/>
      </a:spcAft>
      <a:defRPr sz="1200" kern="1200">
        <a:solidFill>
          <a:schemeClr val="tx1"/>
        </a:solidFill>
        <a:latin typeface="Arial" charset="0"/>
        <a:ea typeface="ＭＳ Ｐゴシック" pitchFamily="39" charset="-128"/>
        <a:cs typeface="ＭＳ Ｐゴシック" pitchFamily="39" charset="-128"/>
      </a:defRPr>
    </a:lvl1pPr>
    <a:lvl2pPr marL="457200" algn="l" rtl="0" eaLnBrk="0" fontAlgn="base" hangingPunct="0">
      <a:lnSpc>
        <a:spcPct val="90000"/>
      </a:lnSpc>
      <a:spcBef>
        <a:spcPct val="4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lnSpc>
        <a:spcPct val="90000"/>
      </a:lnSpc>
      <a:spcBef>
        <a:spcPct val="4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lnSpc>
        <a:spcPct val="90000"/>
      </a:lnSpc>
      <a:spcBef>
        <a:spcPct val="4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lnSpc>
        <a:spcPct val="90000"/>
      </a:lnSpc>
      <a:spcBef>
        <a:spcPct val="4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093344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28022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188925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ectangle 2"/>
          <p:cNvSpPr/>
          <p:nvPr userDrawn="1"/>
        </p:nvSpPr>
        <p:spPr bwMode="auto">
          <a:xfrm>
            <a:off x="0" y="0"/>
            <a:ext cx="9144000" cy="196680"/>
          </a:xfrm>
          <a:prstGeom prst="rect">
            <a:avLst/>
          </a:prstGeom>
          <a:solidFill>
            <a:schemeClr val="tx1"/>
          </a:solidFill>
          <a:ln w="508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cxnSp>
        <p:nvCxnSpPr>
          <p:cNvPr id="4" name="Straight Connector 3"/>
          <p:cNvCxnSpPr>
            <a:cxnSpLocks noChangeShapeType="1"/>
          </p:cNvCxnSpPr>
          <p:nvPr userDrawn="1"/>
        </p:nvCxnSpPr>
        <p:spPr bwMode="auto">
          <a:xfrm>
            <a:off x="211138" y="844380"/>
            <a:ext cx="8726487" cy="1588"/>
          </a:xfrm>
          <a:prstGeom prst="line">
            <a:avLst/>
          </a:prstGeom>
          <a:noFill/>
          <a:ln w="1905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5" name="Rectangle 4"/>
          <p:cNvSpPr>
            <a:spLocks noGrp="1" noChangeArrowheads="1"/>
          </p:cNvSpPr>
          <p:nvPr>
            <p:ph type="title"/>
          </p:nvPr>
        </p:nvSpPr>
        <p:spPr bwMode="auto">
          <a:xfrm>
            <a:off x="344488" y="196680"/>
            <a:ext cx="8429625" cy="647700"/>
          </a:xfrm>
          <a:prstGeom prst="rect">
            <a:avLst/>
          </a:prstGeom>
          <a:noFill/>
          <a:ln w="12700">
            <a:noFill/>
            <a:miter lim="800000"/>
            <a:headEnd/>
            <a:tailEnd/>
          </a:ln>
        </p:spPr>
        <p:txBody>
          <a:bodyPr/>
          <a:lstStyle/>
          <a:p>
            <a:pPr lvl="0"/>
            <a:r>
              <a:rPr lang="en-US" dirty="0" smtClean="0"/>
              <a:t>Click to edit Master title style</a:t>
            </a:r>
            <a:endParaRPr lang="en-US" dirty="0"/>
          </a:p>
        </p:txBody>
      </p:sp>
      <p:sp>
        <p:nvSpPr>
          <p:cNvPr id="6" name="Content Placeholder 5"/>
          <p:cNvSpPr>
            <a:spLocks noGrp="1" noChangeArrowheads="1"/>
          </p:cNvSpPr>
          <p:nvPr>
            <p:ph idx="1"/>
          </p:nvPr>
        </p:nvSpPr>
        <p:spPr bwMode="auto">
          <a:xfrm>
            <a:off x="344488" y="1143000"/>
            <a:ext cx="8447087" cy="4953000"/>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lvl1pPr marL="268288" indent="-268288">
              <a:lnSpc>
                <a:spcPts val="2400"/>
              </a:lnSpc>
              <a:spcAft>
                <a:spcPts val="600"/>
              </a:spcAft>
              <a:buClr>
                <a:srgbClr val="3366FF"/>
              </a:buClr>
              <a:buSzPct val="110000"/>
              <a:buFont typeface="Lucida Grande CE"/>
              <a:buChar char="●"/>
              <a:defRPr sz="2000" b="0">
                <a:solidFill>
                  <a:schemeClr val="tx1"/>
                </a:solidFill>
              </a:defRPr>
            </a:lvl1pPr>
            <a:lvl2pPr marL="536575" indent="-268288">
              <a:lnSpc>
                <a:spcPts val="2400"/>
              </a:lnSpc>
              <a:spcAft>
                <a:spcPts val="600"/>
              </a:spcAft>
              <a:buClr>
                <a:srgbClr val="0000FF"/>
              </a:buClr>
              <a:buFont typeface="Lucida Grande"/>
              <a:buChar char="–"/>
              <a:defRPr sz="2000" b="0">
                <a:solidFill>
                  <a:schemeClr val="tx1"/>
                </a:solidFill>
              </a:defRPr>
            </a:lvl2pPr>
            <a:lvl3pPr marL="806450" indent="-269875">
              <a:lnSpc>
                <a:spcPts val="2400"/>
              </a:lnSpc>
              <a:spcAft>
                <a:spcPts val="600"/>
              </a:spcAft>
              <a:buClr>
                <a:schemeClr val="tx1"/>
              </a:buClr>
              <a:buFont typeface="Lucida Grande"/>
              <a:buChar char="●"/>
              <a:defRPr sz="2000" b="0">
                <a:solidFill>
                  <a:schemeClr val="tx1"/>
                </a:solidFill>
              </a:defRPr>
            </a:lvl3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2" name="Rectangle 1"/>
          <p:cNvSpPr/>
          <p:nvPr userDrawn="1"/>
        </p:nvSpPr>
        <p:spPr>
          <a:xfrm>
            <a:off x="57665" y="-26289"/>
            <a:ext cx="9086335" cy="276999"/>
          </a:xfrm>
          <a:prstGeom prst="rect">
            <a:avLst/>
          </a:prstGeom>
        </p:spPr>
        <p:txBody>
          <a:bodyPr wrap="square">
            <a:spAutoFit/>
          </a:bodyPr>
          <a:lstStyle/>
          <a:p>
            <a:r>
              <a:rPr lang="en-GB" sz="1200" dirty="0" smtClean="0">
                <a:solidFill>
                  <a:schemeClr val="bg1"/>
                </a:solidFill>
              </a:rPr>
              <a:t>Intro / Methodology / Products / Performance / Climate value / Uncertainties / Known issues / Unknowns /</a:t>
            </a:r>
            <a:r>
              <a:rPr lang="en-GB" sz="1200" baseline="0" dirty="0" smtClean="0">
                <a:solidFill>
                  <a:schemeClr val="bg1"/>
                </a:solidFill>
              </a:rPr>
              <a:t> Future plans</a:t>
            </a:r>
            <a:endParaRPr lang="en-GB" sz="1200" b="1" dirty="0">
              <a:solidFill>
                <a:schemeClr val="bg1"/>
              </a:solidFill>
            </a:endParaRPr>
          </a:p>
        </p:txBody>
      </p:sp>
    </p:spTree>
    <p:extLst>
      <p:ext uri="{BB962C8B-B14F-4D97-AF65-F5344CB8AC3E}">
        <p14:creationId xmlns:p14="http://schemas.microsoft.com/office/powerpoint/2010/main" val="87531564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ctrTitle"/>
          </p:nvPr>
        </p:nvSpPr>
        <p:spPr>
          <a:xfrm>
            <a:off x="685800" y="2130425"/>
            <a:ext cx="7772400" cy="1470025"/>
          </a:xfrm>
        </p:spPr>
        <p:txBody>
          <a:bodyPr/>
          <a:lstStyle>
            <a:lvl1pPr algn="ctr">
              <a:defRPr sz="3600"/>
            </a:lvl1pPr>
          </a:lstStyle>
          <a:p>
            <a:r>
              <a:rPr lang="en-US" smtClean="0"/>
              <a:t>Click to edit Master title style</a:t>
            </a:r>
            <a:endParaRPr lang="en-US" dirty="0"/>
          </a:p>
        </p:txBody>
      </p:sp>
      <p:sp>
        <p:nvSpPr>
          <p:cNvPr id="5" name="Subtitle 2"/>
          <p:cNvSpPr>
            <a:spLocks noGrp="1"/>
          </p:cNvSpPr>
          <p:nvPr>
            <p:ph type="subTitle" idx="1"/>
          </p:nvPr>
        </p:nvSpPr>
        <p:spPr>
          <a:xfrm>
            <a:off x="1371600" y="3886200"/>
            <a:ext cx="6400800" cy="1752600"/>
          </a:xfrm>
          <a:prstGeom prst="rect">
            <a:avLst/>
          </a:prstGeom>
        </p:spPr>
        <p:txBody>
          <a:bodyPr/>
          <a:lstStyle>
            <a:lvl1pPr marL="0" indent="0" algn="ctr">
              <a:buNone/>
              <a:defRPr sz="24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Tree>
    <p:extLst>
      <p:ext uri="{BB962C8B-B14F-4D97-AF65-F5344CB8AC3E}">
        <p14:creationId xmlns:p14="http://schemas.microsoft.com/office/powerpoint/2010/main" val="199599479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4" name="Straight Connector 3"/>
          <p:cNvCxnSpPr>
            <a:cxnSpLocks noChangeShapeType="1"/>
          </p:cNvCxnSpPr>
          <p:nvPr userDrawn="1"/>
        </p:nvCxnSpPr>
        <p:spPr bwMode="auto">
          <a:xfrm>
            <a:off x="211138" y="844380"/>
            <a:ext cx="8726487" cy="1588"/>
          </a:xfrm>
          <a:prstGeom prst="line">
            <a:avLst/>
          </a:prstGeom>
          <a:noFill/>
          <a:ln w="1905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5" name="Rectangle 4"/>
          <p:cNvSpPr>
            <a:spLocks noGrp="1" noChangeArrowheads="1"/>
          </p:cNvSpPr>
          <p:nvPr>
            <p:ph type="title"/>
          </p:nvPr>
        </p:nvSpPr>
        <p:spPr bwMode="auto">
          <a:xfrm>
            <a:off x="344488" y="196680"/>
            <a:ext cx="8429625" cy="647700"/>
          </a:xfrm>
          <a:prstGeom prst="rect">
            <a:avLst/>
          </a:prstGeom>
          <a:noFill/>
          <a:ln w="12700">
            <a:noFill/>
            <a:miter lim="800000"/>
            <a:headEnd/>
            <a:tailEnd/>
          </a:ln>
        </p:spPr>
        <p:txBody>
          <a:bodyPr/>
          <a:lstStyle/>
          <a:p>
            <a:pPr lvl="0"/>
            <a:r>
              <a:rPr lang="en-US" smtClean="0"/>
              <a:t>Click to edit Master title style</a:t>
            </a:r>
            <a:endParaRPr lang="en-US" dirty="0"/>
          </a:p>
        </p:txBody>
      </p:sp>
      <p:sp>
        <p:nvSpPr>
          <p:cNvPr id="11" name="Rectangle 10"/>
          <p:cNvSpPr/>
          <p:nvPr userDrawn="1"/>
        </p:nvSpPr>
        <p:spPr bwMode="auto">
          <a:xfrm>
            <a:off x="0" y="0"/>
            <a:ext cx="9144000" cy="196680"/>
          </a:xfrm>
          <a:prstGeom prst="rect">
            <a:avLst/>
          </a:prstGeom>
          <a:solidFill>
            <a:schemeClr val="tx1"/>
          </a:solidFill>
          <a:ln w="508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12" name="Rectangle 11"/>
          <p:cNvSpPr/>
          <p:nvPr userDrawn="1"/>
        </p:nvSpPr>
        <p:spPr>
          <a:xfrm>
            <a:off x="57665" y="-26289"/>
            <a:ext cx="9086335" cy="276999"/>
          </a:xfrm>
          <a:prstGeom prst="rect">
            <a:avLst/>
          </a:prstGeom>
        </p:spPr>
        <p:txBody>
          <a:bodyPr wrap="square">
            <a:spAutoFit/>
          </a:bodyPr>
          <a:lstStyle/>
          <a:p>
            <a:r>
              <a:rPr lang="en-GB" sz="1200" dirty="0" smtClean="0">
                <a:solidFill>
                  <a:schemeClr val="bg1"/>
                </a:solidFill>
              </a:rPr>
              <a:t>Intro / Methodology / Products / Performance / Climate value / Uncertainties / Known issues / Unknowns /</a:t>
            </a:r>
            <a:r>
              <a:rPr lang="en-GB" sz="1200" baseline="0" dirty="0" smtClean="0">
                <a:solidFill>
                  <a:schemeClr val="bg1"/>
                </a:solidFill>
              </a:rPr>
              <a:t> Future plans</a:t>
            </a:r>
            <a:endParaRPr lang="en-GB" sz="1200" b="1" dirty="0">
              <a:solidFill>
                <a:schemeClr val="bg1"/>
              </a:solidFill>
            </a:endParaRPr>
          </a:p>
        </p:txBody>
      </p:sp>
    </p:spTree>
    <p:extLst>
      <p:ext uri="{BB962C8B-B14F-4D97-AF65-F5344CB8AC3E}">
        <p14:creationId xmlns:p14="http://schemas.microsoft.com/office/powerpoint/2010/main" val="287417010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634082"/>
          </a:xfrm>
          <a:prstGeom prst="rect">
            <a:avLst/>
          </a:prstGeom>
        </p:spPr>
        <p:txBody>
          <a:bodyPr/>
          <a:lstStyle>
            <a:lvl1pPr>
              <a:defRPr sz="3200"/>
            </a:lvl1pPr>
          </a:lstStyle>
          <a:p>
            <a:r>
              <a:rPr lang="en-US" dirty="0" smtClean="0"/>
              <a:t>Click to edit Master title style</a:t>
            </a:r>
            <a:endParaRPr lang="en-GB" dirty="0"/>
          </a:p>
        </p:txBody>
      </p:sp>
    </p:spTree>
    <p:extLst>
      <p:ext uri="{BB962C8B-B14F-4D97-AF65-F5344CB8AC3E}">
        <p14:creationId xmlns:p14="http://schemas.microsoft.com/office/powerpoint/2010/main" val="352210398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4" name="Straight Connector 3"/>
          <p:cNvCxnSpPr>
            <a:cxnSpLocks noChangeShapeType="1"/>
          </p:cNvCxnSpPr>
          <p:nvPr userDrawn="1"/>
        </p:nvCxnSpPr>
        <p:spPr bwMode="auto">
          <a:xfrm>
            <a:off x="211138" y="762000"/>
            <a:ext cx="8726487" cy="1588"/>
          </a:xfrm>
          <a:prstGeom prst="line">
            <a:avLst/>
          </a:prstGeom>
          <a:noFill/>
          <a:ln w="1905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5" name="Rectangle 4"/>
          <p:cNvSpPr>
            <a:spLocks noGrp="1" noChangeArrowheads="1"/>
          </p:cNvSpPr>
          <p:nvPr>
            <p:ph type="title"/>
          </p:nvPr>
        </p:nvSpPr>
        <p:spPr bwMode="auto">
          <a:xfrm>
            <a:off x="344488" y="114300"/>
            <a:ext cx="8429625" cy="647700"/>
          </a:xfrm>
          <a:prstGeom prst="rect">
            <a:avLst/>
          </a:prstGeom>
          <a:noFill/>
          <a:ln w="12700">
            <a:noFill/>
            <a:miter lim="800000"/>
            <a:headEnd/>
            <a:tailEnd/>
          </a:ln>
        </p:spPr>
        <p:txBody>
          <a:bodyPr/>
          <a:lstStyle/>
          <a:p>
            <a:pPr lvl="0"/>
            <a:r>
              <a:rPr lang="en-US" smtClean="0"/>
              <a:t>Click to edit Master title style</a:t>
            </a:r>
            <a:endParaRPr lang="en-US" dirty="0"/>
          </a:p>
        </p:txBody>
      </p:sp>
      <p:sp>
        <p:nvSpPr>
          <p:cNvPr id="6" name="Content Placeholder 5"/>
          <p:cNvSpPr>
            <a:spLocks noGrp="1" noChangeArrowheads="1"/>
          </p:cNvSpPr>
          <p:nvPr>
            <p:ph idx="1"/>
          </p:nvPr>
        </p:nvSpPr>
        <p:spPr bwMode="auto">
          <a:xfrm>
            <a:off x="344488" y="1143000"/>
            <a:ext cx="8447087" cy="4953000"/>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lvl1pPr marL="268288" indent="-268288">
              <a:lnSpc>
                <a:spcPts val="2400"/>
              </a:lnSpc>
              <a:spcAft>
                <a:spcPts val="600"/>
              </a:spcAft>
              <a:buClr>
                <a:srgbClr val="3366FF"/>
              </a:buClr>
              <a:buSzPct val="110000"/>
              <a:buFont typeface="Lucida Grande CE"/>
              <a:buChar char="●"/>
              <a:defRPr sz="2000" b="0">
                <a:solidFill>
                  <a:schemeClr val="tx1"/>
                </a:solidFill>
              </a:defRPr>
            </a:lvl1pPr>
            <a:lvl2pPr marL="536575" indent="-268288">
              <a:lnSpc>
                <a:spcPts val="2400"/>
              </a:lnSpc>
              <a:spcAft>
                <a:spcPts val="600"/>
              </a:spcAft>
              <a:buClr>
                <a:srgbClr val="0000FF"/>
              </a:buClr>
              <a:buFont typeface="Lucida Grande"/>
              <a:buChar char="–"/>
              <a:defRPr sz="2000" b="0">
                <a:solidFill>
                  <a:schemeClr val="tx1"/>
                </a:solidFill>
              </a:defRPr>
            </a:lvl2pPr>
            <a:lvl3pPr marL="806450" indent="-269875">
              <a:lnSpc>
                <a:spcPts val="2400"/>
              </a:lnSpc>
              <a:spcAft>
                <a:spcPts val="600"/>
              </a:spcAft>
              <a:buClr>
                <a:schemeClr val="tx1"/>
              </a:buClr>
              <a:buFont typeface="Lucida Grande"/>
              <a:buChar char="●"/>
              <a:defRPr sz="2000" b="0">
                <a:solidFill>
                  <a:schemeClr val="tx1"/>
                </a:solidFill>
              </a:defRPr>
            </a:lvl3pPr>
          </a:lstStyle>
          <a:p>
            <a:pPr lvl="0"/>
            <a:r>
              <a:rPr lang="en-US" noProof="0" smtClean="0"/>
              <a:t>Click to edit Master text styles</a:t>
            </a:r>
          </a:p>
          <a:p>
            <a:pPr lvl="1"/>
            <a:r>
              <a:rPr lang="en-US" noProof="0" smtClean="0"/>
              <a:t>Second level</a:t>
            </a:r>
          </a:p>
          <a:p>
            <a:pPr lvl="2"/>
            <a:r>
              <a:rPr lang="en-US" noProof="0" smtClean="0"/>
              <a:t>Third level</a:t>
            </a:r>
          </a:p>
        </p:txBody>
      </p:sp>
    </p:spTree>
    <p:extLst>
      <p:ext uri="{BB962C8B-B14F-4D97-AF65-F5344CB8AC3E}">
        <p14:creationId xmlns:p14="http://schemas.microsoft.com/office/powerpoint/2010/main" val="665208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ctrTitle"/>
          </p:nvPr>
        </p:nvSpPr>
        <p:spPr>
          <a:xfrm>
            <a:off x="685800" y="2130425"/>
            <a:ext cx="7772400" cy="1470025"/>
          </a:xfrm>
        </p:spPr>
        <p:txBody>
          <a:bodyPr/>
          <a:lstStyle>
            <a:lvl1pPr algn="ctr">
              <a:defRPr sz="3600"/>
            </a:lvl1pPr>
          </a:lstStyle>
          <a:p>
            <a:r>
              <a:rPr lang="en-US" smtClean="0"/>
              <a:t>Click to edit Master title style</a:t>
            </a:r>
            <a:endParaRPr lang="en-US" dirty="0"/>
          </a:p>
        </p:txBody>
      </p:sp>
      <p:sp>
        <p:nvSpPr>
          <p:cNvPr id="5" name="Subtitle 2"/>
          <p:cNvSpPr>
            <a:spLocks noGrp="1"/>
          </p:cNvSpPr>
          <p:nvPr>
            <p:ph type="subTitle" idx="1"/>
          </p:nvPr>
        </p:nvSpPr>
        <p:spPr>
          <a:xfrm>
            <a:off x="1371600" y="3886200"/>
            <a:ext cx="6400800" cy="1752600"/>
          </a:xfrm>
          <a:prstGeom prst="rect">
            <a:avLst/>
          </a:prstGeom>
        </p:spPr>
        <p:txBody>
          <a:bodyPr/>
          <a:lstStyle>
            <a:lvl1pPr marL="0" indent="0" algn="ctr">
              <a:buNone/>
              <a:defRPr sz="24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Tree>
    <p:extLst>
      <p:ext uri="{BB962C8B-B14F-4D97-AF65-F5344CB8AC3E}">
        <p14:creationId xmlns:p14="http://schemas.microsoft.com/office/powerpoint/2010/main" val="2032649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634082"/>
          </a:xfrm>
          <a:prstGeom prst="rect">
            <a:avLst/>
          </a:prstGeom>
        </p:spPr>
        <p:txBody>
          <a:bodyPr/>
          <a:lstStyle>
            <a:lvl1pPr>
              <a:defRPr sz="3200"/>
            </a:lvl1pPr>
          </a:lstStyle>
          <a:p>
            <a:r>
              <a:rPr lang="en-US" dirty="0" smtClean="0"/>
              <a:t>Click to edit Master title style</a:t>
            </a:r>
            <a:endParaRPr lang="en-GB" dirty="0"/>
          </a:p>
        </p:txBody>
      </p:sp>
    </p:spTree>
    <p:extLst>
      <p:ext uri="{BB962C8B-B14F-4D97-AF65-F5344CB8AC3E}">
        <p14:creationId xmlns:p14="http://schemas.microsoft.com/office/powerpoint/2010/main" val="722359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4" name="Straight Connector 3"/>
          <p:cNvCxnSpPr>
            <a:cxnSpLocks noChangeShapeType="1"/>
          </p:cNvCxnSpPr>
          <p:nvPr userDrawn="1"/>
        </p:nvCxnSpPr>
        <p:spPr bwMode="auto">
          <a:xfrm>
            <a:off x="211138" y="762000"/>
            <a:ext cx="8726487" cy="1588"/>
          </a:xfrm>
          <a:prstGeom prst="line">
            <a:avLst/>
          </a:prstGeom>
          <a:noFill/>
          <a:ln w="1905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5" name="Rectangle 4"/>
          <p:cNvSpPr>
            <a:spLocks noGrp="1" noChangeArrowheads="1"/>
          </p:cNvSpPr>
          <p:nvPr>
            <p:ph type="title"/>
          </p:nvPr>
        </p:nvSpPr>
        <p:spPr bwMode="auto">
          <a:xfrm>
            <a:off x="344488" y="114300"/>
            <a:ext cx="8429625" cy="647700"/>
          </a:xfrm>
          <a:prstGeom prst="rect">
            <a:avLst/>
          </a:prstGeom>
          <a:noFill/>
          <a:ln w="12700">
            <a:noFill/>
            <a:miter lim="800000"/>
            <a:headEnd/>
            <a:tailEnd/>
          </a:ln>
        </p:spPr>
        <p:txBody>
          <a:bodyPr/>
          <a:lstStyle/>
          <a:p>
            <a:pPr lvl="0"/>
            <a:r>
              <a:rPr lang="en-US" smtClean="0"/>
              <a:t>Click to edit Master title style</a:t>
            </a:r>
            <a:endParaRPr lang="en-US" dirty="0"/>
          </a:p>
        </p:txBody>
      </p:sp>
    </p:spTree>
    <p:extLst>
      <p:ext uri="{BB962C8B-B14F-4D97-AF65-F5344CB8AC3E}">
        <p14:creationId xmlns:p14="http://schemas.microsoft.com/office/powerpoint/2010/main" val="31538634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jpe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3.jp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sky-backdrop.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5797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AutoShape 3"/>
          <p:cNvSpPr>
            <a:spLocks noChangeArrowheads="1"/>
          </p:cNvSpPr>
          <p:nvPr/>
        </p:nvSpPr>
        <p:spPr bwMode="auto">
          <a:xfrm>
            <a:off x="211138" y="6367463"/>
            <a:ext cx="6583362" cy="268287"/>
          </a:xfrm>
          <a:prstGeom prst="parallelogram">
            <a:avLst>
              <a:gd name="adj" fmla="val 47600"/>
            </a:avLst>
          </a:prstGeom>
          <a:solidFill>
            <a:srgbClr val="1F3692"/>
          </a:solidFill>
          <a:ln w="12700">
            <a:noFill/>
            <a:miter lim="800000"/>
            <a:headEnd/>
            <a:tailEnd/>
          </a:ln>
          <a:effectLst/>
        </p:spPr>
        <p:txBody>
          <a:bodyPr wrap="none" anchor="ctr"/>
          <a:lstStyle/>
          <a:p>
            <a:pPr eaLnBrk="0" hangingPunct="0">
              <a:defRPr/>
            </a:pPr>
            <a:endParaRPr lang="en-US" sz="1800">
              <a:ea typeface="+mn-ea"/>
            </a:endParaRPr>
          </a:p>
        </p:txBody>
      </p:sp>
      <p:sp>
        <p:nvSpPr>
          <p:cNvPr id="1028" name="Rectangle 4"/>
          <p:cNvSpPr>
            <a:spLocks noGrp="1" noChangeArrowheads="1"/>
          </p:cNvSpPr>
          <p:nvPr>
            <p:ph type="title"/>
          </p:nvPr>
        </p:nvSpPr>
        <p:spPr bwMode="auto">
          <a:xfrm>
            <a:off x="344488" y="114300"/>
            <a:ext cx="84296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smtClean="0"/>
              <a:t>Click to edit Master title style</a:t>
            </a:r>
            <a:endParaRPr lang="en-GB" smtClean="0"/>
          </a:p>
        </p:txBody>
      </p:sp>
      <p:sp>
        <p:nvSpPr>
          <p:cNvPr id="1030" name="Rectangle 6"/>
          <p:cNvSpPr>
            <a:spLocks noChangeArrowheads="1"/>
          </p:cNvSpPr>
          <p:nvPr/>
        </p:nvSpPr>
        <p:spPr bwMode="auto">
          <a:xfrm>
            <a:off x="515938" y="6351588"/>
            <a:ext cx="5121275" cy="274637"/>
          </a:xfrm>
          <a:prstGeom prst="rect">
            <a:avLst/>
          </a:prstGeom>
          <a:noFill/>
          <a:ln w="50800">
            <a:noFill/>
            <a:miter lim="800000"/>
            <a:headEnd/>
            <a:tailEnd/>
          </a:ln>
          <a:effectLst/>
        </p:spPr>
        <p:txBody>
          <a:bodyPr lIns="90487" tIns="44450" rIns="90487" bIns="44450">
            <a:spAutoFit/>
          </a:bodyPr>
          <a:lstStyle/>
          <a:p>
            <a:pPr eaLnBrk="0" hangingPunct="0">
              <a:tabLst>
                <a:tab pos="2689225" algn="l"/>
              </a:tabLst>
            </a:pPr>
            <a:r>
              <a:rPr lang="en-GB" sz="1200" b="0">
                <a:solidFill>
                  <a:srgbClr val="FFFFFF"/>
                </a:solidFill>
                <a:latin typeface="Calibri" pitchFamily="36" charset="0"/>
              </a:rPr>
              <a:t>Slide </a:t>
            </a:r>
            <a:fld id="{64D43520-6DC8-48C1-827A-7712C2B3EC37}" type="slidenum">
              <a:rPr lang="en-GB" sz="1200" b="0">
                <a:solidFill>
                  <a:srgbClr val="FFFFFF"/>
                </a:solidFill>
                <a:latin typeface="Calibri" pitchFamily="36" charset="0"/>
              </a:rPr>
              <a:pPr eaLnBrk="0" hangingPunct="0">
                <a:tabLst>
                  <a:tab pos="2689225" algn="l"/>
                </a:tabLst>
              </a:pPr>
              <a:t>‹#›</a:t>
            </a:fld>
            <a:r>
              <a:rPr lang="en-GB" sz="1200" b="0">
                <a:solidFill>
                  <a:srgbClr val="FFFFFF"/>
                </a:solidFill>
                <a:latin typeface="Calibri" pitchFamily="36" charset="0"/>
              </a:rPr>
              <a:t>	© ECMWF </a:t>
            </a:r>
          </a:p>
        </p:txBody>
      </p:sp>
      <p:pic>
        <p:nvPicPr>
          <p:cNvPr id="2"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83400" y="6319838"/>
            <a:ext cx="189547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344488" y="6604084"/>
            <a:ext cx="4806778" cy="253916"/>
          </a:xfrm>
          <a:prstGeom prst="rect">
            <a:avLst/>
          </a:prstGeom>
        </p:spPr>
        <p:txBody>
          <a:bodyPr wrap="square">
            <a:spAutoFit/>
          </a:bodyPr>
          <a:lstStyle/>
          <a:p>
            <a:r>
              <a:rPr lang="en-GB" sz="1050" dirty="0" smtClean="0"/>
              <a:t>Presentation</a:t>
            </a:r>
            <a:r>
              <a:rPr lang="en-GB" sz="1050" baseline="0" dirty="0" smtClean="0"/>
              <a:t> to NOAA Climate Reanalysis Task Force, 29 April 2015</a:t>
            </a:r>
            <a:endParaRPr lang="en-GB" sz="1050" dirty="0"/>
          </a:p>
        </p:txBody>
      </p:sp>
    </p:spTree>
  </p:cSld>
  <p:clrMap bg1="lt1" tx1="dk1" bg2="lt2" tx2="dk2" accent1="accent1" accent2="accent2" accent3="accent3" accent4="accent4" accent5="accent5" accent6="accent6" hlink="hlink" folHlink="folHlink"/>
  <p:sldLayoutIdLst>
    <p:sldLayoutId id="2147483656" r:id="rId1"/>
    <p:sldLayoutId id="2147483655" r:id="rId2"/>
    <p:sldLayoutId id="2147483658" r:id="rId3"/>
    <p:sldLayoutId id="2147483666" r:id="rId4"/>
  </p:sldLayoutIdLst>
  <p:timing>
    <p:tnLst>
      <p:par>
        <p:cTn id="1" dur="indefinite" restart="never" nodeType="tmRoot"/>
      </p:par>
    </p:tnLst>
  </p:timing>
  <p:hf sldNum="0" hdr="0" dt="0"/>
  <p:txStyles>
    <p:titleStyle>
      <a:lvl1pPr algn="l" rtl="0" eaLnBrk="1" fontAlgn="base" hangingPunct="1">
        <a:lnSpc>
          <a:spcPct val="90000"/>
        </a:lnSpc>
        <a:spcBef>
          <a:spcPct val="0"/>
        </a:spcBef>
        <a:spcAft>
          <a:spcPct val="0"/>
        </a:spcAft>
        <a:defRPr sz="2600" b="1">
          <a:solidFill>
            <a:srgbClr val="1F3692"/>
          </a:solidFill>
          <a:latin typeface="Calibri"/>
          <a:ea typeface="ＭＳ Ｐゴシック" pitchFamily="39" charset="-128"/>
          <a:cs typeface="ＭＳ Ｐゴシック" pitchFamily="39" charset="-128"/>
        </a:defRPr>
      </a:lvl1pPr>
      <a:lvl2pPr algn="l" rtl="0" eaLnBrk="1" fontAlgn="base" hangingPunct="1">
        <a:lnSpc>
          <a:spcPct val="90000"/>
        </a:lnSpc>
        <a:spcBef>
          <a:spcPct val="0"/>
        </a:spcBef>
        <a:spcAft>
          <a:spcPct val="0"/>
        </a:spcAft>
        <a:defRPr sz="2600" b="1">
          <a:solidFill>
            <a:srgbClr val="1F3692"/>
          </a:solidFill>
          <a:latin typeface="Calibri" pitchFamily="39" charset="0"/>
          <a:ea typeface="ＭＳ Ｐゴシック" pitchFamily="39" charset="-128"/>
          <a:cs typeface="ＭＳ Ｐゴシック" pitchFamily="39" charset="-128"/>
        </a:defRPr>
      </a:lvl2pPr>
      <a:lvl3pPr algn="l" rtl="0" eaLnBrk="1" fontAlgn="base" hangingPunct="1">
        <a:lnSpc>
          <a:spcPct val="90000"/>
        </a:lnSpc>
        <a:spcBef>
          <a:spcPct val="0"/>
        </a:spcBef>
        <a:spcAft>
          <a:spcPct val="0"/>
        </a:spcAft>
        <a:defRPr sz="2600" b="1">
          <a:solidFill>
            <a:srgbClr val="1F3692"/>
          </a:solidFill>
          <a:latin typeface="Calibri" pitchFamily="39" charset="0"/>
          <a:ea typeface="ＭＳ Ｐゴシック" pitchFamily="39" charset="-128"/>
          <a:cs typeface="ＭＳ Ｐゴシック" pitchFamily="39" charset="-128"/>
        </a:defRPr>
      </a:lvl3pPr>
      <a:lvl4pPr algn="l" rtl="0" eaLnBrk="1" fontAlgn="base" hangingPunct="1">
        <a:lnSpc>
          <a:spcPct val="90000"/>
        </a:lnSpc>
        <a:spcBef>
          <a:spcPct val="0"/>
        </a:spcBef>
        <a:spcAft>
          <a:spcPct val="0"/>
        </a:spcAft>
        <a:defRPr sz="2600" b="1">
          <a:solidFill>
            <a:srgbClr val="1F3692"/>
          </a:solidFill>
          <a:latin typeface="Calibri" pitchFamily="39" charset="0"/>
          <a:ea typeface="ＭＳ Ｐゴシック" pitchFamily="39" charset="-128"/>
          <a:cs typeface="ＭＳ Ｐゴシック" pitchFamily="39" charset="-128"/>
        </a:defRPr>
      </a:lvl4pPr>
      <a:lvl5pPr algn="l" rtl="0" eaLnBrk="1" fontAlgn="base" hangingPunct="1">
        <a:lnSpc>
          <a:spcPct val="90000"/>
        </a:lnSpc>
        <a:spcBef>
          <a:spcPct val="0"/>
        </a:spcBef>
        <a:spcAft>
          <a:spcPct val="0"/>
        </a:spcAft>
        <a:defRPr sz="2600" b="1">
          <a:solidFill>
            <a:srgbClr val="1F3692"/>
          </a:solidFill>
          <a:latin typeface="Calibri" pitchFamily="39" charset="0"/>
          <a:ea typeface="ＭＳ Ｐゴシック" pitchFamily="39" charset="-128"/>
          <a:cs typeface="ＭＳ Ｐゴシック" pitchFamily="39" charset="-128"/>
        </a:defRPr>
      </a:lvl5pPr>
      <a:lvl6pPr marL="457200" algn="l" rtl="0" eaLnBrk="1" fontAlgn="base" hangingPunct="1">
        <a:lnSpc>
          <a:spcPct val="90000"/>
        </a:lnSpc>
        <a:spcBef>
          <a:spcPct val="0"/>
        </a:spcBef>
        <a:spcAft>
          <a:spcPct val="0"/>
        </a:spcAft>
        <a:defRPr sz="2800">
          <a:solidFill>
            <a:srgbClr val="00279F"/>
          </a:solidFill>
          <a:latin typeface="Arial Black" charset="0"/>
        </a:defRPr>
      </a:lvl6pPr>
      <a:lvl7pPr marL="914400" algn="l" rtl="0" eaLnBrk="1" fontAlgn="base" hangingPunct="1">
        <a:lnSpc>
          <a:spcPct val="90000"/>
        </a:lnSpc>
        <a:spcBef>
          <a:spcPct val="0"/>
        </a:spcBef>
        <a:spcAft>
          <a:spcPct val="0"/>
        </a:spcAft>
        <a:defRPr sz="2800">
          <a:solidFill>
            <a:srgbClr val="00279F"/>
          </a:solidFill>
          <a:latin typeface="Arial Black" charset="0"/>
        </a:defRPr>
      </a:lvl7pPr>
      <a:lvl8pPr marL="1371600" algn="l" rtl="0" eaLnBrk="1" fontAlgn="base" hangingPunct="1">
        <a:lnSpc>
          <a:spcPct val="90000"/>
        </a:lnSpc>
        <a:spcBef>
          <a:spcPct val="0"/>
        </a:spcBef>
        <a:spcAft>
          <a:spcPct val="0"/>
        </a:spcAft>
        <a:defRPr sz="2800">
          <a:solidFill>
            <a:srgbClr val="00279F"/>
          </a:solidFill>
          <a:latin typeface="Arial Black" charset="0"/>
        </a:defRPr>
      </a:lvl8pPr>
      <a:lvl9pPr marL="1828800" algn="l" rtl="0" eaLnBrk="1" fontAlgn="base" hangingPunct="1">
        <a:lnSpc>
          <a:spcPct val="90000"/>
        </a:lnSpc>
        <a:spcBef>
          <a:spcPct val="0"/>
        </a:spcBef>
        <a:spcAft>
          <a:spcPct val="0"/>
        </a:spcAft>
        <a:defRPr sz="2800">
          <a:solidFill>
            <a:srgbClr val="00279F"/>
          </a:solidFill>
          <a:latin typeface="Arial Black" charset="0"/>
        </a:defRPr>
      </a:lvl9pPr>
    </p:titleStyle>
    <p:bodyStyle>
      <a:lvl1pPr marL="268288" indent="-268288" algn="l" rtl="0" eaLnBrk="1" fontAlgn="base" hangingPunct="1">
        <a:lnSpc>
          <a:spcPts val="2400"/>
        </a:lnSpc>
        <a:spcBef>
          <a:spcPct val="0"/>
        </a:spcBef>
        <a:spcAft>
          <a:spcPts val="600"/>
        </a:spcAft>
        <a:buClr>
          <a:srgbClr val="3366FF"/>
        </a:buClr>
        <a:buSzPct val="90000"/>
        <a:buFont typeface="Wingdings" pitchFamily="36" charset="2"/>
        <a:buChar char=""/>
        <a:defRPr sz="2000">
          <a:solidFill>
            <a:schemeClr val="tx1"/>
          </a:solidFill>
          <a:latin typeface="Calibri"/>
          <a:ea typeface="ＭＳ Ｐゴシック" pitchFamily="39" charset="-128"/>
          <a:cs typeface="ＭＳ Ｐゴシック" pitchFamily="39" charset="-128"/>
        </a:defRPr>
      </a:lvl1pPr>
      <a:lvl2pPr marL="539750" indent="-269875" algn="l" rtl="0" eaLnBrk="1" fontAlgn="base" hangingPunct="1">
        <a:lnSpc>
          <a:spcPts val="2400"/>
        </a:lnSpc>
        <a:spcBef>
          <a:spcPct val="0"/>
        </a:spcBef>
        <a:spcAft>
          <a:spcPts val="600"/>
        </a:spcAft>
        <a:buClr>
          <a:srgbClr val="1F3692"/>
        </a:buClr>
        <a:buSzPct val="100000"/>
        <a:buFont typeface="Lucida Grande CE" pitchFamily="36" charset="-18"/>
        <a:buChar char="–"/>
        <a:defRPr sz="2000">
          <a:solidFill>
            <a:schemeClr val="tx1"/>
          </a:solidFill>
          <a:latin typeface="Calibri"/>
          <a:ea typeface="ＭＳ Ｐゴシック" charset="-128"/>
        </a:defRPr>
      </a:lvl2pPr>
      <a:lvl3pPr marL="806450" indent="-269875" algn="l" rtl="0" eaLnBrk="1" fontAlgn="base" hangingPunct="1">
        <a:lnSpc>
          <a:spcPts val="2400"/>
        </a:lnSpc>
        <a:spcBef>
          <a:spcPct val="0"/>
        </a:spcBef>
        <a:spcAft>
          <a:spcPts val="600"/>
        </a:spcAft>
        <a:buChar char="•"/>
        <a:defRPr sz="2000">
          <a:solidFill>
            <a:schemeClr val="tx1"/>
          </a:solidFill>
          <a:latin typeface="Calibri"/>
          <a:ea typeface="ＭＳ Ｐゴシック" charset="-128"/>
        </a:defRPr>
      </a:lvl3pPr>
      <a:lvl4pPr marL="1581150" indent="-171450" algn="l" rtl="0" eaLnBrk="1" fontAlgn="base" hangingPunct="1">
        <a:spcBef>
          <a:spcPct val="20000"/>
        </a:spcBef>
        <a:spcAft>
          <a:spcPct val="0"/>
        </a:spcAft>
        <a:buChar char="–"/>
        <a:defRPr sz="2000">
          <a:solidFill>
            <a:schemeClr val="tx1"/>
          </a:solidFill>
          <a:latin typeface="Times" charset="0"/>
          <a:ea typeface="ＭＳ Ｐゴシック" charset="-128"/>
        </a:defRPr>
      </a:lvl4pPr>
      <a:lvl5pPr marL="2000250" indent="-171450" algn="l" rtl="0" eaLnBrk="1" fontAlgn="base" hangingPunct="1">
        <a:spcBef>
          <a:spcPct val="20000"/>
        </a:spcBef>
        <a:spcAft>
          <a:spcPct val="0"/>
        </a:spcAft>
        <a:buChar char="»"/>
        <a:defRPr sz="2000">
          <a:solidFill>
            <a:schemeClr val="tx1"/>
          </a:solidFill>
          <a:latin typeface="Times" charset="0"/>
          <a:ea typeface="ＭＳ Ｐゴシック" charset="-128"/>
        </a:defRPr>
      </a:lvl5pPr>
      <a:lvl6pPr marL="2457450" indent="-171450" algn="l" rtl="0" eaLnBrk="1" fontAlgn="base" hangingPunct="1">
        <a:spcBef>
          <a:spcPct val="20000"/>
        </a:spcBef>
        <a:spcAft>
          <a:spcPct val="0"/>
        </a:spcAft>
        <a:buChar char="»"/>
        <a:defRPr sz="2000">
          <a:solidFill>
            <a:schemeClr val="tx1"/>
          </a:solidFill>
          <a:latin typeface="Times" charset="0"/>
          <a:ea typeface="ＭＳ Ｐゴシック" charset="-128"/>
        </a:defRPr>
      </a:lvl6pPr>
      <a:lvl7pPr marL="2914650" indent="-171450" algn="l" rtl="0" eaLnBrk="1" fontAlgn="base" hangingPunct="1">
        <a:spcBef>
          <a:spcPct val="20000"/>
        </a:spcBef>
        <a:spcAft>
          <a:spcPct val="0"/>
        </a:spcAft>
        <a:buChar char="»"/>
        <a:defRPr sz="2000">
          <a:solidFill>
            <a:schemeClr val="tx1"/>
          </a:solidFill>
          <a:latin typeface="Times" charset="0"/>
          <a:ea typeface="ＭＳ Ｐゴシック" charset="-128"/>
        </a:defRPr>
      </a:lvl7pPr>
      <a:lvl8pPr marL="3371850" indent="-171450" algn="l" rtl="0" eaLnBrk="1" fontAlgn="base" hangingPunct="1">
        <a:spcBef>
          <a:spcPct val="20000"/>
        </a:spcBef>
        <a:spcAft>
          <a:spcPct val="0"/>
        </a:spcAft>
        <a:buChar char="»"/>
        <a:defRPr sz="2000">
          <a:solidFill>
            <a:schemeClr val="tx1"/>
          </a:solidFill>
          <a:latin typeface="Times" charset="0"/>
          <a:ea typeface="ＭＳ Ｐゴシック" charset="-128"/>
        </a:defRPr>
      </a:lvl8pPr>
      <a:lvl9pPr marL="3829050" indent="-171450" algn="l" rtl="0" eaLnBrk="1" fontAlgn="base" hangingPunct="1">
        <a:spcBef>
          <a:spcPct val="20000"/>
        </a:spcBef>
        <a:spcAft>
          <a:spcPct val="0"/>
        </a:spcAft>
        <a:buChar char="»"/>
        <a:defRPr sz="2000">
          <a:solidFill>
            <a:schemeClr val="tx1"/>
          </a:solidFill>
          <a:latin typeface="Times"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681645"/>
            <a:ext cx="9144000" cy="3176355"/>
          </a:xfrm>
          <a:prstGeom prst="rect">
            <a:avLst/>
          </a:prstGeom>
          <a:gradFill flip="none" rotWithShape="1">
            <a:gsLst>
              <a:gs pos="0">
                <a:srgbClr val="FFFFFF">
                  <a:alpha val="0"/>
                </a:srgbClr>
              </a:gs>
              <a:gs pos="100000">
                <a:srgbClr val="FFFFFF"/>
              </a:gs>
            </a:gsLst>
            <a:lin ang="0" scaled="0"/>
            <a:tileRect/>
          </a:gradFill>
        </p:spPr>
      </p:pic>
      <p:sp>
        <p:nvSpPr>
          <p:cNvPr id="5" name="Rectangle 4"/>
          <p:cNvSpPr/>
          <p:nvPr userDrawn="1"/>
        </p:nvSpPr>
        <p:spPr bwMode="auto">
          <a:xfrm>
            <a:off x="0" y="3681645"/>
            <a:ext cx="9144000" cy="3176355"/>
          </a:xfrm>
          <a:prstGeom prst="rect">
            <a:avLst/>
          </a:prstGeom>
          <a:gradFill flip="none" rotWithShape="1">
            <a:gsLst>
              <a:gs pos="0">
                <a:srgbClr val="FFFFFF">
                  <a:alpha val="32941"/>
                </a:srgbClr>
              </a:gs>
              <a:gs pos="100000">
                <a:srgbClr val="FFFFFF"/>
              </a:gs>
            </a:gsLst>
            <a:lin ang="0" scaled="1"/>
            <a:tileRect/>
          </a:gradFill>
          <a:ln w="508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pic>
        <p:nvPicPr>
          <p:cNvPr id="1026" name="Picture 8" descr="sky-backdrop.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 y="-1"/>
            <a:ext cx="9058276" cy="3681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AutoShape 3"/>
          <p:cNvSpPr>
            <a:spLocks noChangeArrowheads="1"/>
          </p:cNvSpPr>
          <p:nvPr/>
        </p:nvSpPr>
        <p:spPr bwMode="auto">
          <a:xfrm>
            <a:off x="211138" y="6367463"/>
            <a:ext cx="6583362" cy="268287"/>
          </a:xfrm>
          <a:prstGeom prst="parallelogram">
            <a:avLst>
              <a:gd name="adj" fmla="val 47600"/>
            </a:avLst>
          </a:prstGeom>
          <a:solidFill>
            <a:srgbClr val="1F3692"/>
          </a:solidFill>
          <a:ln w="12700">
            <a:noFill/>
            <a:miter lim="800000"/>
            <a:headEnd/>
            <a:tailEnd/>
          </a:ln>
          <a:effectLst/>
        </p:spPr>
        <p:txBody>
          <a:bodyPr wrap="none" anchor="ctr"/>
          <a:lstStyle/>
          <a:p>
            <a:pPr eaLnBrk="0" hangingPunct="0">
              <a:defRPr/>
            </a:pPr>
            <a:endParaRPr lang="en-US" sz="1800">
              <a:ea typeface="+mn-ea"/>
            </a:endParaRPr>
          </a:p>
        </p:txBody>
      </p:sp>
      <p:sp>
        <p:nvSpPr>
          <p:cNvPr id="1028" name="Rectangle 4"/>
          <p:cNvSpPr>
            <a:spLocks noGrp="1" noChangeArrowheads="1"/>
          </p:cNvSpPr>
          <p:nvPr>
            <p:ph type="title"/>
          </p:nvPr>
        </p:nvSpPr>
        <p:spPr bwMode="auto">
          <a:xfrm>
            <a:off x="344488" y="204918"/>
            <a:ext cx="84296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smtClean="0"/>
              <a:t>Click to edit Master title style</a:t>
            </a:r>
            <a:endParaRPr lang="en-GB" dirty="0" smtClean="0"/>
          </a:p>
        </p:txBody>
      </p:sp>
      <p:sp>
        <p:nvSpPr>
          <p:cNvPr id="1030" name="Rectangle 6"/>
          <p:cNvSpPr>
            <a:spLocks noChangeArrowheads="1"/>
          </p:cNvSpPr>
          <p:nvPr/>
        </p:nvSpPr>
        <p:spPr bwMode="auto">
          <a:xfrm>
            <a:off x="515938" y="6351588"/>
            <a:ext cx="5121275" cy="274637"/>
          </a:xfrm>
          <a:prstGeom prst="rect">
            <a:avLst/>
          </a:prstGeom>
          <a:noFill/>
          <a:ln w="50800">
            <a:noFill/>
            <a:miter lim="800000"/>
            <a:headEnd/>
            <a:tailEnd/>
          </a:ln>
          <a:effectLst/>
        </p:spPr>
        <p:txBody>
          <a:bodyPr lIns="90487" tIns="44450" rIns="90487" bIns="44450">
            <a:spAutoFit/>
          </a:bodyPr>
          <a:lstStyle/>
          <a:p>
            <a:pPr eaLnBrk="0" hangingPunct="0">
              <a:tabLst>
                <a:tab pos="2689225" algn="l"/>
              </a:tabLst>
            </a:pPr>
            <a:r>
              <a:rPr lang="en-GB" sz="1200" b="0">
                <a:solidFill>
                  <a:srgbClr val="FFFFFF"/>
                </a:solidFill>
                <a:latin typeface="Calibri" pitchFamily="36" charset="0"/>
              </a:rPr>
              <a:t>Slide </a:t>
            </a:r>
            <a:fld id="{64D43520-6DC8-48C1-827A-7712C2B3EC37}" type="slidenum">
              <a:rPr lang="en-GB" sz="1200" b="0">
                <a:solidFill>
                  <a:srgbClr val="FFFFFF"/>
                </a:solidFill>
                <a:latin typeface="Calibri" pitchFamily="36" charset="0"/>
              </a:rPr>
              <a:pPr eaLnBrk="0" hangingPunct="0">
                <a:tabLst>
                  <a:tab pos="2689225" algn="l"/>
                </a:tabLst>
              </a:pPr>
              <a:t>‹#›</a:t>
            </a:fld>
            <a:r>
              <a:rPr lang="en-GB" sz="1200" b="0">
                <a:solidFill>
                  <a:srgbClr val="FFFFFF"/>
                </a:solidFill>
                <a:latin typeface="Calibri" pitchFamily="36" charset="0"/>
              </a:rPr>
              <a:t>	© ECMWF </a:t>
            </a:r>
          </a:p>
        </p:txBody>
      </p:sp>
      <p:pic>
        <p:nvPicPr>
          <p:cNvPr id="2"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83400" y="6319838"/>
            <a:ext cx="189547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344488" y="6604084"/>
            <a:ext cx="4806778" cy="253916"/>
          </a:xfrm>
          <a:prstGeom prst="rect">
            <a:avLst/>
          </a:prstGeom>
        </p:spPr>
        <p:txBody>
          <a:bodyPr wrap="square">
            <a:spAutoFit/>
          </a:bodyPr>
          <a:lstStyle/>
          <a:p>
            <a:r>
              <a:rPr lang="en-GB" sz="1050" dirty="0" smtClean="0"/>
              <a:t>Presentation</a:t>
            </a:r>
            <a:r>
              <a:rPr lang="en-GB" sz="1050" baseline="0" dirty="0" smtClean="0"/>
              <a:t> to NOAA Climate Reanalysis Task Force, 29 April 2015</a:t>
            </a:r>
            <a:endParaRPr lang="en-GB" sz="1050" dirty="0"/>
          </a:p>
        </p:txBody>
      </p:sp>
      <p:sp>
        <p:nvSpPr>
          <p:cNvPr id="10" name="Rectangle 9"/>
          <p:cNvSpPr/>
          <p:nvPr userDrawn="1"/>
        </p:nvSpPr>
        <p:spPr bwMode="auto">
          <a:xfrm>
            <a:off x="0" y="0"/>
            <a:ext cx="9144000" cy="196680"/>
          </a:xfrm>
          <a:prstGeom prst="rect">
            <a:avLst/>
          </a:prstGeom>
          <a:solidFill>
            <a:schemeClr val="tx1"/>
          </a:solidFill>
          <a:ln w="508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11" name="Rectangle 10"/>
          <p:cNvSpPr/>
          <p:nvPr userDrawn="1"/>
        </p:nvSpPr>
        <p:spPr>
          <a:xfrm>
            <a:off x="57665" y="-26289"/>
            <a:ext cx="9086335" cy="276999"/>
          </a:xfrm>
          <a:prstGeom prst="rect">
            <a:avLst/>
          </a:prstGeom>
        </p:spPr>
        <p:txBody>
          <a:bodyPr wrap="square">
            <a:spAutoFit/>
          </a:bodyPr>
          <a:lstStyle/>
          <a:p>
            <a:r>
              <a:rPr lang="en-GB" sz="1200" dirty="0" smtClean="0">
                <a:solidFill>
                  <a:schemeClr val="bg1"/>
                </a:solidFill>
              </a:rPr>
              <a:t>Intro / Methodology / Products / Performance / Climate value / Uncertainties / Known issues / Unknowns /</a:t>
            </a:r>
            <a:r>
              <a:rPr lang="en-GB" sz="1200" baseline="0" dirty="0" smtClean="0">
                <a:solidFill>
                  <a:schemeClr val="bg1"/>
                </a:solidFill>
              </a:rPr>
              <a:t> Future plans</a:t>
            </a:r>
            <a:endParaRPr lang="en-GB" sz="1200" b="1" dirty="0">
              <a:solidFill>
                <a:schemeClr val="bg1"/>
              </a:solidFill>
            </a:endParaRPr>
          </a:p>
        </p:txBody>
      </p:sp>
    </p:spTree>
    <p:extLst>
      <p:ext uri="{BB962C8B-B14F-4D97-AF65-F5344CB8AC3E}">
        <p14:creationId xmlns:p14="http://schemas.microsoft.com/office/powerpoint/2010/main" val="37745922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iming>
    <p:tnLst>
      <p:par>
        <p:cTn id="1" dur="indefinite" restart="never" nodeType="tmRoot"/>
      </p:par>
    </p:tnLst>
  </p:timing>
  <p:hf sldNum="0" hdr="0" dt="0"/>
  <p:txStyles>
    <p:titleStyle>
      <a:lvl1pPr algn="l" rtl="0" eaLnBrk="1" fontAlgn="base" hangingPunct="1">
        <a:lnSpc>
          <a:spcPct val="90000"/>
        </a:lnSpc>
        <a:spcBef>
          <a:spcPct val="0"/>
        </a:spcBef>
        <a:spcAft>
          <a:spcPct val="0"/>
        </a:spcAft>
        <a:defRPr sz="2600" b="1">
          <a:solidFill>
            <a:srgbClr val="1F3692"/>
          </a:solidFill>
          <a:latin typeface="Calibri"/>
          <a:ea typeface="ＭＳ Ｐゴシック" pitchFamily="39" charset="-128"/>
          <a:cs typeface="ＭＳ Ｐゴシック" pitchFamily="39" charset="-128"/>
        </a:defRPr>
      </a:lvl1pPr>
      <a:lvl2pPr algn="l" rtl="0" eaLnBrk="1" fontAlgn="base" hangingPunct="1">
        <a:lnSpc>
          <a:spcPct val="90000"/>
        </a:lnSpc>
        <a:spcBef>
          <a:spcPct val="0"/>
        </a:spcBef>
        <a:spcAft>
          <a:spcPct val="0"/>
        </a:spcAft>
        <a:defRPr sz="2600" b="1">
          <a:solidFill>
            <a:srgbClr val="1F3692"/>
          </a:solidFill>
          <a:latin typeface="Calibri" pitchFamily="39" charset="0"/>
          <a:ea typeface="ＭＳ Ｐゴシック" pitchFamily="39" charset="-128"/>
          <a:cs typeface="ＭＳ Ｐゴシック" pitchFamily="39" charset="-128"/>
        </a:defRPr>
      </a:lvl2pPr>
      <a:lvl3pPr algn="l" rtl="0" eaLnBrk="1" fontAlgn="base" hangingPunct="1">
        <a:lnSpc>
          <a:spcPct val="90000"/>
        </a:lnSpc>
        <a:spcBef>
          <a:spcPct val="0"/>
        </a:spcBef>
        <a:spcAft>
          <a:spcPct val="0"/>
        </a:spcAft>
        <a:defRPr sz="2600" b="1">
          <a:solidFill>
            <a:srgbClr val="1F3692"/>
          </a:solidFill>
          <a:latin typeface="Calibri" pitchFamily="39" charset="0"/>
          <a:ea typeface="ＭＳ Ｐゴシック" pitchFamily="39" charset="-128"/>
          <a:cs typeface="ＭＳ Ｐゴシック" pitchFamily="39" charset="-128"/>
        </a:defRPr>
      </a:lvl3pPr>
      <a:lvl4pPr algn="l" rtl="0" eaLnBrk="1" fontAlgn="base" hangingPunct="1">
        <a:lnSpc>
          <a:spcPct val="90000"/>
        </a:lnSpc>
        <a:spcBef>
          <a:spcPct val="0"/>
        </a:spcBef>
        <a:spcAft>
          <a:spcPct val="0"/>
        </a:spcAft>
        <a:defRPr sz="2600" b="1">
          <a:solidFill>
            <a:srgbClr val="1F3692"/>
          </a:solidFill>
          <a:latin typeface="Calibri" pitchFamily="39" charset="0"/>
          <a:ea typeface="ＭＳ Ｐゴシック" pitchFamily="39" charset="-128"/>
          <a:cs typeface="ＭＳ Ｐゴシック" pitchFamily="39" charset="-128"/>
        </a:defRPr>
      </a:lvl4pPr>
      <a:lvl5pPr algn="l" rtl="0" eaLnBrk="1" fontAlgn="base" hangingPunct="1">
        <a:lnSpc>
          <a:spcPct val="90000"/>
        </a:lnSpc>
        <a:spcBef>
          <a:spcPct val="0"/>
        </a:spcBef>
        <a:spcAft>
          <a:spcPct val="0"/>
        </a:spcAft>
        <a:defRPr sz="2600" b="1">
          <a:solidFill>
            <a:srgbClr val="1F3692"/>
          </a:solidFill>
          <a:latin typeface="Calibri" pitchFamily="39" charset="0"/>
          <a:ea typeface="ＭＳ Ｐゴシック" pitchFamily="39" charset="-128"/>
          <a:cs typeface="ＭＳ Ｐゴシック" pitchFamily="39" charset="-128"/>
        </a:defRPr>
      </a:lvl5pPr>
      <a:lvl6pPr marL="457200" algn="l" rtl="0" eaLnBrk="1" fontAlgn="base" hangingPunct="1">
        <a:lnSpc>
          <a:spcPct val="90000"/>
        </a:lnSpc>
        <a:spcBef>
          <a:spcPct val="0"/>
        </a:spcBef>
        <a:spcAft>
          <a:spcPct val="0"/>
        </a:spcAft>
        <a:defRPr sz="2800">
          <a:solidFill>
            <a:srgbClr val="00279F"/>
          </a:solidFill>
          <a:latin typeface="Arial Black" charset="0"/>
        </a:defRPr>
      </a:lvl6pPr>
      <a:lvl7pPr marL="914400" algn="l" rtl="0" eaLnBrk="1" fontAlgn="base" hangingPunct="1">
        <a:lnSpc>
          <a:spcPct val="90000"/>
        </a:lnSpc>
        <a:spcBef>
          <a:spcPct val="0"/>
        </a:spcBef>
        <a:spcAft>
          <a:spcPct val="0"/>
        </a:spcAft>
        <a:defRPr sz="2800">
          <a:solidFill>
            <a:srgbClr val="00279F"/>
          </a:solidFill>
          <a:latin typeface="Arial Black" charset="0"/>
        </a:defRPr>
      </a:lvl7pPr>
      <a:lvl8pPr marL="1371600" algn="l" rtl="0" eaLnBrk="1" fontAlgn="base" hangingPunct="1">
        <a:lnSpc>
          <a:spcPct val="90000"/>
        </a:lnSpc>
        <a:spcBef>
          <a:spcPct val="0"/>
        </a:spcBef>
        <a:spcAft>
          <a:spcPct val="0"/>
        </a:spcAft>
        <a:defRPr sz="2800">
          <a:solidFill>
            <a:srgbClr val="00279F"/>
          </a:solidFill>
          <a:latin typeface="Arial Black" charset="0"/>
        </a:defRPr>
      </a:lvl8pPr>
      <a:lvl9pPr marL="1828800" algn="l" rtl="0" eaLnBrk="1" fontAlgn="base" hangingPunct="1">
        <a:lnSpc>
          <a:spcPct val="90000"/>
        </a:lnSpc>
        <a:spcBef>
          <a:spcPct val="0"/>
        </a:spcBef>
        <a:spcAft>
          <a:spcPct val="0"/>
        </a:spcAft>
        <a:defRPr sz="2800">
          <a:solidFill>
            <a:srgbClr val="00279F"/>
          </a:solidFill>
          <a:latin typeface="Arial Black" charset="0"/>
        </a:defRPr>
      </a:lvl9pPr>
    </p:titleStyle>
    <p:bodyStyle>
      <a:lvl1pPr marL="268288" indent="-268288" algn="l" rtl="0" eaLnBrk="1" fontAlgn="base" hangingPunct="1">
        <a:lnSpc>
          <a:spcPts val="2400"/>
        </a:lnSpc>
        <a:spcBef>
          <a:spcPct val="0"/>
        </a:spcBef>
        <a:spcAft>
          <a:spcPts val="600"/>
        </a:spcAft>
        <a:buClr>
          <a:srgbClr val="3366FF"/>
        </a:buClr>
        <a:buSzPct val="90000"/>
        <a:buFont typeface="Wingdings" pitchFamily="36" charset="2"/>
        <a:buChar char=""/>
        <a:defRPr sz="2000">
          <a:solidFill>
            <a:schemeClr val="tx1"/>
          </a:solidFill>
          <a:latin typeface="Calibri"/>
          <a:ea typeface="ＭＳ Ｐゴシック" pitchFamily="39" charset="-128"/>
          <a:cs typeface="ＭＳ Ｐゴシック" pitchFamily="39" charset="-128"/>
        </a:defRPr>
      </a:lvl1pPr>
      <a:lvl2pPr marL="539750" indent="-269875" algn="l" rtl="0" eaLnBrk="1" fontAlgn="base" hangingPunct="1">
        <a:lnSpc>
          <a:spcPts val="2400"/>
        </a:lnSpc>
        <a:spcBef>
          <a:spcPct val="0"/>
        </a:spcBef>
        <a:spcAft>
          <a:spcPts val="600"/>
        </a:spcAft>
        <a:buClr>
          <a:srgbClr val="1F3692"/>
        </a:buClr>
        <a:buSzPct val="100000"/>
        <a:buFont typeface="Lucida Grande CE" pitchFamily="36" charset="-18"/>
        <a:buChar char="–"/>
        <a:defRPr sz="2000">
          <a:solidFill>
            <a:schemeClr val="tx1"/>
          </a:solidFill>
          <a:latin typeface="Calibri"/>
          <a:ea typeface="ＭＳ Ｐゴシック" charset="-128"/>
        </a:defRPr>
      </a:lvl2pPr>
      <a:lvl3pPr marL="806450" indent="-269875" algn="l" rtl="0" eaLnBrk="1" fontAlgn="base" hangingPunct="1">
        <a:lnSpc>
          <a:spcPts val="2400"/>
        </a:lnSpc>
        <a:spcBef>
          <a:spcPct val="0"/>
        </a:spcBef>
        <a:spcAft>
          <a:spcPts val="600"/>
        </a:spcAft>
        <a:buChar char="•"/>
        <a:defRPr sz="2000">
          <a:solidFill>
            <a:schemeClr val="tx1"/>
          </a:solidFill>
          <a:latin typeface="Calibri"/>
          <a:ea typeface="ＭＳ Ｐゴシック" charset="-128"/>
        </a:defRPr>
      </a:lvl3pPr>
      <a:lvl4pPr marL="1581150" indent="-171450" algn="l" rtl="0" eaLnBrk="1" fontAlgn="base" hangingPunct="1">
        <a:spcBef>
          <a:spcPct val="20000"/>
        </a:spcBef>
        <a:spcAft>
          <a:spcPct val="0"/>
        </a:spcAft>
        <a:buChar char="–"/>
        <a:defRPr sz="2000">
          <a:solidFill>
            <a:schemeClr val="tx1"/>
          </a:solidFill>
          <a:latin typeface="Times" charset="0"/>
          <a:ea typeface="ＭＳ Ｐゴシック" charset="-128"/>
        </a:defRPr>
      </a:lvl4pPr>
      <a:lvl5pPr marL="2000250" indent="-171450" algn="l" rtl="0" eaLnBrk="1" fontAlgn="base" hangingPunct="1">
        <a:spcBef>
          <a:spcPct val="20000"/>
        </a:spcBef>
        <a:spcAft>
          <a:spcPct val="0"/>
        </a:spcAft>
        <a:buChar char="»"/>
        <a:defRPr sz="2000">
          <a:solidFill>
            <a:schemeClr val="tx1"/>
          </a:solidFill>
          <a:latin typeface="Times" charset="0"/>
          <a:ea typeface="ＭＳ Ｐゴシック" charset="-128"/>
        </a:defRPr>
      </a:lvl5pPr>
      <a:lvl6pPr marL="2457450" indent="-171450" algn="l" rtl="0" eaLnBrk="1" fontAlgn="base" hangingPunct="1">
        <a:spcBef>
          <a:spcPct val="20000"/>
        </a:spcBef>
        <a:spcAft>
          <a:spcPct val="0"/>
        </a:spcAft>
        <a:buChar char="»"/>
        <a:defRPr sz="2000">
          <a:solidFill>
            <a:schemeClr val="tx1"/>
          </a:solidFill>
          <a:latin typeface="Times" charset="0"/>
          <a:ea typeface="ＭＳ Ｐゴシック" charset="-128"/>
        </a:defRPr>
      </a:lvl6pPr>
      <a:lvl7pPr marL="2914650" indent="-171450" algn="l" rtl="0" eaLnBrk="1" fontAlgn="base" hangingPunct="1">
        <a:spcBef>
          <a:spcPct val="20000"/>
        </a:spcBef>
        <a:spcAft>
          <a:spcPct val="0"/>
        </a:spcAft>
        <a:buChar char="»"/>
        <a:defRPr sz="2000">
          <a:solidFill>
            <a:schemeClr val="tx1"/>
          </a:solidFill>
          <a:latin typeface="Times" charset="0"/>
          <a:ea typeface="ＭＳ Ｐゴシック" charset="-128"/>
        </a:defRPr>
      </a:lvl7pPr>
      <a:lvl8pPr marL="3371850" indent="-171450" algn="l" rtl="0" eaLnBrk="1" fontAlgn="base" hangingPunct="1">
        <a:spcBef>
          <a:spcPct val="20000"/>
        </a:spcBef>
        <a:spcAft>
          <a:spcPct val="0"/>
        </a:spcAft>
        <a:buChar char="»"/>
        <a:defRPr sz="2000">
          <a:solidFill>
            <a:schemeClr val="tx1"/>
          </a:solidFill>
          <a:latin typeface="Times" charset="0"/>
          <a:ea typeface="ＭＳ Ｐゴシック" charset="-128"/>
        </a:defRPr>
      </a:lvl8pPr>
      <a:lvl9pPr marL="3829050" indent="-171450" algn="l" rtl="0" eaLnBrk="1" fontAlgn="base" hangingPunct="1">
        <a:spcBef>
          <a:spcPct val="20000"/>
        </a:spcBef>
        <a:spcAft>
          <a:spcPct val="0"/>
        </a:spcAft>
        <a:buChar char="»"/>
        <a:defRPr sz="2000">
          <a:solidFill>
            <a:schemeClr val="tx1"/>
          </a:solidFill>
          <a:latin typeface="Times"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www.ecmwf.int/en/about/media-centre/news/2015/climate-reanalysis-data-challenge" TargetMode="External"/><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playlist?list=PLNgQfkVXCl8gQKXkXEUBEygfSreSwNY1Z" TargetMode="External"/><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www.ecmwf.int/en/about/media-centre/news/2015/warm-conditions-continue-2015" TargetMode="External"/><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diagramData" Target="../diagrams/data1.xml"/><Relationship Id="rId3" Type="http://schemas.openxmlformats.org/officeDocument/2006/relationships/image" Target="../media/image8.png"/><Relationship Id="rId21" Type="http://schemas.openxmlformats.org/officeDocument/2006/relationships/diagramColors" Target="../diagrams/colors1.xml"/><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2.xml"/><Relationship Id="rId16" Type="http://schemas.openxmlformats.org/officeDocument/2006/relationships/image" Target="../media/image21.png"/><Relationship Id="rId20" Type="http://schemas.openxmlformats.org/officeDocument/2006/relationships/diagramQuickStyle" Target="../diagrams/quickStyle1.xml"/><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diagramLayout" Target="../diagrams/layout1.xml"/><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ERA-20C results and plans</a:t>
            </a:r>
            <a:endParaRPr lang="en-GB" dirty="0"/>
          </a:p>
        </p:txBody>
      </p:sp>
      <p:sp>
        <p:nvSpPr>
          <p:cNvPr id="3" name="Subtitle 2"/>
          <p:cNvSpPr>
            <a:spLocks noGrp="1"/>
          </p:cNvSpPr>
          <p:nvPr>
            <p:ph type="subTitle" idx="1"/>
          </p:nvPr>
        </p:nvSpPr>
        <p:spPr>
          <a:xfrm>
            <a:off x="600891" y="4025261"/>
            <a:ext cx="8107680" cy="2200275"/>
          </a:xfrm>
        </p:spPr>
        <p:txBody>
          <a:bodyPr/>
          <a:lstStyle/>
          <a:p>
            <a:r>
              <a:rPr lang="en-US" dirty="0"/>
              <a:t>Paul </a:t>
            </a:r>
            <a:r>
              <a:rPr lang="en-US" dirty="0" err="1" smtClean="0"/>
              <a:t>Poli</a:t>
            </a:r>
            <a:endParaRPr lang="en-US" dirty="0" smtClean="0"/>
          </a:p>
          <a:p>
            <a:endParaRPr lang="en-US" dirty="0" smtClean="0"/>
          </a:p>
          <a:p>
            <a:r>
              <a:rPr lang="en-US" sz="2000" i="1" dirty="0" smtClean="0"/>
              <a:t>from the ERA section:</a:t>
            </a:r>
          </a:p>
          <a:p>
            <a:r>
              <a:rPr lang="en-US" sz="2000" i="1" dirty="0"/>
              <a:t>Dick Dee, </a:t>
            </a:r>
            <a:r>
              <a:rPr lang="en-US" sz="2000" i="1" dirty="0" smtClean="0"/>
              <a:t>Hans </a:t>
            </a:r>
            <a:r>
              <a:rPr lang="en-US" sz="2000" i="1" dirty="0" err="1"/>
              <a:t>Hersbach</a:t>
            </a:r>
            <a:r>
              <a:rPr lang="en-US" sz="2000" i="1" dirty="0"/>
              <a:t>, </a:t>
            </a:r>
            <a:r>
              <a:rPr lang="en-US" sz="2000" i="1" dirty="0" smtClean="0"/>
              <a:t>Paul </a:t>
            </a:r>
            <a:r>
              <a:rPr lang="en-US" sz="2000" i="1" dirty="0" err="1" smtClean="0"/>
              <a:t>Berrisford</a:t>
            </a:r>
            <a:r>
              <a:rPr lang="en-US" sz="2000" i="1" dirty="0" smtClean="0"/>
              <a:t>, Adrian Simmons, </a:t>
            </a:r>
            <a:br>
              <a:rPr lang="en-US" sz="2000" i="1" dirty="0" smtClean="0"/>
            </a:br>
            <a:r>
              <a:rPr lang="en-US" sz="2000" i="1" dirty="0" err="1" smtClean="0"/>
              <a:t>Rossana</a:t>
            </a:r>
            <a:r>
              <a:rPr lang="en-US" sz="2000" i="1" dirty="0" smtClean="0"/>
              <a:t> </a:t>
            </a:r>
            <a:r>
              <a:rPr lang="en-US" sz="2000" i="1" dirty="0" err="1" smtClean="0"/>
              <a:t>Dragani</a:t>
            </a:r>
            <a:r>
              <a:rPr lang="en-US" sz="2000" i="1" dirty="0" smtClean="0"/>
              <a:t>, Shoji </a:t>
            </a:r>
            <a:r>
              <a:rPr lang="en-US" sz="2000" i="1" dirty="0" err="1" smtClean="0"/>
              <a:t>Hirahara</a:t>
            </a:r>
            <a:r>
              <a:rPr lang="en-US" sz="2000" i="1" dirty="0" smtClean="0"/>
              <a:t>, Patrick </a:t>
            </a:r>
            <a:r>
              <a:rPr lang="en-US" sz="2000" i="1" dirty="0" err="1" smtClean="0"/>
              <a:t>Laloyaux</a:t>
            </a:r>
            <a:r>
              <a:rPr lang="en-US" sz="2000" i="1" dirty="0" smtClean="0"/>
              <a:t>, Carole </a:t>
            </a:r>
            <a:r>
              <a:rPr lang="en-US" sz="2000" i="1" dirty="0" err="1" smtClean="0"/>
              <a:t>Peubey</a:t>
            </a:r>
            <a:r>
              <a:rPr lang="en-US" sz="2000" i="1" dirty="0" smtClean="0"/>
              <a:t>, David Tan</a:t>
            </a:r>
            <a:endParaRPr lang="en-US" sz="2000"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Climate value for the water cycle (I)</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7026" y="1205990"/>
            <a:ext cx="8447087" cy="3688648"/>
          </a:xfrm>
        </p:spPr>
      </p:pic>
      <p:sp>
        <p:nvSpPr>
          <p:cNvPr id="5" name="Rectangle 4"/>
          <p:cNvSpPr/>
          <p:nvPr/>
        </p:nvSpPr>
        <p:spPr bwMode="auto">
          <a:xfrm>
            <a:off x="3544414" y="1"/>
            <a:ext cx="1010169" cy="196680"/>
          </a:xfrm>
          <a:prstGeom prst="rect">
            <a:avLst/>
          </a:prstGeom>
          <a:solidFill>
            <a:srgbClr val="FFFF00">
              <a:alpha val="50000"/>
            </a:srgbClr>
          </a:solidFill>
          <a:ln w="508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6" name="Oval 5"/>
          <p:cNvSpPr/>
          <p:nvPr/>
        </p:nvSpPr>
        <p:spPr bwMode="auto">
          <a:xfrm>
            <a:off x="6596062" y="2992620"/>
            <a:ext cx="1504951" cy="760230"/>
          </a:xfrm>
          <a:prstGeom prst="ellipse">
            <a:avLst/>
          </a:prstGeom>
          <a:noFill/>
          <a:ln w="50800" cap="flat" cmpd="sng" algn="ctr">
            <a:solidFill>
              <a:schemeClr val="accent2">
                <a:lumMod val="75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7" name="TextBox 6"/>
          <p:cNvSpPr txBox="1"/>
          <p:nvPr/>
        </p:nvSpPr>
        <p:spPr>
          <a:xfrm>
            <a:off x="327026" y="5092987"/>
            <a:ext cx="8447087" cy="1200329"/>
          </a:xfrm>
          <a:prstGeom prst="rect">
            <a:avLst/>
          </a:prstGeom>
          <a:noFill/>
        </p:spPr>
        <p:txBody>
          <a:bodyPr wrap="square" rtlCol="0">
            <a:spAutoFit/>
          </a:bodyPr>
          <a:lstStyle/>
          <a:p>
            <a:r>
              <a:rPr lang="en-GB" dirty="0" smtClean="0"/>
              <a:t>In spite of a systematic bias (~2 mm too dry), ERA-20C </a:t>
            </a:r>
            <a:r>
              <a:rPr lang="en-GB" dirty="0" smtClean="0"/>
              <a:t>is closer to RSS and HOAPS in terms of inter-annual-variability than ERA-Interim and JRA-55</a:t>
            </a:r>
            <a:endParaRPr lang="en-GB" dirty="0"/>
          </a:p>
        </p:txBody>
      </p:sp>
    </p:spTree>
    <p:extLst>
      <p:ext uri="{BB962C8B-B14F-4D97-AF65-F5344CB8AC3E}">
        <p14:creationId xmlns:p14="http://schemas.microsoft.com/office/powerpoint/2010/main" val="26063810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Climate value for the water cycle (II)</a:t>
            </a:r>
            <a:endParaRPr lang="en-GB"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2620" y="1143000"/>
            <a:ext cx="6370822" cy="4953000"/>
          </a:xfrm>
          <a:solidFill>
            <a:schemeClr val="bg1"/>
          </a:solidFill>
        </p:spPr>
      </p:pic>
      <p:sp>
        <p:nvSpPr>
          <p:cNvPr id="7" name="Rectangle 6"/>
          <p:cNvSpPr/>
          <p:nvPr/>
        </p:nvSpPr>
        <p:spPr bwMode="auto">
          <a:xfrm>
            <a:off x="3544414" y="1"/>
            <a:ext cx="1010169" cy="196680"/>
          </a:xfrm>
          <a:prstGeom prst="rect">
            <a:avLst/>
          </a:prstGeom>
          <a:solidFill>
            <a:srgbClr val="FFFF00">
              <a:alpha val="50000"/>
            </a:srgbClr>
          </a:solidFill>
          <a:ln w="508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5" name="TextBox 4"/>
          <p:cNvSpPr txBox="1"/>
          <p:nvPr/>
        </p:nvSpPr>
        <p:spPr>
          <a:xfrm>
            <a:off x="4332476" y="6012701"/>
            <a:ext cx="1074333" cy="276999"/>
          </a:xfrm>
          <a:prstGeom prst="rect">
            <a:avLst/>
          </a:prstGeom>
          <a:noFill/>
        </p:spPr>
        <p:txBody>
          <a:bodyPr wrap="none" rtlCol="0">
            <a:spAutoFit/>
          </a:bodyPr>
          <a:lstStyle/>
          <a:p>
            <a:r>
              <a:rPr lang="en-GB" sz="1200" dirty="0" smtClean="0"/>
              <a:t>A. Simmons</a:t>
            </a:r>
            <a:endParaRPr lang="en-GB" sz="1200" dirty="0"/>
          </a:p>
        </p:txBody>
      </p:sp>
    </p:spTree>
    <p:extLst>
      <p:ext uri="{BB962C8B-B14F-4D97-AF65-F5344CB8AC3E}">
        <p14:creationId xmlns:p14="http://schemas.microsoft.com/office/powerpoint/2010/main" val="9824099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Uncertainties generated by the ERA-20C ensemble: </a:t>
            </a:r>
            <a:br>
              <a:rPr lang="en-GB" dirty="0"/>
            </a:br>
            <a:r>
              <a:rPr lang="en-GB" dirty="0"/>
              <a:t>Ensemble spreads. Example here with 2-metre </a:t>
            </a:r>
            <a:r>
              <a:rPr lang="en-GB" dirty="0" smtClean="0"/>
              <a:t>temperature</a:t>
            </a:r>
            <a:endParaRPr lang="en-GB"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814" y="1550127"/>
            <a:ext cx="8925911" cy="2770904"/>
          </a:xfrm>
          <a:solidFill>
            <a:schemeClr val="bg1"/>
          </a:solidFill>
        </p:spPr>
      </p:pic>
      <p:sp>
        <p:nvSpPr>
          <p:cNvPr id="5" name="Rectangle 4"/>
          <p:cNvSpPr/>
          <p:nvPr/>
        </p:nvSpPr>
        <p:spPr bwMode="auto">
          <a:xfrm>
            <a:off x="4641694" y="1"/>
            <a:ext cx="1010169" cy="196680"/>
          </a:xfrm>
          <a:prstGeom prst="rect">
            <a:avLst/>
          </a:prstGeom>
          <a:solidFill>
            <a:srgbClr val="FFFF00">
              <a:alpha val="50000"/>
            </a:srgbClr>
          </a:solidFill>
          <a:ln w="508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7" name="TextBox 6"/>
          <p:cNvSpPr txBox="1"/>
          <p:nvPr/>
        </p:nvSpPr>
        <p:spPr>
          <a:xfrm>
            <a:off x="130628" y="4570206"/>
            <a:ext cx="9013371" cy="1754326"/>
          </a:xfrm>
          <a:prstGeom prst="rect">
            <a:avLst/>
          </a:prstGeom>
          <a:noFill/>
        </p:spPr>
        <p:txBody>
          <a:bodyPr wrap="square" rtlCol="0">
            <a:spAutoFit/>
          </a:bodyPr>
          <a:lstStyle/>
          <a:p>
            <a:r>
              <a:rPr lang="en-GB" sz="1800" u="sng" dirty="0" smtClean="0">
                <a:solidFill>
                  <a:schemeClr val="bg2">
                    <a:lumMod val="75000"/>
                  </a:schemeClr>
                </a:solidFill>
              </a:rPr>
              <a:t>Reduction in ensemble spread</a:t>
            </a:r>
            <a:r>
              <a:rPr lang="en-GB" sz="1800" dirty="0" smtClean="0">
                <a:solidFill>
                  <a:schemeClr val="bg2">
                    <a:lumMod val="75000"/>
                  </a:schemeClr>
                </a:solidFill>
              </a:rPr>
              <a:t> </a:t>
            </a:r>
            <a:r>
              <a:rPr lang="en-GB" sz="1800" dirty="0" smtClean="0"/>
              <a:t>in ERA-20C is </a:t>
            </a:r>
            <a:r>
              <a:rPr lang="en-GB" sz="1800" dirty="0" smtClean="0"/>
              <a:t>stronger than in </a:t>
            </a:r>
            <a:r>
              <a:rPr lang="en-GB" sz="1800" dirty="0" smtClean="0"/>
              <a:t>ERA-20CM</a:t>
            </a:r>
          </a:p>
          <a:p>
            <a:r>
              <a:rPr lang="en-GB" sz="1800" u="sng" dirty="0" smtClean="0">
                <a:solidFill>
                  <a:srgbClr val="0070C0"/>
                </a:solidFill>
              </a:rPr>
              <a:t>Increase in intra-month variability</a:t>
            </a:r>
            <a:r>
              <a:rPr lang="en-GB" sz="1800" dirty="0"/>
              <a:t> </a:t>
            </a:r>
            <a:r>
              <a:rPr lang="en-GB" sz="1800" dirty="0" smtClean="0"/>
              <a:t>in ERA-20C is NOT observed in ERA-20CM</a:t>
            </a:r>
          </a:p>
          <a:p>
            <a:r>
              <a:rPr lang="en-GB" sz="1800" dirty="0" smtClean="0"/>
              <a:t/>
            </a:r>
            <a:br>
              <a:rPr lang="en-GB" sz="1800" dirty="0" smtClean="0"/>
            </a:br>
            <a:r>
              <a:rPr lang="en-GB" sz="1800" dirty="0" smtClean="0"/>
              <a:t>The factor 50x over the century in number of </a:t>
            </a:r>
            <a:r>
              <a:rPr lang="en-GB" sz="1800" dirty="0" err="1" smtClean="0"/>
              <a:t>obs</a:t>
            </a:r>
            <a:r>
              <a:rPr lang="en-GB" sz="1800" dirty="0" smtClean="0"/>
              <a:t> surely explains this.</a:t>
            </a:r>
            <a:br>
              <a:rPr lang="en-GB" sz="1800" dirty="0" smtClean="0"/>
            </a:br>
            <a:r>
              <a:rPr lang="en-GB" sz="1800" dirty="0" smtClean="0"/>
              <a:t>But why does the reduction in spread match the increase in variability?</a:t>
            </a:r>
          </a:p>
          <a:p>
            <a:r>
              <a:rPr lang="en-GB" sz="1800" dirty="0"/>
              <a:t>-</a:t>
            </a:r>
            <a:r>
              <a:rPr lang="en-GB" sz="1800" dirty="0" smtClean="0"/>
              <a:t>Is this an unwanted feature of the ensemble method that we used?</a:t>
            </a:r>
            <a:endParaRPr lang="en-GB" sz="1800" dirty="0"/>
          </a:p>
        </p:txBody>
      </p:sp>
      <p:sp>
        <p:nvSpPr>
          <p:cNvPr id="8" name="TextBox 7"/>
          <p:cNvSpPr txBox="1"/>
          <p:nvPr/>
        </p:nvSpPr>
        <p:spPr>
          <a:xfrm>
            <a:off x="6057900" y="862192"/>
            <a:ext cx="2897188" cy="1169551"/>
          </a:xfrm>
          <a:prstGeom prst="rect">
            <a:avLst/>
          </a:prstGeom>
          <a:noFill/>
        </p:spPr>
        <p:txBody>
          <a:bodyPr wrap="square" rtlCol="0">
            <a:spAutoFit/>
          </a:bodyPr>
          <a:lstStyle/>
          <a:p>
            <a:r>
              <a:rPr lang="en-GB" sz="1400" dirty="0" smtClean="0"/>
              <a:t>ERA-20CM: model </a:t>
            </a:r>
            <a:r>
              <a:rPr lang="en-GB" sz="1400" dirty="0"/>
              <a:t>integration driven by </a:t>
            </a:r>
            <a:r>
              <a:rPr lang="en-GB" sz="1400" dirty="0" err="1"/>
              <a:t>forcings</a:t>
            </a:r>
            <a:r>
              <a:rPr lang="en-GB" sz="1400" dirty="0"/>
              <a:t>, without any </a:t>
            </a:r>
            <a:r>
              <a:rPr lang="en-GB" sz="1400" dirty="0" smtClean="0"/>
              <a:t>assimilation</a:t>
            </a:r>
            <a:br>
              <a:rPr lang="en-GB" sz="1400" dirty="0" smtClean="0"/>
            </a:br>
            <a:r>
              <a:rPr lang="en-GB" sz="1400" dirty="0" smtClean="0"/>
              <a:t>(</a:t>
            </a:r>
            <a:r>
              <a:rPr lang="en-GB" sz="1400" dirty="0" err="1" smtClean="0"/>
              <a:t>Hersbach</a:t>
            </a:r>
            <a:r>
              <a:rPr lang="en-GB" sz="1400" dirty="0" smtClean="0"/>
              <a:t> et al., 2015 </a:t>
            </a:r>
            <a:r>
              <a:rPr lang="en-GB" sz="1400" dirty="0" err="1" smtClean="0"/>
              <a:t>doi</a:t>
            </a:r>
            <a:r>
              <a:rPr lang="en-GB" sz="1400" dirty="0"/>
              <a:t>: </a:t>
            </a:r>
            <a:r>
              <a:rPr lang="en-GB" sz="1400" dirty="0" smtClean="0"/>
              <a:t>10.1002/qj.2528)</a:t>
            </a:r>
            <a:endParaRPr lang="en-GB" sz="1400" dirty="0"/>
          </a:p>
        </p:txBody>
      </p:sp>
      <p:cxnSp>
        <p:nvCxnSpPr>
          <p:cNvPr id="4" name="Straight Connector 3"/>
          <p:cNvCxnSpPr/>
          <p:nvPr/>
        </p:nvCxnSpPr>
        <p:spPr bwMode="auto">
          <a:xfrm>
            <a:off x="5991225" y="995542"/>
            <a:ext cx="19050" cy="3325489"/>
          </a:xfrm>
          <a:prstGeom prst="line">
            <a:avLst/>
          </a:prstGeom>
          <a:noFill/>
          <a:ln w="12700" cap="flat" cmpd="sng" algn="ctr">
            <a:solidFill>
              <a:schemeClr val="accent3">
                <a:lumMod val="50000"/>
              </a:schemeClr>
            </a:solidFill>
            <a:prstDash val="solid"/>
            <a:round/>
            <a:headEnd type="none" w="med" len="med"/>
            <a:tailEnd type="none" w="med" len="med"/>
          </a:ln>
          <a:effectLst/>
        </p:spPr>
      </p:cxnSp>
      <p:cxnSp>
        <p:nvCxnSpPr>
          <p:cNvPr id="11" name="Straight Arrow Connector 10"/>
          <p:cNvCxnSpPr/>
          <p:nvPr/>
        </p:nvCxnSpPr>
        <p:spPr bwMode="auto">
          <a:xfrm flipV="1">
            <a:off x="3295650" y="2957376"/>
            <a:ext cx="2714625" cy="130629"/>
          </a:xfrm>
          <a:prstGeom prst="straightConnector1">
            <a:avLst/>
          </a:prstGeom>
          <a:noFill/>
          <a:ln w="57150" cap="flat" cmpd="sng" algn="ctr">
            <a:solidFill>
              <a:srgbClr val="FF0000"/>
            </a:solidFill>
            <a:prstDash val="sysDot"/>
            <a:round/>
            <a:headEnd type="none" w="med" len="med"/>
            <a:tailEnd type="arrow"/>
          </a:ln>
          <a:effectLst/>
        </p:spPr>
      </p:cxnSp>
      <p:cxnSp>
        <p:nvCxnSpPr>
          <p:cNvPr id="12" name="Straight Arrow Connector 11"/>
          <p:cNvCxnSpPr/>
          <p:nvPr/>
        </p:nvCxnSpPr>
        <p:spPr bwMode="auto">
          <a:xfrm>
            <a:off x="3211978" y="2909751"/>
            <a:ext cx="2807822" cy="261258"/>
          </a:xfrm>
          <a:prstGeom prst="straightConnector1">
            <a:avLst/>
          </a:prstGeom>
          <a:noFill/>
          <a:ln w="57150" cap="flat" cmpd="sng" algn="ctr">
            <a:solidFill>
              <a:srgbClr val="FF0000"/>
            </a:solidFill>
            <a:prstDash val="sysDot"/>
            <a:round/>
            <a:headEnd type="none" w="med" len="med"/>
            <a:tailEnd type="arrow"/>
          </a:ln>
          <a:effectLst/>
        </p:spPr>
      </p:cxnSp>
    </p:spTree>
    <p:extLst>
      <p:ext uri="{BB962C8B-B14F-4D97-AF65-F5344CB8AC3E}">
        <p14:creationId xmlns:p14="http://schemas.microsoft.com/office/powerpoint/2010/main" val="9735324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488" y="196680"/>
            <a:ext cx="8799512" cy="647700"/>
          </a:xfrm>
        </p:spPr>
        <p:txBody>
          <a:bodyPr/>
          <a:lstStyle/>
          <a:p>
            <a:r>
              <a:rPr lang="en-GB" dirty="0"/>
              <a:t>Comparison to independent observations to assess </a:t>
            </a:r>
            <a:r>
              <a:rPr lang="en-GB" dirty="0" smtClean="0"/>
              <a:t>uncertainties (I): infrared spectra </a:t>
            </a:r>
            <a:r>
              <a:rPr lang="en-GB" sz="2400" dirty="0" smtClean="0"/>
              <a:t>Nimbus-4 IRIS Apr 1970-Jan 1971</a:t>
            </a:r>
            <a:endParaRPr lang="en-GB" sz="1400"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15478" b="4573"/>
          <a:stretch/>
        </p:blipFill>
        <p:spPr>
          <a:xfrm>
            <a:off x="975373" y="1966425"/>
            <a:ext cx="6994816" cy="3960000"/>
          </a:xfrm>
        </p:spPr>
      </p:pic>
      <p:sp>
        <p:nvSpPr>
          <p:cNvPr id="5" name="Rectangle 4"/>
          <p:cNvSpPr/>
          <p:nvPr/>
        </p:nvSpPr>
        <p:spPr bwMode="auto">
          <a:xfrm>
            <a:off x="4641694" y="1"/>
            <a:ext cx="1010169" cy="196680"/>
          </a:xfrm>
          <a:prstGeom prst="rect">
            <a:avLst/>
          </a:prstGeom>
          <a:solidFill>
            <a:srgbClr val="FFFF00">
              <a:alpha val="50000"/>
            </a:srgbClr>
          </a:solidFill>
          <a:ln w="508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6" name="TextBox 5"/>
          <p:cNvSpPr txBox="1"/>
          <p:nvPr/>
        </p:nvSpPr>
        <p:spPr>
          <a:xfrm>
            <a:off x="1665387" y="872202"/>
            <a:ext cx="1440160" cy="830997"/>
          </a:xfrm>
          <a:prstGeom prst="rect">
            <a:avLst/>
          </a:prstGeom>
          <a:noFill/>
        </p:spPr>
        <p:txBody>
          <a:bodyPr wrap="square" rtlCol="0">
            <a:spAutoFit/>
          </a:bodyPr>
          <a:lstStyle/>
          <a:p>
            <a:pPr algn="ctr"/>
            <a:r>
              <a:rPr lang="en-GB" sz="1600" dirty="0" smtClean="0">
                <a:latin typeface="+mn-lt"/>
              </a:rPr>
              <a:t>667 cm</a:t>
            </a:r>
            <a:r>
              <a:rPr lang="en-GB" sz="1600" baseline="30000" dirty="0" smtClean="0">
                <a:latin typeface="+mn-lt"/>
              </a:rPr>
              <a:t>-1</a:t>
            </a:r>
            <a:r>
              <a:rPr lang="en-GB" sz="1600" dirty="0" smtClean="0">
                <a:latin typeface="+mn-lt"/>
              </a:rPr>
              <a:t> </a:t>
            </a:r>
            <a:br>
              <a:rPr lang="en-GB" sz="1600" dirty="0" smtClean="0">
                <a:latin typeface="+mn-lt"/>
              </a:rPr>
            </a:br>
            <a:r>
              <a:rPr lang="en-GB" sz="1600" dirty="0" smtClean="0">
                <a:latin typeface="+mn-lt"/>
              </a:rPr>
              <a:t>15 </a:t>
            </a:r>
            <a:r>
              <a:rPr lang="en-GB" sz="1600" dirty="0" smtClean="0">
                <a:latin typeface="Symbol" pitchFamily="18" charset="2"/>
              </a:rPr>
              <a:t>m</a:t>
            </a:r>
            <a:r>
              <a:rPr lang="en-GB" sz="1600" dirty="0" smtClean="0">
                <a:latin typeface="+mn-lt"/>
              </a:rPr>
              <a:t>m</a:t>
            </a:r>
            <a:br>
              <a:rPr lang="en-GB" sz="1600" dirty="0" smtClean="0">
                <a:latin typeface="+mn-lt"/>
              </a:rPr>
            </a:br>
            <a:r>
              <a:rPr lang="en-GB" sz="1600" dirty="0" smtClean="0">
                <a:latin typeface="+mn-lt"/>
              </a:rPr>
              <a:t>CO</a:t>
            </a:r>
            <a:r>
              <a:rPr lang="en-GB" sz="1600" baseline="-25000" dirty="0" smtClean="0">
                <a:latin typeface="+mn-lt"/>
              </a:rPr>
              <a:t>2</a:t>
            </a:r>
            <a:endParaRPr lang="en-GB" sz="1600" baseline="-25000" dirty="0">
              <a:latin typeface="+mn-lt"/>
            </a:endParaRPr>
          </a:p>
        </p:txBody>
      </p:sp>
      <p:cxnSp>
        <p:nvCxnSpPr>
          <p:cNvPr id="7" name="Straight Arrow Connector 6"/>
          <p:cNvCxnSpPr/>
          <p:nvPr/>
        </p:nvCxnSpPr>
        <p:spPr bwMode="auto">
          <a:xfrm>
            <a:off x="2385467" y="1682030"/>
            <a:ext cx="0" cy="432047"/>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8" name="TextBox 7"/>
          <p:cNvSpPr txBox="1"/>
          <p:nvPr/>
        </p:nvSpPr>
        <p:spPr>
          <a:xfrm>
            <a:off x="3324622" y="870713"/>
            <a:ext cx="2317602" cy="830997"/>
          </a:xfrm>
          <a:prstGeom prst="rect">
            <a:avLst/>
          </a:prstGeom>
          <a:noFill/>
        </p:spPr>
        <p:txBody>
          <a:bodyPr wrap="square" rtlCol="0">
            <a:spAutoFit/>
          </a:bodyPr>
          <a:lstStyle/>
          <a:p>
            <a:pPr algn="ctr"/>
            <a:r>
              <a:rPr lang="en-GB" sz="1600" dirty="0">
                <a:latin typeface="+mn-lt"/>
              </a:rPr>
              <a:t>1110 </a:t>
            </a:r>
            <a:r>
              <a:rPr lang="en-GB" sz="1600" dirty="0" smtClean="0">
                <a:latin typeface="+mn-lt"/>
              </a:rPr>
              <a:t>&amp; 1043 cm</a:t>
            </a:r>
            <a:r>
              <a:rPr lang="en-GB" sz="1600" baseline="30000" dirty="0" smtClean="0">
                <a:latin typeface="+mn-lt"/>
              </a:rPr>
              <a:t>-1</a:t>
            </a:r>
            <a:r>
              <a:rPr lang="en-GB" sz="1600" dirty="0" smtClean="0">
                <a:latin typeface="+mn-lt"/>
              </a:rPr>
              <a:t> </a:t>
            </a:r>
            <a:br>
              <a:rPr lang="en-GB" sz="1600" dirty="0" smtClean="0">
                <a:latin typeface="+mn-lt"/>
              </a:rPr>
            </a:br>
            <a:r>
              <a:rPr lang="en-GB" sz="1600" dirty="0" smtClean="0">
                <a:latin typeface="+mn-lt"/>
              </a:rPr>
              <a:t>9.6 </a:t>
            </a:r>
            <a:r>
              <a:rPr lang="en-GB" sz="1600" dirty="0" smtClean="0">
                <a:latin typeface="Symbol" pitchFamily="18" charset="2"/>
              </a:rPr>
              <a:t>m</a:t>
            </a:r>
            <a:r>
              <a:rPr lang="en-GB" sz="1600" dirty="0" smtClean="0">
                <a:latin typeface="+mn-lt"/>
              </a:rPr>
              <a:t>m</a:t>
            </a:r>
            <a:br>
              <a:rPr lang="en-GB" sz="1600" dirty="0" smtClean="0">
                <a:latin typeface="+mn-lt"/>
              </a:rPr>
            </a:br>
            <a:r>
              <a:rPr lang="en-GB" sz="1600" dirty="0" smtClean="0">
                <a:latin typeface="+mn-lt"/>
              </a:rPr>
              <a:t>O</a:t>
            </a:r>
            <a:r>
              <a:rPr lang="en-GB" sz="1600" baseline="-25000" dirty="0" smtClean="0">
                <a:latin typeface="+mn-lt"/>
              </a:rPr>
              <a:t>3</a:t>
            </a:r>
            <a:endParaRPr lang="en-GB" sz="1600" baseline="-25000" dirty="0">
              <a:latin typeface="+mn-lt"/>
            </a:endParaRPr>
          </a:p>
        </p:txBody>
      </p:sp>
      <p:sp>
        <p:nvSpPr>
          <p:cNvPr id="10" name="TextBox 9"/>
          <p:cNvSpPr txBox="1"/>
          <p:nvPr/>
        </p:nvSpPr>
        <p:spPr>
          <a:xfrm>
            <a:off x="5575548" y="872955"/>
            <a:ext cx="1440160" cy="830997"/>
          </a:xfrm>
          <a:prstGeom prst="rect">
            <a:avLst/>
          </a:prstGeom>
          <a:noFill/>
        </p:spPr>
        <p:txBody>
          <a:bodyPr wrap="square" rtlCol="0">
            <a:spAutoFit/>
          </a:bodyPr>
          <a:lstStyle/>
          <a:p>
            <a:pPr algn="ctr"/>
            <a:r>
              <a:rPr lang="en-GB" sz="1600" dirty="0" smtClean="0">
                <a:latin typeface="+mn-lt"/>
              </a:rPr>
              <a:t>1306 cm</a:t>
            </a:r>
            <a:r>
              <a:rPr lang="en-GB" sz="1600" baseline="30000" dirty="0" smtClean="0">
                <a:latin typeface="+mn-lt"/>
              </a:rPr>
              <a:t>-1</a:t>
            </a:r>
            <a:r>
              <a:rPr lang="en-GB" sz="1600" dirty="0" smtClean="0">
                <a:latin typeface="+mn-lt"/>
              </a:rPr>
              <a:t> </a:t>
            </a:r>
            <a:br>
              <a:rPr lang="en-GB" sz="1600" dirty="0" smtClean="0">
                <a:latin typeface="+mn-lt"/>
              </a:rPr>
            </a:br>
            <a:r>
              <a:rPr lang="en-GB" sz="1600" dirty="0" smtClean="0">
                <a:latin typeface="+mn-lt"/>
              </a:rPr>
              <a:t>7.6 </a:t>
            </a:r>
            <a:r>
              <a:rPr lang="en-GB" sz="1600" dirty="0" smtClean="0">
                <a:latin typeface="Symbol" pitchFamily="18" charset="2"/>
              </a:rPr>
              <a:t>m</a:t>
            </a:r>
            <a:r>
              <a:rPr lang="en-GB" sz="1600" dirty="0" smtClean="0">
                <a:latin typeface="+mn-lt"/>
              </a:rPr>
              <a:t>m</a:t>
            </a:r>
            <a:br>
              <a:rPr lang="en-GB" sz="1600" dirty="0" smtClean="0">
                <a:latin typeface="+mn-lt"/>
              </a:rPr>
            </a:br>
            <a:r>
              <a:rPr lang="en-GB" sz="1600" dirty="0" smtClean="0">
                <a:latin typeface="+mn-lt"/>
              </a:rPr>
              <a:t>CH</a:t>
            </a:r>
            <a:r>
              <a:rPr lang="en-GB" sz="1600" baseline="-25000" dirty="0" smtClean="0">
                <a:latin typeface="+mn-lt"/>
              </a:rPr>
              <a:t>4</a:t>
            </a:r>
            <a:endParaRPr lang="en-GB" sz="1600" baseline="-25000" dirty="0">
              <a:latin typeface="+mn-lt"/>
            </a:endParaRPr>
          </a:p>
        </p:txBody>
      </p:sp>
      <p:cxnSp>
        <p:nvCxnSpPr>
          <p:cNvPr id="11" name="Straight Arrow Connector 10"/>
          <p:cNvCxnSpPr/>
          <p:nvPr/>
        </p:nvCxnSpPr>
        <p:spPr bwMode="auto">
          <a:xfrm>
            <a:off x="6106389" y="1700092"/>
            <a:ext cx="0" cy="432047"/>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12" name="Straight Arrow Connector 11"/>
          <p:cNvCxnSpPr/>
          <p:nvPr/>
        </p:nvCxnSpPr>
        <p:spPr bwMode="auto">
          <a:xfrm>
            <a:off x="4566692" y="1682030"/>
            <a:ext cx="0" cy="432047"/>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13" name="TextBox 12"/>
          <p:cNvSpPr txBox="1"/>
          <p:nvPr/>
        </p:nvSpPr>
        <p:spPr>
          <a:xfrm>
            <a:off x="110792" y="5819775"/>
            <a:ext cx="8911799" cy="584775"/>
          </a:xfrm>
          <a:prstGeom prst="rect">
            <a:avLst/>
          </a:prstGeom>
          <a:noFill/>
        </p:spPr>
        <p:txBody>
          <a:bodyPr wrap="none" rtlCol="0">
            <a:spAutoFit/>
          </a:bodyPr>
          <a:lstStyle/>
          <a:p>
            <a:r>
              <a:rPr lang="en-GB" sz="1600" dirty="0" smtClean="0"/>
              <a:t>Find out more about </a:t>
            </a:r>
            <a:r>
              <a:rPr lang="en-GB" sz="1600" dirty="0" err="1" smtClean="0"/>
              <a:t>ongoing</a:t>
            </a:r>
            <a:r>
              <a:rPr lang="en-GB" sz="1600" dirty="0" smtClean="0"/>
              <a:t> efforts on satellite data rescue:</a:t>
            </a:r>
          </a:p>
          <a:p>
            <a:r>
              <a:rPr lang="en-GB" sz="1600" dirty="0">
                <a:hlinkClick r:id="rId3"/>
              </a:rPr>
              <a:t>http://</a:t>
            </a:r>
            <a:r>
              <a:rPr lang="en-GB" sz="1600" dirty="0" smtClean="0">
                <a:hlinkClick r:id="rId3"/>
              </a:rPr>
              <a:t>www.ecmwf.int/en/about/media-centre/news/2015/climate-reanalysis-data-challenge</a:t>
            </a:r>
            <a:endParaRPr lang="en-GB" sz="1600" dirty="0" smtClean="0"/>
          </a:p>
        </p:txBody>
      </p:sp>
      <p:sp>
        <p:nvSpPr>
          <p:cNvPr id="14" name="Oval 13"/>
          <p:cNvSpPr/>
          <p:nvPr/>
        </p:nvSpPr>
        <p:spPr bwMode="auto">
          <a:xfrm>
            <a:off x="2057399" y="5038453"/>
            <a:ext cx="638175" cy="809897"/>
          </a:xfrm>
          <a:prstGeom prst="ellipse">
            <a:avLst/>
          </a:prstGeom>
          <a:noFill/>
          <a:ln w="50800" cap="flat" cmpd="sng" algn="ctr">
            <a:solidFill>
              <a:schemeClr val="bg2">
                <a:lumMod val="75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15" name="TextBox 14"/>
          <p:cNvSpPr txBox="1"/>
          <p:nvPr/>
        </p:nvSpPr>
        <p:spPr>
          <a:xfrm>
            <a:off x="185794" y="4495800"/>
            <a:ext cx="8622040" cy="338554"/>
          </a:xfrm>
          <a:prstGeom prst="rect">
            <a:avLst/>
          </a:prstGeom>
          <a:noFill/>
        </p:spPr>
        <p:txBody>
          <a:bodyPr wrap="none" rtlCol="0">
            <a:spAutoFit/>
          </a:bodyPr>
          <a:lstStyle/>
          <a:p>
            <a:r>
              <a:rPr lang="en-GB" sz="1600" dirty="0" err="1" smtClean="0">
                <a:solidFill>
                  <a:schemeClr val="bg2">
                    <a:lumMod val="75000"/>
                  </a:schemeClr>
                </a:solidFill>
              </a:rPr>
              <a:t>Stdev</a:t>
            </a:r>
            <a:r>
              <a:rPr lang="en-GB" sz="1600" dirty="0" smtClean="0">
                <a:solidFill>
                  <a:schemeClr val="bg2">
                    <a:lumMod val="75000"/>
                  </a:schemeClr>
                </a:solidFill>
              </a:rPr>
              <a:t>. for tropospheric (stratospheric) temperature soundings channels below 2K (3K)</a:t>
            </a:r>
          </a:p>
        </p:txBody>
      </p:sp>
      <p:cxnSp>
        <p:nvCxnSpPr>
          <p:cNvPr id="16" name="Straight Arrow Connector 15"/>
          <p:cNvCxnSpPr/>
          <p:nvPr/>
        </p:nvCxnSpPr>
        <p:spPr bwMode="auto">
          <a:xfrm>
            <a:off x="600360" y="4834355"/>
            <a:ext cx="1385056" cy="280570"/>
          </a:xfrm>
          <a:prstGeom prst="straightConnector1">
            <a:avLst/>
          </a:prstGeom>
          <a:noFill/>
          <a:ln w="50800" cap="flat" cmpd="sng" algn="ctr">
            <a:solidFill>
              <a:schemeClr val="bg2">
                <a:lumMod val="75000"/>
              </a:schemeClr>
            </a:solidFill>
            <a:prstDash val="solid"/>
            <a:round/>
            <a:headEnd type="none" w="med" len="med"/>
            <a:tailEnd type="arrow"/>
          </a:ln>
          <a:effectLst/>
        </p:spPr>
      </p:cxnSp>
      <p:sp>
        <p:nvSpPr>
          <p:cNvPr id="18" name="TextBox 17"/>
          <p:cNvSpPr txBox="1"/>
          <p:nvPr/>
        </p:nvSpPr>
        <p:spPr>
          <a:xfrm>
            <a:off x="3556627" y="2822659"/>
            <a:ext cx="1245854" cy="253916"/>
          </a:xfrm>
          <a:prstGeom prst="rect">
            <a:avLst/>
          </a:prstGeom>
          <a:noFill/>
        </p:spPr>
        <p:txBody>
          <a:bodyPr wrap="none" rtlCol="0">
            <a:spAutoFit/>
          </a:bodyPr>
          <a:lstStyle/>
          <a:p>
            <a:r>
              <a:rPr lang="en-GB" sz="1050" dirty="0" smtClean="0"/>
              <a:t>Channel number</a:t>
            </a:r>
            <a:endParaRPr lang="en-GB" sz="1050" dirty="0"/>
          </a:p>
        </p:txBody>
      </p:sp>
      <p:sp>
        <p:nvSpPr>
          <p:cNvPr id="19" name="TextBox 18"/>
          <p:cNvSpPr txBox="1"/>
          <p:nvPr/>
        </p:nvSpPr>
        <p:spPr>
          <a:xfrm>
            <a:off x="2810272" y="2371725"/>
            <a:ext cx="3914854" cy="400110"/>
          </a:xfrm>
          <a:prstGeom prst="rect">
            <a:avLst/>
          </a:prstGeom>
          <a:noFill/>
        </p:spPr>
        <p:txBody>
          <a:bodyPr wrap="none" rtlCol="0">
            <a:spAutoFit/>
          </a:bodyPr>
          <a:lstStyle/>
          <a:p>
            <a:r>
              <a:rPr lang="en-GB" sz="2000" dirty="0" smtClean="0"/>
              <a:t>Mean obs. in cloud-clear areas</a:t>
            </a:r>
            <a:endParaRPr lang="en-GB" sz="2000" dirty="0"/>
          </a:p>
        </p:txBody>
      </p:sp>
    </p:spTree>
    <p:extLst>
      <p:ext uri="{BB962C8B-B14F-4D97-AF65-F5344CB8AC3E}">
        <p14:creationId xmlns:p14="http://schemas.microsoft.com/office/powerpoint/2010/main" val="38000724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Comparison to independent observations to assess uncertainties (II): water </a:t>
            </a:r>
            <a:r>
              <a:rPr lang="en-GB" dirty="0" err="1" smtClean="0"/>
              <a:t>vapor</a:t>
            </a:r>
            <a:endParaRPr lang="en-GB"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51064" b="243"/>
          <a:stretch/>
        </p:blipFill>
        <p:spPr>
          <a:xfrm>
            <a:off x="-1327" y="884586"/>
            <a:ext cx="6536396" cy="4500855"/>
          </a:xfrm>
        </p:spPr>
      </p:pic>
      <p:sp>
        <p:nvSpPr>
          <p:cNvPr id="5" name="Rectangle 4"/>
          <p:cNvSpPr/>
          <p:nvPr/>
        </p:nvSpPr>
        <p:spPr bwMode="auto">
          <a:xfrm>
            <a:off x="4641694" y="1"/>
            <a:ext cx="1010169" cy="196680"/>
          </a:xfrm>
          <a:prstGeom prst="rect">
            <a:avLst/>
          </a:prstGeom>
          <a:solidFill>
            <a:srgbClr val="FFFF00">
              <a:alpha val="50000"/>
            </a:srgbClr>
          </a:solidFill>
          <a:ln w="508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6" name="TextBox 5"/>
          <p:cNvSpPr txBox="1"/>
          <p:nvPr/>
        </p:nvSpPr>
        <p:spPr>
          <a:xfrm>
            <a:off x="6313714" y="1936576"/>
            <a:ext cx="2838990" cy="3662541"/>
          </a:xfrm>
          <a:prstGeom prst="rect">
            <a:avLst/>
          </a:prstGeom>
          <a:noFill/>
        </p:spPr>
        <p:txBody>
          <a:bodyPr wrap="square" rtlCol="0">
            <a:spAutoFit/>
          </a:bodyPr>
          <a:lstStyle/>
          <a:p>
            <a:pPr algn="ctr"/>
            <a:r>
              <a:rPr lang="en-GB" sz="1600" dirty="0" err="1" smtClean="0"/>
              <a:t>Stdev</a:t>
            </a:r>
            <a:r>
              <a:rPr lang="en-GB" sz="1600" dirty="0" smtClean="0"/>
              <a:t> (</a:t>
            </a:r>
            <a:r>
              <a:rPr lang="en-GB" sz="1600" dirty="0" err="1" smtClean="0"/>
              <a:t>Obs</a:t>
            </a:r>
            <a:r>
              <a:rPr lang="en-GB" sz="1600" dirty="0" smtClean="0"/>
              <a:t> - ERA-20C) is about 7K</a:t>
            </a:r>
          </a:p>
          <a:p>
            <a:pPr algn="ctr"/>
            <a:r>
              <a:rPr lang="en-GB" sz="1600" dirty="0" err="1" smtClean="0"/>
              <a:t>Stdev</a:t>
            </a:r>
            <a:r>
              <a:rPr lang="en-GB" sz="1600" dirty="0" smtClean="0"/>
              <a:t> (</a:t>
            </a:r>
            <a:r>
              <a:rPr lang="en-GB" sz="1600" dirty="0" err="1" smtClean="0"/>
              <a:t>Obs</a:t>
            </a:r>
            <a:r>
              <a:rPr lang="en-GB" sz="1600" dirty="0" smtClean="0"/>
              <a:t>) is about 21K</a:t>
            </a:r>
          </a:p>
          <a:p>
            <a:pPr algn="ctr"/>
            <a:endParaRPr lang="en-GB" sz="1600" dirty="0" smtClean="0"/>
          </a:p>
          <a:p>
            <a:pPr algn="ctr"/>
            <a:r>
              <a:rPr lang="en-GB" sz="1600" dirty="0" smtClean="0"/>
              <a:t>Explained variance</a:t>
            </a:r>
            <a:br>
              <a:rPr lang="en-GB" sz="1600" dirty="0" smtClean="0"/>
            </a:br>
            <a:r>
              <a:rPr lang="en-GB" sz="1600" dirty="0" smtClean="0"/>
              <a:t>= (21*21-7*7) out of (21*21)</a:t>
            </a:r>
          </a:p>
          <a:p>
            <a:pPr algn="ctr"/>
            <a:endParaRPr lang="en-GB" sz="1600" dirty="0" smtClean="0"/>
          </a:p>
          <a:p>
            <a:pPr algn="ctr"/>
            <a:r>
              <a:rPr lang="en-GB" sz="2000" dirty="0" smtClean="0">
                <a:solidFill>
                  <a:srgbClr val="FF0000"/>
                </a:solidFill>
              </a:rPr>
              <a:t>ERA-20C explains </a:t>
            </a:r>
            <a:br>
              <a:rPr lang="en-GB" sz="2000" dirty="0" smtClean="0">
                <a:solidFill>
                  <a:srgbClr val="FF0000"/>
                </a:solidFill>
              </a:rPr>
            </a:br>
            <a:r>
              <a:rPr lang="en-GB" sz="2000" dirty="0" smtClean="0">
                <a:solidFill>
                  <a:srgbClr val="FF0000"/>
                </a:solidFill>
              </a:rPr>
              <a:t>about 90% of the variance in SSMI channel 3 (22GHz), whereas ERA-Interim explains 98%</a:t>
            </a:r>
            <a:endParaRPr lang="en-GB" sz="2000" dirty="0">
              <a:solidFill>
                <a:srgbClr val="FF0000"/>
              </a:solidFill>
            </a:endParaRPr>
          </a:p>
        </p:txBody>
      </p:sp>
      <p:sp>
        <p:nvSpPr>
          <p:cNvPr id="7" name="TextBox 6"/>
          <p:cNvSpPr txBox="1"/>
          <p:nvPr/>
        </p:nvSpPr>
        <p:spPr>
          <a:xfrm>
            <a:off x="78377" y="5495091"/>
            <a:ext cx="8961120" cy="923330"/>
          </a:xfrm>
          <a:prstGeom prst="rect">
            <a:avLst/>
          </a:prstGeom>
          <a:noFill/>
        </p:spPr>
        <p:txBody>
          <a:bodyPr wrap="square" rtlCol="0">
            <a:spAutoFit/>
          </a:bodyPr>
          <a:lstStyle/>
          <a:p>
            <a:r>
              <a:rPr lang="en-GB" sz="1800" dirty="0" smtClean="0"/>
              <a:t>Comparison with SSM/I FCDR of brightness temperatures from CM SAF, by running RTTOV v11 at the time and location of the SSM/I observations, considering only clear-sky scenes over ice-free ocean</a:t>
            </a:r>
            <a:endParaRPr lang="en-GB" sz="1800" dirty="0"/>
          </a:p>
        </p:txBody>
      </p:sp>
      <p:cxnSp>
        <p:nvCxnSpPr>
          <p:cNvPr id="9" name="Straight Arrow Connector 8"/>
          <p:cNvCxnSpPr/>
          <p:nvPr/>
        </p:nvCxnSpPr>
        <p:spPr bwMode="auto">
          <a:xfrm flipH="1" flipV="1">
            <a:off x="5826034" y="2020389"/>
            <a:ext cx="600892" cy="60960"/>
          </a:xfrm>
          <a:prstGeom prst="straightConnector1">
            <a:avLst/>
          </a:prstGeom>
          <a:noFill/>
          <a:ln w="50800" cap="flat" cmpd="sng" algn="ctr">
            <a:solidFill>
              <a:schemeClr val="bg2">
                <a:lumMod val="75000"/>
              </a:schemeClr>
            </a:solidFill>
            <a:prstDash val="solid"/>
            <a:round/>
            <a:headEnd type="none" w="med" len="med"/>
            <a:tailEnd type="arrow"/>
          </a:ln>
          <a:effectLst/>
        </p:spPr>
      </p:cxnSp>
      <p:cxnSp>
        <p:nvCxnSpPr>
          <p:cNvPr id="11" name="Straight Arrow Connector 10"/>
          <p:cNvCxnSpPr/>
          <p:nvPr/>
        </p:nvCxnSpPr>
        <p:spPr bwMode="auto">
          <a:xfrm flipH="1">
            <a:off x="5477691" y="2717074"/>
            <a:ext cx="1057378" cy="1480457"/>
          </a:xfrm>
          <a:prstGeom prst="straightConnector1">
            <a:avLst/>
          </a:prstGeom>
          <a:noFill/>
          <a:ln w="50800" cap="flat" cmpd="sng" algn="ctr">
            <a:solidFill>
              <a:schemeClr val="bg2">
                <a:lumMod val="75000"/>
              </a:schemeClr>
            </a:solidFill>
            <a:prstDash val="solid"/>
            <a:round/>
            <a:headEnd type="none" w="med" len="med"/>
            <a:tailEnd type="arrow"/>
          </a:ln>
          <a:effectLst/>
        </p:spPr>
      </p:cxnSp>
    </p:spTree>
    <p:extLst>
      <p:ext uri="{BB962C8B-B14F-4D97-AF65-F5344CB8AC3E}">
        <p14:creationId xmlns:p14="http://schemas.microsoft.com/office/powerpoint/2010/main" val="13636681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532" y="196680"/>
            <a:ext cx="8638131" cy="647700"/>
          </a:xfrm>
        </p:spPr>
        <p:txBody>
          <a:bodyPr/>
          <a:lstStyle/>
          <a:p>
            <a:r>
              <a:rPr lang="en-GB" dirty="0" smtClean="0"/>
              <a:t>Comparison to SSM/I highlights missing variability in ERA-20C</a:t>
            </a:r>
            <a:endParaRPr lang="en-GB"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693" y="1411718"/>
            <a:ext cx="8447087" cy="3057041"/>
          </a:xfrm>
        </p:spPr>
      </p:pic>
      <p:sp>
        <p:nvSpPr>
          <p:cNvPr id="4" name="Rectangle 3"/>
          <p:cNvSpPr/>
          <p:nvPr/>
        </p:nvSpPr>
        <p:spPr bwMode="auto">
          <a:xfrm>
            <a:off x="5738974" y="1"/>
            <a:ext cx="1055526" cy="196680"/>
          </a:xfrm>
          <a:prstGeom prst="rect">
            <a:avLst/>
          </a:prstGeom>
          <a:solidFill>
            <a:srgbClr val="FFFF00">
              <a:alpha val="50000"/>
            </a:srgbClr>
          </a:solidFill>
          <a:ln w="508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6" name="TextBox 5"/>
          <p:cNvSpPr txBox="1"/>
          <p:nvPr/>
        </p:nvSpPr>
        <p:spPr>
          <a:xfrm>
            <a:off x="34827" y="5456025"/>
            <a:ext cx="9074332" cy="954107"/>
          </a:xfrm>
          <a:prstGeom prst="rect">
            <a:avLst/>
          </a:prstGeom>
          <a:noFill/>
        </p:spPr>
        <p:txBody>
          <a:bodyPr wrap="square" rtlCol="0">
            <a:spAutoFit/>
          </a:bodyPr>
          <a:lstStyle/>
          <a:p>
            <a:r>
              <a:rPr lang="en-GB" sz="1400" dirty="0" smtClean="0"/>
              <a:t>Average </a:t>
            </a:r>
            <a:r>
              <a:rPr lang="en-GB" sz="1400" dirty="0"/>
              <a:t>SSM/I channel 2 </a:t>
            </a:r>
            <a:r>
              <a:rPr lang="en-GB" sz="1400" dirty="0" smtClean="0"/>
              <a:t>(sees SST) brightness </a:t>
            </a:r>
            <a:r>
              <a:rPr lang="en-GB" sz="1400" dirty="0"/>
              <a:t>temperature from the FCDR for F10, F11, and F13, at 0.25 degree longitude resolution (horizontal axis) and per day of the year 1996 (vertical axis, from 1 January at the bottom to 31 December at the top) in the Eastern Tropical Pacific for latitudes 1.5 to 2.5 degree </a:t>
            </a:r>
            <a:r>
              <a:rPr lang="en-GB" sz="1400" dirty="0" smtClean="0"/>
              <a:t>North, for clear-sky scenes after retaining longitudinal anomalies (12 </a:t>
            </a:r>
            <a:r>
              <a:rPr lang="en-GB" sz="1400" dirty="0" err="1" smtClean="0"/>
              <a:t>deg</a:t>
            </a:r>
            <a:r>
              <a:rPr lang="en-GB" sz="1400" dirty="0" smtClean="0"/>
              <a:t> window) and 20-50 days signal</a:t>
            </a:r>
            <a:endParaRPr lang="en-GB" sz="1400" dirty="0"/>
          </a:p>
        </p:txBody>
      </p:sp>
      <p:sp>
        <p:nvSpPr>
          <p:cNvPr id="7" name="Rectangle 6"/>
          <p:cNvSpPr/>
          <p:nvPr/>
        </p:nvSpPr>
        <p:spPr>
          <a:xfrm>
            <a:off x="2947851" y="4923202"/>
            <a:ext cx="4715691" cy="523220"/>
          </a:xfrm>
          <a:prstGeom prst="rect">
            <a:avLst/>
          </a:prstGeom>
        </p:spPr>
        <p:txBody>
          <a:bodyPr wrap="square">
            <a:spAutoFit/>
          </a:bodyPr>
          <a:lstStyle/>
          <a:p>
            <a:r>
              <a:rPr lang="en-GB" sz="1400" dirty="0" smtClean="0"/>
              <a:t>Computation </a:t>
            </a:r>
            <a:r>
              <a:rPr lang="en-GB" sz="1400" dirty="0"/>
              <a:t>from </a:t>
            </a:r>
            <a:r>
              <a:rPr lang="en-GB" sz="1400" dirty="0" smtClean="0"/>
              <a:t>ERA-Interim, </a:t>
            </a:r>
            <a:br>
              <a:rPr lang="en-GB" sz="1400" dirty="0" smtClean="0"/>
            </a:br>
            <a:r>
              <a:rPr lang="en-GB" sz="1400" dirty="0" smtClean="0"/>
              <a:t>at </a:t>
            </a:r>
            <a:r>
              <a:rPr lang="en-GB" sz="1400" dirty="0"/>
              <a:t>the same times and locations as the </a:t>
            </a:r>
            <a:r>
              <a:rPr lang="en-GB" sz="1400" dirty="0" smtClean="0"/>
              <a:t>observations </a:t>
            </a:r>
            <a:endParaRPr lang="en-GB" sz="1400" dirty="0"/>
          </a:p>
        </p:txBody>
      </p:sp>
      <p:cxnSp>
        <p:nvCxnSpPr>
          <p:cNvPr id="8" name="Straight Arrow Connector 7"/>
          <p:cNvCxnSpPr/>
          <p:nvPr/>
        </p:nvCxnSpPr>
        <p:spPr bwMode="auto">
          <a:xfrm flipV="1">
            <a:off x="503585" y="4251384"/>
            <a:ext cx="994289" cy="1204641"/>
          </a:xfrm>
          <a:prstGeom prst="straightConnector1">
            <a:avLst/>
          </a:prstGeom>
          <a:noFill/>
          <a:ln w="50800" cap="flat" cmpd="sng" algn="ctr">
            <a:solidFill>
              <a:schemeClr val="bg2">
                <a:lumMod val="75000"/>
              </a:schemeClr>
            </a:solidFill>
            <a:prstDash val="solid"/>
            <a:round/>
            <a:headEnd type="none" w="med" len="med"/>
            <a:tailEnd type="arrow"/>
          </a:ln>
          <a:effectLst/>
        </p:spPr>
      </p:cxnSp>
      <p:cxnSp>
        <p:nvCxnSpPr>
          <p:cNvPr id="12" name="Straight Arrow Connector 11"/>
          <p:cNvCxnSpPr/>
          <p:nvPr/>
        </p:nvCxnSpPr>
        <p:spPr bwMode="auto">
          <a:xfrm flipV="1">
            <a:off x="3474720" y="4251384"/>
            <a:ext cx="548640" cy="664710"/>
          </a:xfrm>
          <a:prstGeom prst="straightConnector1">
            <a:avLst/>
          </a:prstGeom>
          <a:noFill/>
          <a:ln w="50800" cap="flat" cmpd="sng" algn="ctr">
            <a:solidFill>
              <a:schemeClr val="bg2">
                <a:lumMod val="75000"/>
              </a:schemeClr>
            </a:solidFill>
            <a:prstDash val="solid"/>
            <a:round/>
            <a:headEnd type="none" w="med" len="med"/>
            <a:tailEnd type="arrow"/>
          </a:ln>
          <a:effectLst/>
        </p:spPr>
      </p:cxnSp>
      <p:sp>
        <p:nvSpPr>
          <p:cNvPr id="14" name="Rectangle 13"/>
          <p:cNvSpPr/>
          <p:nvPr/>
        </p:nvSpPr>
        <p:spPr>
          <a:xfrm>
            <a:off x="6082937" y="4616680"/>
            <a:ext cx="2712719" cy="307777"/>
          </a:xfrm>
          <a:prstGeom prst="rect">
            <a:avLst/>
          </a:prstGeom>
        </p:spPr>
        <p:txBody>
          <a:bodyPr wrap="square">
            <a:spAutoFit/>
          </a:bodyPr>
          <a:lstStyle/>
          <a:p>
            <a:r>
              <a:rPr lang="en-GB" sz="1400" dirty="0" smtClean="0"/>
              <a:t>Computation </a:t>
            </a:r>
            <a:r>
              <a:rPr lang="en-GB" sz="1400" dirty="0"/>
              <a:t>from </a:t>
            </a:r>
            <a:r>
              <a:rPr lang="en-GB" sz="1400" dirty="0" smtClean="0"/>
              <a:t>ERA-20C</a:t>
            </a:r>
            <a:endParaRPr lang="en-GB" sz="1400" dirty="0"/>
          </a:p>
        </p:txBody>
      </p:sp>
      <p:cxnSp>
        <p:nvCxnSpPr>
          <p:cNvPr id="15" name="Straight Arrow Connector 14"/>
          <p:cNvCxnSpPr/>
          <p:nvPr/>
        </p:nvCxnSpPr>
        <p:spPr bwMode="auto">
          <a:xfrm flipV="1">
            <a:off x="6566263" y="4251384"/>
            <a:ext cx="357051" cy="432589"/>
          </a:xfrm>
          <a:prstGeom prst="straightConnector1">
            <a:avLst/>
          </a:prstGeom>
          <a:noFill/>
          <a:ln w="50800" cap="flat" cmpd="sng" algn="ctr">
            <a:solidFill>
              <a:schemeClr val="bg2">
                <a:lumMod val="75000"/>
              </a:schemeClr>
            </a:solidFill>
            <a:prstDash val="solid"/>
            <a:round/>
            <a:headEnd type="none" w="med" len="med"/>
            <a:tailEnd type="arrow"/>
          </a:ln>
          <a:effectLst/>
        </p:spPr>
      </p:cxnSp>
      <p:sp>
        <p:nvSpPr>
          <p:cNvPr id="17" name="TextBox 16"/>
          <p:cNvSpPr txBox="1"/>
          <p:nvPr/>
        </p:nvSpPr>
        <p:spPr>
          <a:xfrm>
            <a:off x="142069" y="805482"/>
            <a:ext cx="8553712" cy="646331"/>
          </a:xfrm>
          <a:prstGeom prst="rect">
            <a:avLst/>
          </a:prstGeom>
          <a:noFill/>
        </p:spPr>
        <p:txBody>
          <a:bodyPr wrap="square" rtlCol="0">
            <a:spAutoFit/>
          </a:bodyPr>
          <a:lstStyle/>
          <a:p>
            <a:pPr algn="ctr"/>
            <a:r>
              <a:rPr lang="en-GB" sz="1800" dirty="0" smtClean="0"/>
              <a:t>ERA-20C is probably missing tropical instability waves, owing to monthly SST forcing (missing intra-month variability)</a:t>
            </a:r>
            <a:endParaRPr lang="en-GB" sz="1800" dirty="0"/>
          </a:p>
        </p:txBody>
      </p:sp>
    </p:spTree>
    <p:extLst>
      <p:ext uri="{BB962C8B-B14F-4D97-AF65-F5344CB8AC3E}">
        <p14:creationId xmlns:p14="http://schemas.microsoft.com/office/powerpoint/2010/main" val="22144614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Winds from buoys: we should have treated separately moored vs. drifting</a:t>
            </a:r>
            <a:endParaRPr lang="en-GB"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2425" y="1230086"/>
            <a:ext cx="4842138" cy="4953000"/>
          </a:xfrm>
        </p:spPr>
      </p:pic>
      <p:sp>
        <p:nvSpPr>
          <p:cNvPr id="4" name="Rectangle 3"/>
          <p:cNvSpPr/>
          <p:nvPr/>
        </p:nvSpPr>
        <p:spPr bwMode="auto">
          <a:xfrm>
            <a:off x="5738974" y="1"/>
            <a:ext cx="1055526" cy="196680"/>
          </a:xfrm>
          <a:prstGeom prst="rect">
            <a:avLst/>
          </a:prstGeom>
          <a:solidFill>
            <a:srgbClr val="FFFF00">
              <a:alpha val="50000"/>
            </a:srgbClr>
          </a:solidFill>
          <a:ln w="508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cxnSp>
        <p:nvCxnSpPr>
          <p:cNvPr id="7" name="Straight Arrow Connector 6"/>
          <p:cNvCxnSpPr/>
          <p:nvPr/>
        </p:nvCxnSpPr>
        <p:spPr bwMode="auto">
          <a:xfrm flipH="1">
            <a:off x="3587931" y="844380"/>
            <a:ext cx="226423" cy="385706"/>
          </a:xfrm>
          <a:prstGeom prst="straightConnector1">
            <a:avLst/>
          </a:prstGeom>
          <a:noFill/>
          <a:ln w="50800" cap="flat" cmpd="sng" algn="ctr">
            <a:solidFill>
              <a:srgbClr val="FF0000"/>
            </a:solidFill>
            <a:prstDash val="solid"/>
            <a:round/>
            <a:headEnd type="none" w="med" len="med"/>
            <a:tailEnd type="arrow"/>
          </a:ln>
          <a:effectLst/>
        </p:spPr>
      </p:cxnSp>
      <p:cxnSp>
        <p:nvCxnSpPr>
          <p:cNvPr id="9" name="Straight Arrow Connector 8"/>
          <p:cNvCxnSpPr/>
          <p:nvPr/>
        </p:nvCxnSpPr>
        <p:spPr bwMode="auto">
          <a:xfrm>
            <a:off x="5155474" y="844380"/>
            <a:ext cx="357052" cy="385706"/>
          </a:xfrm>
          <a:prstGeom prst="straightConnector1">
            <a:avLst/>
          </a:prstGeom>
          <a:noFill/>
          <a:ln w="50800" cap="flat" cmpd="sng" algn="ctr">
            <a:solidFill>
              <a:srgbClr val="FF0000"/>
            </a:solidFill>
            <a:prstDash val="solid"/>
            <a:round/>
            <a:headEnd type="none" w="med" len="med"/>
            <a:tailEnd type="arrow"/>
          </a:ln>
          <a:effectLst/>
        </p:spPr>
      </p:cxnSp>
      <p:cxnSp>
        <p:nvCxnSpPr>
          <p:cNvPr id="14" name="Straight Connector 13"/>
          <p:cNvCxnSpPr/>
          <p:nvPr/>
        </p:nvCxnSpPr>
        <p:spPr bwMode="auto">
          <a:xfrm>
            <a:off x="2551609" y="3579223"/>
            <a:ext cx="1036321" cy="975360"/>
          </a:xfrm>
          <a:prstGeom prst="line">
            <a:avLst/>
          </a:prstGeom>
          <a:noFill/>
          <a:ln w="57150" cap="flat" cmpd="sng" algn="ctr">
            <a:solidFill>
              <a:srgbClr val="FF0000"/>
            </a:solidFill>
            <a:prstDash val="sysDot"/>
            <a:round/>
            <a:headEnd type="none" w="med" len="med"/>
            <a:tailEnd type="none" w="med" len="med"/>
          </a:ln>
          <a:effectLst/>
        </p:spPr>
      </p:cxnSp>
      <p:sp>
        <p:nvSpPr>
          <p:cNvPr id="17" name="TextBox 16"/>
          <p:cNvSpPr txBox="1"/>
          <p:nvPr/>
        </p:nvSpPr>
        <p:spPr>
          <a:xfrm>
            <a:off x="101885" y="2832399"/>
            <a:ext cx="2210540" cy="3046988"/>
          </a:xfrm>
          <a:prstGeom prst="rect">
            <a:avLst/>
          </a:prstGeom>
          <a:noFill/>
        </p:spPr>
        <p:txBody>
          <a:bodyPr wrap="square" rtlCol="0">
            <a:spAutoFit/>
          </a:bodyPr>
          <a:lstStyle/>
          <a:p>
            <a:r>
              <a:rPr lang="en-GB" dirty="0" smtClean="0"/>
              <a:t>Note also the suspicion of some winds with 180 degree shift in direction </a:t>
            </a:r>
            <a:br>
              <a:rPr lang="en-GB" dirty="0" smtClean="0"/>
            </a:br>
            <a:r>
              <a:rPr lang="en-GB" dirty="0" smtClean="0"/>
              <a:t>u </a:t>
            </a:r>
            <a:r>
              <a:rPr lang="en-GB" dirty="0" smtClean="0">
                <a:sym typeface="Wingdings" pitchFamily="2" charset="2"/>
              </a:rPr>
              <a:t> -u </a:t>
            </a:r>
            <a:br>
              <a:rPr lang="en-GB" dirty="0" smtClean="0">
                <a:sym typeface="Wingdings" pitchFamily="2" charset="2"/>
              </a:rPr>
            </a:br>
            <a:r>
              <a:rPr lang="en-GB" dirty="0" smtClean="0">
                <a:sym typeface="Wingdings" pitchFamily="2" charset="2"/>
              </a:rPr>
              <a:t>v  -v</a:t>
            </a:r>
            <a:endParaRPr lang="en-GB" dirty="0"/>
          </a:p>
        </p:txBody>
      </p:sp>
      <p:cxnSp>
        <p:nvCxnSpPr>
          <p:cNvPr id="19" name="Straight Arrow Connector 18"/>
          <p:cNvCxnSpPr/>
          <p:nvPr/>
        </p:nvCxnSpPr>
        <p:spPr bwMode="auto">
          <a:xfrm>
            <a:off x="1959429" y="3970187"/>
            <a:ext cx="452845" cy="0"/>
          </a:xfrm>
          <a:prstGeom prst="straightConnector1">
            <a:avLst/>
          </a:prstGeom>
          <a:noFill/>
          <a:ln w="508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28258458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ERA-20C rejected most of the (bogus) observations of tropical cyclone </a:t>
            </a:r>
            <a:r>
              <a:rPr lang="en-GB" smtClean="0"/>
              <a:t>(TC) central </a:t>
            </a:r>
            <a:r>
              <a:rPr lang="en-GB" dirty="0" smtClean="0"/>
              <a:t>pressure</a:t>
            </a:r>
            <a:endParaRPr lang="en-GB" dirty="0"/>
          </a:p>
        </p:txBody>
      </p:sp>
      <p:sp>
        <p:nvSpPr>
          <p:cNvPr id="4" name="Rectangle 3"/>
          <p:cNvSpPr/>
          <p:nvPr/>
        </p:nvSpPr>
        <p:spPr bwMode="auto">
          <a:xfrm>
            <a:off x="5738974" y="1"/>
            <a:ext cx="1055526" cy="196680"/>
          </a:xfrm>
          <a:prstGeom prst="rect">
            <a:avLst/>
          </a:prstGeom>
          <a:solidFill>
            <a:srgbClr val="FFFF00">
              <a:alpha val="50000"/>
            </a:srgbClr>
          </a:solidFill>
          <a:ln w="508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88472" y="1143000"/>
            <a:ext cx="3559118" cy="4953000"/>
          </a:xfrm>
        </p:spPr>
      </p:pic>
      <p:sp>
        <p:nvSpPr>
          <p:cNvPr id="18" name="TextBox 17"/>
          <p:cNvSpPr txBox="1"/>
          <p:nvPr/>
        </p:nvSpPr>
        <p:spPr>
          <a:xfrm>
            <a:off x="1628503" y="1641510"/>
            <a:ext cx="973343" cy="461665"/>
          </a:xfrm>
          <a:prstGeom prst="rect">
            <a:avLst/>
          </a:prstGeom>
          <a:noFill/>
        </p:spPr>
        <p:txBody>
          <a:bodyPr wrap="none" rtlCol="0">
            <a:spAutoFit/>
          </a:bodyPr>
          <a:lstStyle/>
          <a:p>
            <a:r>
              <a:rPr lang="en-GB" dirty="0" smtClean="0"/>
              <a:t>20CR</a:t>
            </a:r>
            <a:endParaRPr lang="en-GB" dirty="0"/>
          </a:p>
        </p:txBody>
      </p:sp>
      <p:sp>
        <p:nvSpPr>
          <p:cNvPr id="19" name="TextBox 18"/>
          <p:cNvSpPr txBox="1"/>
          <p:nvPr/>
        </p:nvSpPr>
        <p:spPr>
          <a:xfrm>
            <a:off x="890004" y="3061008"/>
            <a:ext cx="1898468" cy="830997"/>
          </a:xfrm>
          <a:prstGeom prst="rect">
            <a:avLst/>
          </a:prstGeom>
          <a:noFill/>
        </p:spPr>
        <p:txBody>
          <a:bodyPr wrap="square" rtlCol="0">
            <a:spAutoFit/>
          </a:bodyPr>
          <a:lstStyle/>
          <a:p>
            <a:pPr algn="ctr"/>
            <a:r>
              <a:rPr lang="en-GB" dirty="0" smtClean="0"/>
              <a:t>ERA-20C ensemble</a:t>
            </a:r>
            <a:endParaRPr lang="en-GB" dirty="0"/>
          </a:p>
        </p:txBody>
      </p:sp>
      <p:sp>
        <p:nvSpPr>
          <p:cNvPr id="20" name="TextBox 19"/>
          <p:cNvSpPr txBox="1"/>
          <p:nvPr/>
        </p:nvSpPr>
        <p:spPr>
          <a:xfrm>
            <a:off x="635727" y="4602425"/>
            <a:ext cx="2152746" cy="830997"/>
          </a:xfrm>
          <a:prstGeom prst="rect">
            <a:avLst/>
          </a:prstGeom>
          <a:noFill/>
        </p:spPr>
        <p:txBody>
          <a:bodyPr wrap="square" rtlCol="0">
            <a:spAutoFit/>
          </a:bodyPr>
          <a:lstStyle/>
          <a:p>
            <a:pPr algn="ctr"/>
            <a:r>
              <a:rPr lang="en-GB" dirty="0" smtClean="0"/>
              <a:t>ERA-20C deterministic</a:t>
            </a:r>
            <a:endParaRPr lang="en-GB" dirty="0"/>
          </a:p>
        </p:txBody>
      </p:sp>
      <p:sp>
        <p:nvSpPr>
          <p:cNvPr id="21" name="TextBox 20"/>
          <p:cNvSpPr txBox="1"/>
          <p:nvPr/>
        </p:nvSpPr>
        <p:spPr>
          <a:xfrm>
            <a:off x="6347590" y="2656840"/>
            <a:ext cx="2700616" cy="830997"/>
          </a:xfrm>
          <a:prstGeom prst="rect">
            <a:avLst/>
          </a:prstGeom>
          <a:noFill/>
        </p:spPr>
        <p:txBody>
          <a:bodyPr wrap="square" rtlCol="0">
            <a:spAutoFit/>
          </a:bodyPr>
          <a:lstStyle/>
          <a:p>
            <a:pPr algn="ctr"/>
            <a:r>
              <a:rPr lang="en-GB" sz="1600" dirty="0" smtClean="0"/>
              <a:t>Here we rejected most data b/c of background check or </a:t>
            </a:r>
            <a:r>
              <a:rPr lang="en-GB" sz="1600" dirty="0" err="1" smtClean="0"/>
              <a:t>VarQC</a:t>
            </a:r>
            <a:endParaRPr lang="en-GB" sz="1600" dirty="0"/>
          </a:p>
        </p:txBody>
      </p:sp>
      <p:sp>
        <p:nvSpPr>
          <p:cNvPr id="23" name="TextBox 22"/>
          <p:cNvSpPr txBox="1"/>
          <p:nvPr/>
        </p:nvSpPr>
        <p:spPr>
          <a:xfrm>
            <a:off x="6347590" y="4104305"/>
            <a:ext cx="2700616" cy="2062103"/>
          </a:xfrm>
          <a:prstGeom prst="rect">
            <a:avLst/>
          </a:prstGeom>
          <a:noFill/>
        </p:spPr>
        <p:txBody>
          <a:bodyPr wrap="square" rtlCol="0">
            <a:spAutoFit/>
          </a:bodyPr>
          <a:lstStyle/>
          <a:p>
            <a:pPr algn="ctr"/>
            <a:r>
              <a:rPr lang="en-GB" sz="1600" dirty="0" smtClean="0"/>
              <a:t>Here we rejected most data b/c of an innovative QC that rejected constant time-series of observations… and central pressures can be constant for several days in </a:t>
            </a:r>
            <a:r>
              <a:rPr lang="en-GB" sz="1600" dirty="0" err="1" smtClean="0"/>
              <a:t>IBTrACS</a:t>
            </a:r>
            <a:r>
              <a:rPr lang="en-GB" sz="1600" dirty="0" smtClean="0"/>
              <a:t>!</a:t>
            </a:r>
            <a:endParaRPr lang="en-GB" sz="1600" dirty="0"/>
          </a:p>
        </p:txBody>
      </p:sp>
      <p:sp>
        <p:nvSpPr>
          <p:cNvPr id="24" name="TextBox 23"/>
          <p:cNvSpPr txBox="1"/>
          <p:nvPr/>
        </p:nvSpPr>
        <p:spPr>
          <a:xfrm>
            <a:off x="6266737" y="1143726"/>
            <a:ext cx="2700616" cy="584775"/>
          </a:xfrm>
          <a:prstGeom prst="rect">
            <a:avLst/>
          </a:prstGeom>
          <a:noFill/>
        </p:spPr>
        <p:txBody>
          <a:bodyPr wrap="square" rtlCol="0">
            <a:spAutoFit/>
          </a:bodyPr>
          <a:lstStyle/>
          <a:p>
            <a:pPr algn="ctr"/>
            <a:r>
              <a:rPr lang="en-GB" sz="1600" dirty="0" smtClean="0"/>
              <a:t>20CR assimilated most TC bogus observations</a:t>
            </a:r>
            <a:endParaRPr lang="en-GB" sz="1600" dirty="0"/>
          </a:p>
        </p:txBody>
      </p:sp>
    </p:spTree>
    <p:extLst>
      <p:ext uri="{BB962C8B-B14F-4D97-AF65-F5344CB8AC3E}">
        <p14:creationId xmlns:p14="http://schemas.microsoft.com/office/powerpoint/2010/main" val="24132881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is really happening in the Southern high latitudes?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97310" y="977529"/>
            <a:ext cx="4941443" cy="4953000"/>
          </a:xfrm>
        </p:spPr>
      </p:pic>
      <p:sp>
        <p:nvSpPr>
          <p:cNvPr id="4" name="Rectangle 3"/>
          <p:cNvSpPr/>
          <p:nvPr/>
        </p:nvSpPr>
        <p:spPr bwMode="auto">
          <a:xfrm>
            <a:off x="6881974" y="1"/>
            <a:ext cx="820576" cy="196680"/>
          </a:xfrm>
          <a:prstGeom prst="rect">
            <a:avLst/>
          </a:prstGeom>
          <a:solidFill>
            <a:srgbClr val="FFFF00">
              <a:alpha val="50000"/>
            </a:srgbClr>
          </a:solidFill>
          <a:ln w="508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6" name="Down Arrow 5"/>
          <p:cNvSpPr/>
          <p:nvPr/>
        </p:nvSpPr>
        <p:spPr bwMode="auto">
          <a:xfrm>
            <a:off x="6705600" y="1306278"/>
            <a:ext cx="333153" cy="696685"/>
          </a:xfrm>
          <a:prstGeom prst="downArrow">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7" name="TextBox 6"/>
          <p:cNvSpPr txBox="1"/>
          <p:nvPr/>
        </p:nvSpPr>
        <p:spPr>
          <a:xfrm>
            <a:off x="7154512" y="1435261"/>
            <a:ext cx="1989488" cy="3785652"/>
          </a:xfrm>
          <a:prstGeom prst="rect">
            <a:avLst/>
          </a:prstGeom>
          <a:noFill/>
        </p:spPr>
        <p:txBody>
          <a:bodyPr wrap="square" rtlCol="0">
            <a:spAutoFit/>
          </a:bodyPr>
          <a:lstStyle/>
          <a:p>
            <a:r>
              <a:rPr lang="en-GB" dirty="0" smtClean="0"/>
              <a:t>~10 hPa drop in ERA-20C and 20CR: is it real?</a:t>
            </a:r>
          </a:p>
          <a:p>
            <a:endParaRPr lang="en-GB" dirty="0"/>
          </a:p>
          <a:p>
            <a:r>
              <a:rPr lang="en-GB" dirty="0" smtClean="0"/>
              <a:t>Note, it is not seen in an AMIP run </a:t>
            </a:r>
            <a:br>
              <a:rPr lang="en-GB" dirty="0" smtClean="0"/>
            </a:br>
            <a:r>
              <a:rPr lang="en-GB" dirty="0" smtClean="0"/>
              <a:t>(ERA-20CM)</a:t>
            </a:r>
            <a:endParaRPr lang="en-GB" dirty="0"/>
          </a:p>
        </p:txBody>
      </p:sp>
      <p:sp>
        <p:nvSpPr>
          <p:cNvPr id="8" name="Down Arrow 7"/>
          <p:cNvSpPr/>
          <p:nvPr/>
        </p:nvSpPr>
        <p:spPr bwMode="auto">
          <a:xfrm>
            <a:off x="6705600" y="2415987"/>
            <a:ext cx="333153" cy="696685"/>
          </a:xfrm>
          <a:prstGeom prst="downArrow">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9" name="Down Arrow 8"/>
          <p:cNvSpPr/>
          <p:nvPr/>
        </p:nvSpPr>
        <p:spPr bwMode="auto">
          <a:xfrm>
            <a:off x="6715397" y="3552329"/>
            <a:ext cx="333153" cy="696685"/>
          </a:xfrm>
          <a:prstGeom prst="downArrow">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10" name="Down Arrow 9"/>
          <p:cNvSpPr/>
          <p:nvPr/>
        </p:nvSpPr>
        <p:spPr bwMode="auto">
          <a:xfrm>
            <a:off x="6715397" y="4653160"/>
            <a:ext cx="333153" cy="696685"/>
          </a:xfrm>
          <a:prstGeom prst="downArrow">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11" name="TextBox 10"/>
          <p:cNvSpPr txBox="1"/>
          <p:nvPr/>
        </p:nvSpPr>
        <p:spPr>
          <a:xfrm>
            <a:off x="205477" y="990808"/>
            <a:ext cx="1891833" cy="3416320"/>
          </a:xfrm>
          <a:prstGeom prst="rect">
            <a:avLst/>
          </a:prstGeom>
          <a:noFill/>
        </p:spPr>
        <p:txBody>
          <a:bodyPr wrap="square" rtlCol="0">
            <a:spAutoFit/>
          </a:bodyPr>
          <a:lstStyle/>
          <a:p>
            <a:r>
              <a:rPr lang="en-GB" dirty="0" smtClean="0"/>
              <a:t>Problem first pointed out, to my knowledge, by Dave Bromwich and </a:t>
            </a:r>
            <a:r>
              <a:rPr lang="en-GB" dirty="0" err="1" smtClean="0"/>
              <a:t>Julien</a:t>
            </a:r>
            <a:r>
              <a:rPr lang="en-GB" dirty="0" smtClean="0"/>
              <a:t> Nicolas</a:t>
            </a:r>
            <a:endParaRPr lang="en-GB" dirty="0"/>
          </a:p>
        </p:txBody>
      </p:sp>
    </p:spTree>
    <p:extLst>
      <p:ext uri="{BB962C8B-B14F-4D97-AF65-F5344CB8AC3E}">
        <p14:creationId xmlns:p14="http://schemas.microsoft.com/office/powerpoint/2010/main" val="21304619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Computing maps of departures </a:t>
            </a:r>
            <a:r>
              <a:rPr lang="en-GB" smtClean="0"/>
              <a:t>with respect t</a:t>
            </a:r>
            <a:r>
              <a:rPr lang="en-GB" dirty="0"/>
              <a:t>o</a:t>
            </a:r>
            <a:r>
              <a:rPr lang="en-GB" smtClean="0"/>
              <a:t> </a:t>
            </a:r>
            <a:r>
              <a:rPr lang="en-GB" dirty="0" smtClean="0"/>
              <a:t/>
            </a:r>
            <a:br>
              <a:rPr lang="en-GB" dirty="0" smtClean="0"/>
            </a:br>
            <a:r>
              <a:rPr lang="en-GB" dirty="0" smtClean="0"/>
              <a:t>ERA-20C, the AMIP (ERA-20CM), and 20CR</a:t>
            </a:r>
            <a:endParaRPr lang="en-GB" dirty="0"/>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t="2" b="38219"/>
          <a:stretch/>
        </p:blipFill>
        <p:spPr>
          <a:xfrm>
            <a:off x="908498" y="916577"/>
            <a:ext cx="7319067" cy="3060000"/>
          </a:xfrm>
        </p:spPr>
      </p:pic>
      <p:sp>
        <p:nvSpPr>
          <p:cNvPr id="4" name="Rectangle 3"/>
          <p:cNvSpPr/>
          <p:nvPr/>
        </p:nvSpPr>
        <p:spPr bwMode="auto">
          <a:xfrm>
            <a:off x="6881974" y="1"/>
            <a:ext cx="820576" cy="196680"/>
          </a:xfrm>
          <a:prstGeom prst="rect">
            <a:avLst/>
          </a:prstGeom>
          <a:solidFill>
            <a:srgbClr val="FFFF00">
              <a:alpha val="50000"/>
            </a:srgbClr>
          </a:solidFill>
          <a:ln w="508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6" name="TextBox 5"/>
          <p:cNvSpPr txBox="1"/>
          <p:nvPr/>
        </p:nvSpPr>
        <p:spPr>
          <a:xfrm>
            <a:off x="69668" y="4119137"/>
            <a:ext cx="8969829" cy="2492990"/>
          </a:xfrm>
          <a:prstGeom prst="rect">
            <a:avLst/>
          </a:prstGeom>
          <a:noFill/>
        </p:spPr>
        <p:txBody>
          <a:bodyPr wrap="square" rtlCol="0">
            <a:spAutoFit/>
          </a:bodyPr>
          <a:lstStyle/>
          <a:p>
            <a:r>
              <a:rPr lang="en-GB" sz="2000" dirty="0" smtClean="0"/>
              <a:t>…suggests that observations of pressure reported at the highest latitudes do not agree with the free model integration. Yet all such observations are consistent between one another (all collections have the same </a:t>
            </a:r>
            <a:r>
              <a:rPr lang="en-GB" sz="2000" dirty="0" err="1" smtClean="0"/>
              <a:t>behavior</a:t>
            </a:r>
            <a:r>
              <a:rPr lang="en-GB" sz="2000" dirty="0" smtClean="0"/>
              <a:t>). Who’s right then? The pressure observations, or the (sea-ice-driven) model? Is the forcing ‘suboptimal’?</a:t>
            </a:r>
          </a:p>
          <a:p>
            <a:r>
              <a:rPr lang="en-GB" sz="2000" dirty="0" smtClean="0"/>
              <a:t>	See animation for several years, and other videos, at</a:t>
            </a:r>
          </a:p>
          <a:p>
            <a:r>
              <a:rPr lang="en-GB" sz="1600" dirty="0">
                <a:hlinkClick r:id="rId3"/>
              </a:rPr>
              <a:t>https://</a:t>
            </a:r>
            <a:r>
              <a:rPr lang="en-GB" sz="1600" dirty="0" smtClean="0">
                <a:hlinkClick r:id="rId3"/>
              </a:rPr>
              <a:t>www.youtube.com/playlist?list=PLNgQfkVXCl8gQKXkXEUBEygfSreSwNY1Z</a:t>
            </a:r>
            <a:endParaRPr lang="en-GB" sz="1600" dirty="0" smtClean="0"/>
          </a:p>
          <a:p>
            <a:endParaRPr lang="en-GB" sz="2000" dirty="0"/>
          </a:p>
        </p:txBody>
      </p:sp>
      <p:sp>
        <p:nvSpPr>
          <p:cNvPr id="7" name="Oval 6"/>
          <p:cNvSpPr/>
          <p:nvPr/>
        </p:nvSpPr>
        <p:spPr bwMode="auto">
          <a:xfrm>
            <a:off x="4615543" y="1724297"/>
            <a:ext cx="1715588" cy="1619794"/>
          </a:xfrm>
          <a:prstGeom prst="ellipse">
            <a:avLst/>
          </a:prstGeom>
          <a:noFill/>
          <a:ln w="50800" cap="flat" cmpd="sng" algn="ctr">
            <a:solidFill>
              <a:schemeClr val="bg2">
                <a:lumMod val="75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cxnSp>
        <p:nvCxnSpPr>
          <p:cNvPr id="10" name="Straight Arrow Connector 9"/>
          <p:cNvCxnSpPr/>
          <p:nvPr/>
        </p:nvCxnSpPr>
        <p:spPr bwMode="auto">
          <a:xfrm flipH="1">
            <a:off x="2377440" y="844380"/>
            <a:ext cx="191589" cy="759599"/>
          </a:xfrm>
          <a:prstGeom prst="straightConnector1">
            <a:avLst/>
          </a:prstGeom>
          <a:noFill/>
          <a:ln w="50800" cap="flat" cmpd="sng" algn="ctr">
            <a:solidFill>
              <a:srgbClr val="FF0000"/>
            </a:solidFill>
            <a:prstDash val="solid"/>
            <a:round/>
            <a:headEnd type="none" w="med" len="med"/>
            <a:tailEnd type="arrow"/>
          </a:ln>
          <a:effectLst/>
        </p:spPr>
      </p:cxnSp>
      <p:cxnSp>
        <p:nvCxnSpPr>
          <p:cNvPr id="13" name="Straight Arrow Connector 12"/>
          <p:cNvCxnSpPr/>
          <p:nvPr/>
        </p:nvCxnSpPr>
        <p:spPr bwMode="auto">
          <a:xfrm>
            <a:off x="2569029" y="844380"/>
            <a:ext cx="539931" cy="759599"/>
          </a:xfrm>
          <a:prstGeom prst="straightConnector1">
            <a:avLst/>
          </a:prstGeom>
          <a:noFill/>
          <a:ln w="50800" cap="flat" cmpd="sng" algn="ctr">
            <a:solidFill>
              <a:srgbClr val="FF0000"/>
            </a:solidFill>
            <a:prstDash val="solid"/>
            <a:round/>
            <a:headEnd type="none" w="med" len="med"/>
            <a:tailEnd type="arrow"/>
          </a:ln>
          <a:effectLst/>
        </p:spPr>
      </p:cxnSp>
      <p:cxnSp>
        <p:nvCxnSpPr>
          <p:cNvPr id="16" name="Straight Arrow Connector 15"/>
          <p:cNvCxnSpPr/>
          <p:nvPr/>
        </p:nvCxnSpPr>
        <p:spPr bwMode="auto">
          <a:xfrm>
            <a:off x="4933406" y="844379"/>
            <a:ext cx="539931" cy="759599"/>
          </a:xfrm>
          <a:prstGeom prst="straightConnector1">
            <a:avLst/>
          </a:prstGeom>
          <a:noFill/>
          <a:ln w="50800" cap="flat" cmpd="sng" algn="ctr">
            <a:solidFill>
              <a:srgbClr val="FF0000"/>
            </a:solidFill>
            <a:prstDash val="solid"/>
            <a:round/>
            <a:headEnd type="none" w="med" len="med"/>
            <a:tailEnd type="arrow"/>
          </a:ln>
          <a:effectLst/>
        </p:spPr>
      </p:cxnSp>
      <p:cxnSp>
        <p:nvCxnSpPr>
          <p:cNvPr id="17" name="Straight Arrow Connector 16"/>
          <p:cNvCxnSpPr/>
          <p:nvPr/>
        </p:nvCxnSpPr>
        <p:spPr bwMode="auto">
          <a:xfrm>
            <a:off x="6984259" y="844378"/>
            <a:ext cx="539931" cy="759599"/>
          </a:xfrm>
          <a:prstGeom prst="straightConnector1">
            <a:avLst/>
          </a:prstGeom>
          <a:noFill/>
          <a:ln w="508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24579098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How can we quickly assess the current climate evolutions?</a:t>
            </a:r>
            <a:endParaRPr lang="en-GB"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4488" y="916577"/>
            <a:ext cx="4570678" cy="4953000"/>
          </a:xfrm>
        </p:spPr>
      </p:pic>
      <p:sp>
        <p:nvSpPr>
          <p:cNvPr id="6" name="Rectangle 5"/>
          <p:cNvSpPr/>
          <p:nvPr/>
        </p:nvSpPr>
        <p:spPr>
          <a:xfrm>
            <a:off x="0" y="5967346"/>
            <a:ext cx="9022080" cy="338554"/>
          </a:xfrm>
          <a:prstGeom prst="rect">
            <a:avLst/>
          </a:prstGeom>
        </p:spPr>
        <p:txBody>
          <a:bodyPr wrap="square">
            <a:spAutoFit/>
          </a:bodyPr>
          <a:lstStyle/>
          <a:p>
            <a:r>
              <a:rPr lang="en-GB" sz="1600" dirty="0">
                <a:hlinkClick r:id="rId3"/>
              </a:rPr>
              <a:t>http://www.ecmwf.int/en/about/media-centre/news/2015/warm-conditions-continue-2015</a:t>
            </a:r>
            <a:endParaRPr lang="en-GB" sz="16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3487" y="4247433"/>
            <a:ext cx="2804160" cy="1009158"/>
          </a:xfrm>
          <a:prstGeom prst="rect">
            <a:avLst/>
          </a:prstGeom>
        </p:spPr>
      </p:pic>
      <p:cxnSp>
        <p:nvCxnSpPr>
          <p:cNvPr id="10" name="Straight Arrow Connector 9"/>
          <p:cNvCxnSpPr/>
          <p:nvPr/>
        </p:nvCxnSpPr>
        <p:spPr bwMode="auto">
          <a:xfrm>
            <a:off x="2290355" y="4554586"/>
            <a:ext cx="3143794" cy="0"/>
          </a:xfrm>
          <a:prstGeom prst="straightConnector1">
            <a:avLst/>
          </a:prstGeom>
          <a:noFill/>
          <a:ln w="12700" cap="flat" cmpd="sng" algn="ctr">
            <a:solidFill>
              <a:schemeClr val="accent1"/>
            </a:solidFill>
            <a:prstDash val="dash"/>
            <a:round/>
            <a:headEnd type="none" w="med" len="med"/>
            <a:tailEnd type="arrow"/>
          </a:ln>
          <a:effectLst/>
        </p:spPr>
      </p:cxnSp>
      <p:sp>
        <p:nvSpPr>
          <p:cNvPr id="18" name="Rectangle 17"/>
          <p:cNvSpPr/>
          <p:nvPr/>
        </p:nvSpPr>
        <p:spPr bwMode="auto">
          <a:xfrm>
            <a:off x="104774" y="1"/>
            <a:ext cx="406401" cy="196680"/>
          </a:xfrm>
          <a:prstGeom prst="rect">
            <a:avLst/>
          </a:prstGeom>
          <a:solidFill>
            <a:srgbClr val="FFFF00">
              <a:alpha val="50000"/>
            </a:srgbClr>
          </a:solidFill>
          <a:ln w="508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9112357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44488" y="44361"/>
            <a:ext cx="8799512" cy="647700"/>
          </a:xfrm>
          <a:ln w="9525"/>
        </p:spPr>
        <p:txBody>
          <a:bodyPr/>
          <a:lstStyle/>
          <a:p>
            <a:r>
              <a:rPr lang="en-US" dirty="0" smtClean="0"/>
              <a:t>ECMWF </a:t>
            </a:r>
            <a:r>
              <a:rPr lang="en-US" dirty="0" err="1" smtClean="0"/>
              <a:t>Reanalyses</a:t>
            </a:r>
            <a:r>
              <a:rPr lang="en-US" dirty="0" smtClean="0"/>
              <a:t> (not including chemistry and composition)</a:t>
            </a:r>
            <a:endParaRPr lang="en-US" dirty="0" smtClean="0">
              <a:latin typeface="Calibri" pitchFamily="36" charset="0"/>
              <a:ea typeface="ＭＳ Ｐゴシック" pitchFamily="36" charset="-128"/>
            </a:endParaRPr>
          </a:p>
        </p:txBody>
      </p:sp>
      <p:sp>
        <p:nvSpPr>
          <p:cNvPr id="11" name="Rectangle 10"/>
          <p:cNvSpPr/>
          <p:nvPr/>
        </p:nvSpPr>
        <p:spPr bwMode="auto">
          <a:xfrm>
            <a:off x="4557837" y="1718698"/>
            <a:ext cx="2988761" cy="230943"/>
          </a:xfrm>
          <a:prstGeom prst="rect">
            <a:avLst/>
          </a:prstGeom>
          <a:solidFill>
            <a:schemeClr val="bg1">
              <a:lumMod val="65000"/>
            </a:schemeClr>
          </a:solidFill>
          <a:ln>
            <a:noFill/>
            <a:headEnd type="none" w="med" len="med"/>
            <a:tailEnd type="none" w="med" len="med"/>
          </a:ln>
        </p:spPr>
        <p:style>
          <a:lnRef idx="3">
            <a:schemeClr val="lt1"/>
          </a:lnRef>
          <a:fillRef idx="1">
            <a:schemeClr val="dk1"/>
          </a:fillRef>
          <a:effectRef idx="1">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400" dirty="0" smtClean="0">
                <a:solidFill>
                  <a:schemeClr val="bg1"/>
                </a:solidFill>
                <a:latin typeface="Arial" charset="0"/>
              </a:rPr>
              <a:t>ERA-40</a:t>
            </a:r>
            <a:endParaRPr kumimoji="0" lang="en-US" sz="1400" b="1" i="0" u="none" strike="noStrike" cap="none" normalizeH="0" baseline="0" dirty="0">
              <a:ln>
                <a:noFill/>
              </a:ln>
              <a:solidFill>
                <a:schemeClr val="bg1"/>
              </a:solidFill>
              <a:effectLst/>
              <a:latin typeface="Arial" charset="0"/>
            </a:endParaRPr>
          </a:p>
        </p:txBody>
      </p:sp>
      <p:sp>
        <p:nvSpPr>
          <p:cNvPr id="12" name="Rectangle 11"/>
          <p:cNvSpPr/>
          <p:nvPr/>
        </p:nvSpPr>
        <p:spPr bwMode="auto">
          <a:xfrm>
            <a:off x="6097087" y="2012408"/>
            <a:ext cx="1027614" cy="218292"/>
          </a:xfrm>
          <a:prstGeom prst="rect">
            <a:avLst/>
          </a:prstGeom>
          <a:solidFill>
            <a:schemeClr val="bg1">
              <a:lumMod val="65000"/>
            </a:schemeClr>
          </a:solidFill>
          <a:ln>
            <a:noFill/>
            <a:headEnd type="none" w="med" len="med"/>
            <a:tailEnd type="none" w="med" len="med"/>
          </a:ln>
        </p:spPr>
        <p:style>
          <a:lnRef idx="3">
            <a:schemeClr val="lt1"/>
          </a:lnRef>
          <a:fillRef idx="1">
            <a:schemeClr val="dk1"/>
          </a:fillRef>
          <a:effectRef idx="1">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400" dirty="0" smtClean="0">
                <a:solidFill>
                  <a:schemeClr val="bg1"/>
                </a:solidFill>
                <a:latin typeface="Arial" charset="0"/>
              </a:rPr>
              <a:t>ERA-15</a:t>
            </a:r>
            <a:endParaRPr kumimoji="0" lang="en-US" sz="2000" b="1" i="0" u="none" strike="noStrike" cap="none" normalizeH="0" baseline="0" dirty="0">
              <a:ln>
                <a:noFill/>
              </a:ln>
              <a:solidFill>
                <a:schemeClr val="bg1"/>
              </a:solidFill>
              <a:effectLst/>
              <a:latin typeface="Arial" charset="0"/>
            </a:endParaRPr>
          </a:p>
        </p:txBody>
      </p:sp>
      <p:cxnSp>
        <p:nvCxnSpPr>
          <p:cNvPr id="13" name="Straight Arrow Connector 12"/>
          <p:cNvCxnSpPr/>
          <p:nvPr/>
        </p:nvCxnSpPr>
        <p:spPr bwMode="auto">
          <a:xfrm rot="5400000" flipH="1" flipV="1">
            <a:off x="-2001114" y="3581686"/>
            <a:ext cx="4808621" cy="1588"/>
          </a:xfrm>
          <a:prstGeom prst="straightConnector1">
            <a:avLst/>
          </a:prstGeom>
          <a:noFill/>
          <a:ln w="28575" cap="flat" cmpd="sng" algn="ctr">
            <a:solidFill>
              <a:schemeClr val="tx2">
                <a:lumMod val="50000"/>
              </a:schemeClr>
            </a:solidFill>
            <a:prstDash val="solid"/>
            <a:round/>
            <a:headEnd type="none" w="med" len="med"/>
            <a:tailEnd type="none" w="med" len="med"/>
          </a:ln>
          <a:effectLst/>
        </p:spPr>
      </p:cxnSp>
      <p:sp>
        <p:nvSpPr>
          <p:cNvPr id="14" name="TextBox 13"/>
          <p:cNvSpPr txBox="1"/>
          <p:nvPr/>
        </p:nvSpPr>
        <p:spPr>
          <a:xfrm rot="-5400000">
            <a:off x="-1494159" y="3402122"/>
            <a:ext cx="3366627" cy="461665"/>
          </a:xfrm>
          <a:prstGeom prst="rect">
            <a:avLst/>
          </a:prstGeom>
          <a:noFill/>
        </p:spPr>
        <p:txBody>
          <a:bodyPr wrap="none" rtlCol="0">
            <a:spAutoFit/>
          </a:bodyPr>
          <a:lstStyle/>
          <a:p>
            <a:r>
              <a:rPr lang="en-US" dirty="0" smtClean="0"/>
              <a:t>Observation Diversity</a:t>
            </a:r>
            <a:endParaRPr lang="en-US" dirty="0"/>
          </a:p>
        </p:txBody>
      </p:sp>
      <p:sp>
        <p:nvSpPr>
          <p:cNvPr id="15" name="Flowchart: Manual Input 14"/>
          <p:cNvSpPr/>
          <p:nvPr/>
        </p:nvSpPr>
        <p:spPr bwMode="auto">
          <a:xfrm rot="5400000" flipH="1">
            <a:off x="7135645" y="213597"/>
            <a:ext cx="376383" cy="254816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894 h 10894"/>
              <a:gd name="connsiteX1" fmla="*/ 10000 w 10000"/>
              <a:gd name="connsiteY1" fmla="*/ 0 h 10894"/>
              <a:gd name="connsiteX2" fmla="*/ 10000 w 10000"/>
              <a:gd name="connsiteY2" fmla="*/ 10894 h 10894"/>
              <a:gd name="connsiteX3" fmla="*/ 0 w 10000"/>
              <a:gd name="connsiteY3" fmla="*/ 10894 h 10894"/>
              <a:gd name="connsiteX4" fmla="*/ 0 w 10000"/>
              <a:gd name="connsiteY4" fmla="*/ 2894 h 10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894">
                <a:moveTo>
                  <a:pt x="0" y="2894"/>
                </a:moveTo>
                <a:lnTo>
                  <a:pt x="10000" y="0"/>
                </a:lnTo>
                <a:lnTo>
                  <a:pt x="10000" y="10894"/>
                </a:lnTo>
                <a:lnTo>
                  <a:pt x="0" y="10894"/>
                </a:lnTo>
                <a:lnTo>
                  <a:pt x="0" y="2894"/>
                </a:lnTo>
                <a:close/>
              </a:path>
            </a:pathLst>
          </a:custGeom>
          <a:solidFill>
            <a:srgbClr val="92D050"/>
          </a:solidFill>
          <a:ln>
            <a:noFill/>
            <a:headEnd type="none" w="med" len="med"/>
            <a:tailEnd type="none" w="med" len="med"/>
          </a:ln>
        </p:spPr>
        <p:style>
          <a:lnRef idx="3">
            <a:schemeClr val="lt1"/>
          </a:lnRef>
          <a:fillRef idx="1">
            <a:schemeClr val="dk1"/>
          </a:fillRef>
          <a:effectRef idx="1">
            <a:schemeClr val="dk1"/>
          </a:effectRef>
          <a:fontRef idx="minor">
            <a:schemeClr val="lt1"/>
          </a:fontRef>
        </p:style>
        <p:txBody>
          <a:bodyPr vert="vert270"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b="0" i="0"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rPr>
              <a:t>ERA-Interim</a:t>
            </a:r>
            <a:endParaRPr kumimoji="0" lang="en-US" b="0" i="0" u="none" strike="noStrike" normalizeH="0" baseline="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endParaRPr>
          </a:p>
        </p:txBody>
      </p:sp>
      <p:sp>
        <p:nvSpPr>
          <p:cNvPr id="16" name="TextBox 15"/>
          <p:cNvSpPr txBox="1"/>
          <p:nvPr/>
        </p:nvSpPr>
        <p:spPr>
          <a:xfrm>
            <a:off x="980371" y="5950689"/>
            <a:ext cx="870751" cy="461665"/>
          </a:xfrm>
          <a:prstGeom prst="rect">
            <a:avLst/>
          </a:prstGeom>
          <a:noFill/>
        </p:spPr>
        <p:txBody>
          <a:bodyPr wrap="none" rtlCol="0">
            <a:spAutoFit/>
          </a:bodyPr>
          <a:lstStyle/>
          <a:p>
            <a:r>
              <a:rPr lang="en-US" dirty="0" smtClean="0">
                <a:solidFill>
                  <a:srgbClr val="1F3692"/>
                </a:solidFill>
              </a:rPr>
              <a:t>1900</a:t>
            </a:r>
            <a:endParaRPr lang="en-US" dirty="0">
              <a:solidFill>
                <a:srgbClr val="1F3692"/>
              </a:solidFill>
            </a:endParaRPr>
          </a:p>
        </p:txBody>
      </p:sp>
      <p:sp>
        <p:nvSpPr>
          <p:cNvPr id="17" name="TextBox 16"/>
          <p:cNvSpPr txBox="1"/>
          <p:nvPr/>
        </p:nvSpPr>
        <p:spPr>
          <a:xfrm>
            <a:off x="3951320" y="5950689"/>
            <a:ext cx="870751" cy="461665"/>
          </a:xfrm>
          <a:prstGeom prst="rect">
            <a:avLst/>
          </a:prstGeom>
          <a:noFill/>
        </p:spPr>
        <p:txBody>
          <a:bodyPr wrap="none" rtlCol="0">
            <a:spAutoFit/>
          </a:bodyPr>
          <a:lstStyle/>
          <a:p>
            <a:r>
              <a:rPr lang="en-US" dirty="0" smtClean="0">
                <a:solidFill>
                  <a:srgbClr val="1F3692"/>
                </a:solidFill>
              </a:rPr>
              <a:t>1950</a:t>
            </a:r>
            <a:endParaRPr lang="en-US" dirty="0">
              <a:solidFill>
                <a:srgbClr val="1F3692"/>
              </a:solidFill>
            </a:endParaRPr>
          </a:p>
        </p:txBody>
      </p:sp>
      <p:sp>
        <p:nvSpPr>
          <p:cNvPr id="18" name="TextBox 17"/>
          <p:cNvSpPr txBox="1"/>
          <p:nvPr/>
        </p:nvSpPr>
        <p:spPr>
          <a:xfrm>
            <a:off x="6995309" y="5950689"/>
            <a:ext cx="870751" cy="461665"/>
          </a:xfrm>
          <a:prstGeom prst="rect">
            <a:avLst/>
          </a:prstGeom>
          <a:noFill/>
        </p:spPr>
        <p:txBody>
          <a:bodyPr wrap="none" rtlCol="0">
            <a:spAutoFit/>
          </a:bodyPr>
          <a:lstStyle/>
          <a:p>
            <a:r>
              <a:rPr lang="en-US" dirty="0" smtClean="0">
                <a:solidFill>
                  <a:srgbClr val="1F3692"/>
                </a:solidFill>
              </a:rPr>
              <a:t>2000</a:t>
            </a:r>
            <a:endParaRPr lang="en-US" dirty="0">
              <a:solidFill>
                <a:srgbClr val="1F3692"/>
              </a:solidFill>
            </a:endParaRPr>
          </a:p>
        </p:txBody>
      </p:sp>
      <p:grpSp>
        <p:nvGrpSpPr>
          <p:cNvPr id="19" name="Group 18"/>
          <p:cNvGrpSpPr/>
          <p:nvPr/>
        </p:nvGrpSpPr>
        <p:grpSpPr>
          <a:xfrm>
            <a:off x="1304116" y="5738632"/>
            <a:ext cx="7404493" cy="276733"/>
            <a:chOff x="854254" y="5674889"/>
            <a:chExt cx="7404493" cy="276733"/>
          </a:xfrm>
        </p:grpSpPr>
        <p:cxnSp>
          <p:nvCxnSpPr>
            <p:cNvPr id="20" name="Straight Connector 19"/>
            <p:cNvCxnSpPr/>
            <p:nvPr/>
          </p:nvCxnSpPr>
          <p:spPr bwMode="auto">
            <a:xfrm>
              <a:off x="854254" y="5915521"/>
              <a:ext cx="613600" cy="0"/>
            </a:xfrm>
            <a:prstGeom prst="line">
              <a:avLst/>
            </a:prstGeom>
            <a:noFill/>
            <a:ln w="50800" cap="flat" cmpd="sng" algn="ctr">
              <a:solidFill>
                <a:srgbClr val="002060"/>
              </a:solidFill>
              <a:prstDash val="solid"/>
              <a:round/>
              <a:headEnd type="none" w="med" len="med"/>
              <a:tailEnd type="none" w="med" len="med"/>
            </a:ln>
            <a:effectLst/>
          </p:spPr>
        </p:cxnSp>
        <p:cxnSp>
          <p:nvCxnSpPr>
            <p:cNvPr id="21" name="Straight Connector 20"/>
            <p:cNvCxnSpPr/>
            <p:nvPr/>
          </p:nvCxnSpPr>
          <p:spPr bwMode="auto">
            <a:xfrm rot="5400000">
              <a:off x="733939" y="5795205"/>
              <a:ext cx="240631" cy="0"/>
            </a:xfrm>
            <a:prstGeom prst="line">
              <a:avLst/>
            </a:prstGeom>
            <a:noFill/>
            <a:ln w="50800" cap="flat" cmpd="sng" algn="ctr">
              <a:solidFill>
                <a:srgbClr val="002060"/>
              </a:solidFill>
              <a:prstDash val="solid"/>
              <a:round/>
              <a:headEnd type="none" w="med" len="med"/>
              <a:tailEnd type="none" w="med" len="med"/>
            </a:ln>
            <a:effectLst/>
          </p:spPr>
        </p:cxnSp>
        <p:cxnSp>
          <p:nvCxnSpPr>
            <p:cNvPr id="22" name="Straight Connector 21"/>
            <p:cNvCxnSpPr/>
            <p:nvPr/>
          </p:nvCxnSpPr>
          <p:spPr bwMode="auto">
            <a:xfrm rot="5400000">
              <a:off x="1347539" y="5795205"/>
              <a:ext cx="240631" cy="0"/>
            </a:xfrm>
            <a:prstGeom prst="line">
              <a:avLst/>
            </a:prstGeom>
            <a:noFill/>
            <a:ln w="50800" cap="flat" cmpd="sng" algn="ctr">
              <a:solidFill>
                <a:srgbClr val="002060"/>
              </a:solidFill>
              <a:prstDash val="solid"/>
              <a:round/>
              <a:headEnd type="none" w="med" len="med"/>
              <a:tailEnd type="none" w="med" len="med"/>
            </a:ln>
            <a:effectLst/>
          </p:spPr>
        </p:cxnSp>
        <p:cxnSp>
          <p:nvCxnSpPr>
            <p:cNvPr id="23" name="Straight Connector 22"/>
            <p:cNvCxnSpPr/>
            <p:nvPr/>
          </p:nvCxnSpPr>
          <p:spPr bwMode="auto">
            <a:xfrm>
              <a:off x="1467864" y="5915521"/>
              <a:ext cx="613600" cy="0"/>
            </a:xfrm>
            <a:prstGeom prst="line">
              <a:avLst/>
            </a:prstGeom>
            <a:noFill/>
            <a:ln w="50800" cap="flat" cmpd="sng" algn="ctr">
              <a:solidFill>
                <a:srgbClr val="002060"/>
              </a:solidFill>
              <a:prstDash val="solid"/>
              <a:round/>
              <a:headEnd type="none" w="med" len="med"/>
              <a:tailEnd type="none" w="med" len="med"/>
            </a:ln>
            <a:effectLst/>
          </p:spPr>
        </p:cxnSp>
        <p:cxnSp>
          <p:nvCxnSpPr>
            <p:cNvPr id="24" name="Straight Connector 23"/>
            <p:cNvCxnSpPr/>
            <p:nvPr/>
          </p:nvCxnSpPr>
          <p:spPr bwMode="auto">
            <a:xfrm rot="5400000">
              <a:off x="1961149" y="5795205"/>
              <a:ext cx="240631" cy="0"/>
            </a:xfrm>
            <a:prstGeom prst="line">
              <a:avLst/>
            </a:prstGeom>
            <a:noFill/>
            <a:ln w="50800" cap="flat" cmpd="sng" algn="ctr">
              <a:solidFill>
                <a:srgbClr val="002060"/>
              </a:solidFill>
              <a:prstDash val="solid"/>
              <a:round/>
              <a:headEnd type="none" w="med" len="med"/>
              <a:tailEnd type="none" w="med" len="med"/>
            </a:ln>
            <a:effectLst/>
          </p:spPr>
        </p:cxnSp>
        <p:cxnSp>
          <p:nvCxnSpPr>
            <p:cNvPr id="25" name="Straight Connector 24"/>
            <p:cNvCxnSpPr/>
            <p:nvPr/>
          </p:nvCxnSpPr>
          <p:spPr bwMode="auto">
            <a:xfrm>
              <a:off x="2093504" y="5915521"/>
              <a:ext cx="613600" cy="0"/>
            </a:xfrm>
            <a:prstGeom prst="line">
              <a:avLst/>
            </a:prstGeom>
            <a:noFill/>
            <a:ln w="50800" cap="flat" cmpd="sng" algn="ctr">
              <a:solidFill>
                <a:srgbClr val="002060"/>
              </a:solidFill>
              <a:prstDash val="solid"/>
              <a:round/>
              <a:headEnd type="none" w="med" len="med"/>
              <a:tailEnd type="none" w="med" len="med"/>
            </a:ln>
            <a:effectLst/>
          </p:spPr>
        </p:cxnSp>
        <p:cxnSp>
          <p:nvCxnSpPr>
            <p:cNvPr id="26" name="Straight Connector 25"/>
            <p:cNvCxnSpPr/>
            <p:nvPr/>
          </p:nvCxnSpPr>
          <p:spPr bwMode="auto">
            <a:xfrm rot="5400000">
              <a:off x="2586789" y="5795205"/>
              <a:ext cx="240631" cy="0"/>
            </a:xfrm>
            <a:prstGeom prst="line">
              <a:avLst/>
            </a:prstGeom>
            <a:noFill/>
            <a:ln w="50800" cap="flat" cmpd="sng" algn="ctr">
              <a:solidFill>
                <a:srgbClr val="002060"/>
              </a:solidFill>
              <a:prstDash val="solid"/>
              <a:round/>
              <a:headEnd type="none" w="med" len="med"/>
              <a:tailEnd type="none" w="med" len="med"/>
            </a:ln>
            <a:effectLst/>
          </p:spPr>
        </p:cxnSp>
        <p:cxnSp>
          <p:nvCxnSpPr>
            <p:cNvPr id="27" name="Straight Connector 26"/>
            <p:cNvCxnSpPr/>
            <p:nvPr/>
          </p:nvCxnSpPr>
          <p:spPr bwMode="auto">
            <a:xfrm>
              <a:off x="2707114" y="5915521"/>
              <a:ext cx="613600" cy="0"/>
            </a:xfrm>
            <a:prstGeom prst="line">
              <a:avLst/>
            </a:prstGeom>
            <a:noFill/>
            <a:ln w="50800" cap="flat" cmpd="sng" algn="ctr">
              <a:solidFill>
                <a:srgbClr val="002060"/>
              </a:solidFill>
              <a:prstDash val="solid"/>
              <a:round/>
              <a:headEnd type="none" w="med" len="med"/>
              <a:tailEnd type="none" w="med" len="med"/>
            </a:ln>
            <a:effectLst/>
          </p:spPr>
        </p:cxnSp>
        <p:cxnSp>
          <p:nvCxnSpPr>
            <p:cNvPr id="28" name="Straight Connector 27"/>
            <p:cNvCxnSpPr/>
            <p:nvPr/>
          </p:nvCxnSpPr>
          <p:spPr bwMode="auto">
            <a:xfrm rot="5400000">
              <a:off x="3200399" y="5795205"/>
              <a:ext cx="240631" cy="0"/>
            </a:xfrm>
            <a:prstGeom prst="line">
              <a:avLst/>
            </a:prstGeom>
            <a:noFill/>
            <a:ln w="50800" cap="flat" cmpd="sng" algn="ctr">
              <a:solidFill>
                <a:srgbClr val="002060"/>
              </a:solidFill>
              <a:prstDash val="solid"/>
              <a:round/>
              <a:headEnd type="none" w="med" len="med"/>
              <a:tailEnd type="none" w="med" len="med"/>
            </a:ln>
            <a:effectLst/>
          </p:spPr>
        </p:cxnSp>
        <p:cxnSp>
          <p:nvCxnSpPr>
            <p:cNvPr id="29" name="Straight Connector 28"/>
            <p:cNvCxnSpPr/>
            <p:nvPr/>
          </p:nvCxnSpPr>
          <p:spPr bwMode="auto">
            <a:xfrm>
              <a:off x="3332759" y="5915521"/>
              <a:ext cx="613600" cy="0"/>
            </a:xfrm>
            <a:prstGeom prst="line">
              <a:avLst/>
            </a:prstGeom>
            <a:noFill/>
            <a:ln w="50800" cap="flat" cmpd="sng" algn="ctr">
              <a:solidFill>
                <a:srgbClr val="002060"/>
              </a:solidFill>
              <a:prstDash val="solid"/>
              <a:round/>
              <a:headEnd type="none" w="med" len="med"/>
              <a:tailEnd type="none" w="med" len="med"/>
            </a:ln>
            <a:effectLst/>
          </p:spPr>
        </p:cxnSp>
        <p:cxnSp>
          <p:nvCxnSpPr>
            <p:cNvPr id="30" name="Straight Connector 29"/>
            <p:cNvCxnSpPr/>
            <p:nvPr/>
          </p:nvCxnSpPr>
          <p:spPr bwMode="auto">
            <a:xfrm rot="5400000">
              <a:off x="3807993" y="5813256"/>
              <a:ext cx="276732" cy="0"/>
            </a:xfrm>
            <a:prstGeom prst="line">
              <a:avLst/>
            </a:prstGeom>
            <a:noFill/>
            <a:ln w="50800" cap="flat" cmpd="sng" algn="ctr">
              <a:solidFill>
                <a:srgbClr val="002060"/>
              </a:solidFill>
              <a:prstDash val="solid"/>
              <a:round/>
              <a:headEnd type="none" w="med" len="med"/>
              <a:tailEnd type="none" w="med" len="med"/>
            </a:ln>
            <a:effectLst/>
          </p:spPr>
        </p:cxnSp>
        <p:cxnSp>
          <p:nvCxnSpPr>
            <p:cNvPr id="31" name="Straight Connector 30"/>
            <p:cNvCxnSpPr/>
            <p:nvPr/>
          </p:nvCxnSpPr>
          <p:spPr bwMode="auto">
            <a:xfrm>
              <a:off x="3946369" y="5915521"/>
              <a:ext cx="613600" cy="0"/>
            </a:xfrm>
            <a:prstGeom prst="line">
              <a:avLst/>
            </a:prstGeom>
            <a:noFill/>
            <a:ln w="50800" cap="flat" cmpd="sng" algn="ctr">
              <a:solidFill>
                <a:srgbClr val="002060"/>
              </a:solidFill>
              <a:prstDash val="solid"/>
              <a:round/>
              <a:headEnd type="none" w="med" len="med"/>
              <a:tailEnd type="none" w="med" len="med"/>
            </a:ln>
            <a:effectLst/>
          </p:spPr>
        </p:cxnSp>
        <p:cxnSp>
          <p:nvCxnSpPr>
            <p:cNvPr id="32" name="Straight Connector 31"/>
            <p:cNvCxnSpPr/>
            <p:nvPr/>
          </p:nvCxnSpPr>
          <p:spPr bwMode="auto">
            <a:xfrm rot="5400000">
              <a:off x="4439654" y="5795205"/>
              <a:ext cx="240631" cy="0"/>
            </a:xfrm>
            <a:prstGeom prst="line">
              <a:avLst/>
            </a:prstGeom>
            <a:noFill/>
            <a:ln w="50800" cap="flat" cmpd="sng" algn="ctr">
              <a:solidFill>
                <a:srgbClr val="002060"/>
              </a:solidFill>
              <a:prstDash val="solid"/>
              <a:round/>
              <a:headEnd type="none" w="med" len="med"/>
              <a:tailEnd type="none" w="med" len="med"/>
            </a:ln>
            <a:effectLst/>
          </p:spPr>
        </p:cxnSp>
        <p:cxnSp>
          <p:nvCxnSpPr>
            <p:cNvPr id="33" name="Straight Connector 32"/>
            <p:cNvCxnSpPr/>
            <p:nvPr/>
          </p:nvCxnSpPr>
          <p:spPr bwMode="auto">
            <a:xfrm>
              <a:off x="4567085" y="5915521"/>
              <a:ext cx="613600" cy="0"/>
            </a:xfrm>
            <a:prstGeom prst="line">
              <a:avLst/>
            </a:prstGeom>
            <a:noFill/>
            <a:ln w="50800" cap="flat" cmpd="sng" algn="ctr">
              <a:solidFill>
                <a:srgbClr val="002060"/>
              </a:solidFill>
              <a:prstDash val="solid"/>
              <a:round/>
              <a:headEnd type="none" w="med" len="med"/>
              <a:tailEnd type="none" w="med" len="med"/>
            </a:ln>
            <a:effectLst/>
          </p:spPr>
        </p:cxnSp>
        <p:cxnSp>
          <p:nvCxnSpPr>
            <p:cNvPr id="34" name="Straight Connector 33"/>
            <p:cNvCxnSpPr/>
            <p:nvPr/>
          </p:nvCxnSpPr>
          <p:spPr bwMode="auto">
            <a:xfrm rot="16200000" flipH="1">
              <a:off x="5060375" y="5795200"/>
              <a:ext cx="240632" cy="10"/>
            </a:xfrm>
            <a:prstGeom prst="line">
              <a:avLst/>
            </a:prstGeom>
            <a:noFill/>
            <a:ln w="50800" cap="flat" cmpd="sng" algn="ctr">
              <a:solidFill>
                <a:srgbClr val="002060"/>
              </a:solidFill>
              <a:prstDash val="solid"/>
              <a:round/>
              <a:headEnd type="none" w="med" len="med"/>
              <a:tailEnd type="none" w="med" len="med"/>
            </a:ln>
            <a:effectLst/>
          </p:spPr>
        </p:cxnSp>
        <p:cxnSp>
          <p:nvCxnSpPr>
            <p:cNvPr id="35" name="Straight Connector 34"/>
            <p:cNvCxnSpPr/>
            <p:nvPr/>
          </p:nvCxnSpPr>
          <p:spPr bwMode="auto">
            <a:xfrm>
              <a:off x="5180695" y="5915521"/>
              <a:ext cx="613600" cy="0"/>
            </a:xfrm>
            <a:prstGeom prst="line">
              <a:avLst/>
            </a:prstGeom>
            <a:noFill/>
            <a:ln w="50800" cap="flat" cmpd="sng" algn="ctr">
              <a:solidFill>
                <a:srgbClr val="002060"/>
              </a:solidFill>
              <a:prstDash val="solid"/>
              <a:round/>
              <a:headEnd type="none" w="med" len="med"/>
              <a:tailEnd type="none" w="med" len="med"/>
            </a:ln>
            <a:effectLst/>
          </p:spPr>
        </p:cxnSp>
        <p:cxnSp>
          <p:nvCxnSpPr>
            <p:cNvPr id="36" name="Straight Connector 35"/>
            <p:cNvCxnSpPr/>
            <p:nvPr/>
          </p:nvCxnSpPr>
          <p:spPr bwMode="auto">
            <a:xfrm rot="5400000">
              <a:off x="5673980" y="5795205"/>
              <a:ext cx="240631" cy="0"/>
            </a:xfrm>
            <a:prstGeom prst="line">
              <a:avLst/>
            </a:prstGeom>
            <a:noFill/>
            <a:ln w="50800" cap="flat" cmpd="sng" algn="ctr">
              <a:solidFill>
                <a:srgbClr val="002060"/>
              </a:solidFill>
              <a:prstDash val="solid"/>
              <a:round/>
              <a:headEnd type="none" w="med" len="med"/>
              <a:tailEnd type="none" w="med" len="med"/>
            </a:ln>
            <a:effectLst/>
          </p:spPr>
        </p:cxnSp>
        <p:cxnSp>
          <p:nvCxnSpPr>
            <p:cNvPr id="37" name="Straight Connector 36"/>
            <p:cNvCxnSpPr/>
            <p:nvPr/>
          </p:nvCxnSpPr>
          <p:spPr bwMode="auto">
            <a:xfrm>
              <a:off x="5763138" y="5915521"/>
              <a:ext cx="613600" cy="0"/>
            </a:xfrm>
            <a:prstGeom prst="line">
              <a:avLst/>
            </a:prstGeom>
            <a:noFill/>
            <a:ln w="50800" cap="flat" cmpd="sng" algn="ctr">
              <a:solidFill>
                <a:srgbClr val="002060"/>
              </a:solidFill>
              <a:prstDash val="solid"/>
              <a:round/>
              <a:headEnd type="none" w="med" len="med"/>
              <a:tailEnd type="none" w="med" len="med"/>
            </a:ln>
            <a:effectLst/>
          </p:spPr>
        </p:cxnSp>
        <p:cxnSp>
          <p:nvCxnSpPr>
            <p:cNvPr id="38" name="Straight Connector 37"/>
            <p:cNvCxnSpPr/>
            <p:nvPr/>
          </p:nvCxnSpPr>
          <p:spPr bwMode="auto">
            <a:xfrm rot="5400000">
              <a:off x="6256423" y="5795205"/>
              <a:ext cx="240631" cy="0"/>
            </a:xfrm>
            <a:prstGeom prst="line">
              <a:avLst/>
            </a:prstGeom>
            <a:noFill/>
            <a:ln w="50800" cap="flat" cmpd="sng" algn="ctr">
              <a:solidFill>
                <a:srgbClr val="002060"/>
              </a:solidFill>
              <a:prstDash val="solid"/>
              <a:round/>
              <a:headEnd type="none" w="med" len="med"/>
              <a:tailEnd type="none" w="med" len="med"/>
            </a:ln>
            <a:effectLst/>
          </p:spPr>
        </p:cxnSp>
        <p:cxnSp>
          <p:nvCxnSpPr>
            <p:cNvPr id="39" name="Straight Connector 38"/>
            <p:cNvCxnSpPr/>
            <p:nvPr/>
          </p:nvCxnSpPr>
          <p:spPr bwMode="auto">
            <a:xfrm>
              <a:off x="6376748" y="5915521"/>
              <a:ext cx="613600" cy="0"/>
            </a:xfrm>
            <a:prstGeom prst="line">
              <a:avLst/>
            </a:prstGeom>
            <a:noFill/>
            <a:ln w="50800" cap="flat" cmpd="sng" algn="ctr">
              <a:solidFill>
                <a:srgbClr val="002060"/>
              </a:solidFill>
              <a:prstDash val="solid"/>
              <a:round/>
              <a:headEnd type="none" w="med" len="med"/>
              <a:tailEnd type="none" w="med" len="med"/>
            </a:ln>
            <a:effectLst/>
          </p:spPr>
        </p:cxnSp>
        <p:cxnSp>
          <p:nvCxnSpPr>
            <p:cNvPr id="40" name="Straight Connector 39"/>
            <p:cNvCxnSpPr/>
            <p:nvPr/>
          </p:nvCxnSpPr>
          <p:spPr bwMode="auto">
            <a:xfrm rot="5400000">
              <a:off x="6870033" y="5795205"/>
              <a:ext cx="240631" cy="0"/>
            </a:xfrm>
            <a:prstGeom prst="line">
              <a:avLst/>
            </a:prstGeom>
            <a:noFill/>
            <a:ln w="50800" cap="flat" cmpd="sng" algn="ctr">
              <a:solidFill>
                <a:srgbClr val="002060"/>
              </a:solidFill>
              <a:prstDash val="solid"/>
              <a:round/>
              <a:headEnd type="none" w="med" len="med"/>
              <a:tailEnd type="none" w="med" len="med"/>
            </a:ln>
            <a:effectLst/>
          </p:spPr>
        </p:cxnSp>
        <p:cxnSp>
          <p:nvCxnSpPr>
            <p:cNvPr id="41" name="Straight Connector 40"/>
            <p:cNvCxnSpPr/>
            <p:nvPr/>
          </p:nvCxnSpPr>
          <p:spPr bwMode="auto">
            <a:xfrm>
              <a:off x="7014420" y="5915521"/>
              <a:ext cx="613600" cy="0"/>
            </a:xfrm>
            <a:prstGeom prst="line">
              <a:avLst/>
            </a:prstGeom>
            <a:noFill/>
            <a:ln w="50800" cap="flat" cmpd="sng" algn="ctr">
              <a:solidFill>
                <a:srgbClr val="002060"/>
              </a:solidFill>
              <a:prstDash val="solid"/>
              <a:round/>
              <a:headEnd type="none" w="med" len="med"/>
              <a:tailEnd type="none" w="med" len="med"/>
            </a:ln>
            <a:effectLst/>
          </p:spPr>
        </p:cxnSp>
        <p:cxnSp>
          <p:nvCxnSpPr>
            <p:cNvPr id="42" name="Straight Connector 41"/>
            <p:cNvCxnSpPr/>
            <p:nvPr/>
          </p:nvCxnSpPr>
          <p:spPr bwMode="auto">
            <a:xfrm rot="5400000">
              <a:off x="7507705" y="5795205"/>
              <a:ext cx="240631" cy="0"/>
            </a:xfrm>
            <a:prstGeom prst="line">
              <a:avLst/>
            </a:prstGeom>
            <a:noFill/>
            <a:ln w="50800" cap="flat" cmpd="sng" algn="ctr">
              <a:solidFill>
                <a:srgbClr val="002060"/>
              </a:solidFill>
              <a:prstDash val="solid"/>
              <a:round/>
              <a:headEnd type="none" w="med" len="med"/>
              <a:tailEnd type="none" w="med" len="med"/>
            </a:ln>
            <a:effectLst/>
          </p:spPr>
        </p:cxnSp>
        <p:cxnSp>
          <p:nvCxnSpPr>
            <p:cNvPr id="43" name="Straight Connector 42"/>
            <p:cNvCxnSpPr/>
            <p:nvPr/>
          </p:nvCxnSpPr>
          <p:spPr bwMode="auto">
            <a:xfrm>
              <a:off x="7645146" y="5915522"/>
              <a:ext cx="613600" cy="0"/>
            </a:xfrm>
            <a:prstGeom prst="line">
              <a:avLst/>
            </a:prstGeom>
            <a:noFill/>
            <a:ln w="50800" cap="flat" cmpd="sng" algn="ctr">
              <a:solidFill>
                <a:srgbClr val="002060"/>
              </a:solidFill>
              <a:prstDash val="solid"/>
              <a:round/>
              <a:headEnd type="none" w="med" len="med"/>
              <a:tailEnd type="none" w="med" len="med"/>
            </a:ln>
            <a:effectLst/>
          </p:spPr>
        </p:cxnSp>
        <p:cxnSp>
          <p:nvCxnSpPr>
            <p:cNvPr id="44" name="Straight Connector 43"/>
            <p:cNvCxnSpPr/>
            <p:nvPr/>
          </p:nvCxnSpPr>
          <p:spPr bwMode="auto">
            <a:xfrm rot="5400000">
              <a:off x="8138431" y="5795206"/>
              <a:ext cx="240631" cy="0"/>
            </a:xfrm>
            <a:prstGeom prst="line">
              <a:avLst/>
            </a:prstGeom>
            <a:noFill/>
            <a:ln w="50800" cap="flat" cmpd="sng" algn="ctr">
              <a:solidFill>
                <a:srgbClr val="002060"/>
              </a:solidFill>
              <a:prstDash val="solid"/>
              <a:round/>
              <a:headEnd type="none" w="med" len="med"/>
              <a:tailEnd type="none" w="med" len="med"/>
            </a:ln>
            <a:effectLst/>
          </p:spPr>
        </p:cxnSp>
      </p:grpSp>
      <p:sp>
        <p:nvSpPr>
          <p:cNvPr id="45" name="TextBox 44"/>
          <p:cNvSpPr txBox="1"/>
          <p:nvPr/>
        </p:nvSpPr>
        <p:spPr>
          <a:xfrm>
            <a:off x="8418819" y="5979264"/>
            <a:ext cx="639919" cy="338554"/>
          </a:xfrm>
          <a:prstGeom prst="rect">
            <a:avLst/>
          </a:prstGeom>
          <a:noFill/>
        </p:spPr>
        <p:txBody>
          <a:bodyPr wrap="none" rtlCol="0">
            <a:spAutoFit/>
          </a:bodyPr>
          <a:lstStyle/>
          <a:p>
            <a:r>
              <a:rPr lang="en-US" sz="1600" dirty="0" smtClean="0">
                <a:solidFill>
                  <a:srgbClr val="1F3692"/>
                </a:solidFill>
              </a:rPr>
              <a:t>2020</a:t>
            </a:r>
            <a:endParaRPr lang="en-US" sz="1600" dirty="0">
              <a:solidFill>
                <a:srgbClr val="1F3692"/>
              </a:solidFill>
            </a:endParaRPr>
          </a:p>
        </p:txBody>
      </p:sp>
      <p:sp>
        <p:nvSpPr>
          <p:cNvPr id="47" name="TextBox 46"/>
          <p:cNvSpPr txBox="1"/>
          <p:nvPr/>
        </p:nvSpPr>
        <p:spPr>
          <a:xfrm>
            <a:off x="390907" y="2589661"/>
            <a:ext cx="837089" cy="276999"/>
          </a:xfrm>
          <a:prstGeom prst="rect">
            <a:avLst/>
          </a:prstGeom>
          <a:noFill/>
        </p:spPr>
        <p:txBody>
          <a:bodyPr wrap="none" rtlCol="0">
            <a:spAutoFit/>
          </a:bodyPr>
          <a:lstStyle/>
          <a:p>
            <a:r>
              <a:rPr lang="en-US" sz="1200" dirty="0" smtClean="0"/>
              <a:t>+Surface</a:t>
            </a:r>
            <a:endParaRPr lang="en-US" sz="1200" dirty="0"/>
          </a:p>
        </p:txBody>
      </p:sp>
      <p:sp>
        <p:nvSpPr>
          <p:cNvPr id="48" name="TextBox 47"/>
          <p:cNvSpPr txBox="1"/>
          <p:nvPr/>
        </p:nvSpPr>
        <p:spPr>
          <a:xfrm>
            <a:off x="390907" y="2258508"/>
            <a:ext cx="957313" cy="276999"/>
          </a:xfrm>
          <a:prstGeom prst="rect">
            <a:avLst/>
          </a:prstGeom>
          <a:noFill/>
        </p:spPr>
        <p:txBody>
          <a:bodyPr wrap="none" rtlCol="0">
            <a:spAutoFit/>
          </a:bodyPr>
          <a:lstStyle/>
          <a:p>
            <a:r>
              <a:rPr lang="en-US" sz="1200" dirty="0" smtClean="0"/>
              <a:t>+Upper-air</a:t>
            </a:r>
            <a:endParaRPr lang="en-US" sz="1200" dirty="0"/>
          </a:p>
        </p:txBody>
      </p:sp>
      <p:sp>
        <p:nvSpPr>
          <p:cNvPr id="49" name="TextBox 48"/>
          <p:cNvSpPr txBox="1"/>
          <p:nvPr/>
        </p:nvSpPr>
        <p:spPr>
          <a:xfrm>
            <a:off x="390907" y="1915042"/>
            <a:ext cx="949299" cy="276999"/>
          </a:xfrm>
          <a:prstGeom prst="rect">
            <a:avLst/>
          </a:prstGeom>
          <a:noFill/>
        </p:spPr>
        <p:txBody>
          <a:bodyPr wrap="none" rtlCol="0">
            <a:spAutoFit/>
          </a:bodyPr>
          <a:lstStyle/>
          <a:p>
            <a:r>
              <a:rPr lang="en-US" sz="1200" dirty="0" smtClean="0"/>
              <a:t>+Satellites</a:t>
            </a:r>
            <a:endParaRPr lang="en-US" sz="1200" dirty="0"/>
          </a:p>
        </p:txBody>
      </p:sp>
      <p:sp>
        <p:nvSpPr>
          <p:cNvPr id="60" name="Rectangle 59"/>
          <p:cNvSpPr/>
          <p:nvPr/>
        </p:nvSpPr>
        <p:spPr bwMode="auto">
          <a:xfrm>
            <a:off x="1252984" y="2537406"/>
            <a:ext cx="6834423" cy="371475"/>
          </a:xfrm>
          <a:prstGeom prst="rect">
            <a:avLst/>
          </a:prstGeom>
          <a:solidFill>
            <a:srgbClr val="92D050"/>
          </a:solidFill>
          <a:ln>
            <a:noFill/>
            <a:headEnd type="none" w="med" len="med"/>
            <a:tailEnd type="none" w="med" len="med"/>
          </a:ln>
        </p:spPr>
        <p:style>
          <a:lnRef idx="3">
            <a:schemeClr val="lt1"/>
          </a:lnRef>
          <a:fillRef idx="1">
            <a:schemeClr val="dk1"/>
          </a:fillRef>
          <a:effectRef idx="1">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eaLnBrk="0" hangingPunct="0"/>
            <a:r>
              <a:rPr kumimoji="0" lang="en-US" b="0" i="0"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rPr>
              <a:t>ERA-20C</a:t>
            </a:r>
            <a:r>
              <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rPr>
              <a:t>	</a:t>
            </a:r>
            <a:endParaRPr lang="en-US" b="0" dirty="0">
              <a:ln w="18415" cmpd="sng">
                <a:solidFill>
                  <a:schemeClr val="tx1"/>
                </a:solidFill>
                <a:prstDash val="solid"/>
              </a:ln>
              <a:solidFill>
                <a:srgbClr val="FF0000"/>
              </a:solidFill>
              <a:effectLst>
                <a:outerShdw blurRad="63500" dir="3600000" algn="tl" rotWithShape="0">
                  <a:srgbClr val="000000">
                    <a:alpha val="70000"/>
                  </a:srgbClr>
                </a:outerShdw>
              </a:effectLst>
              <a:latin typeface="Arial" charset="0"/>
            </a:endParaRPr>
          </a:p>
        </p:txBody>
      </p:sp>
      <p:sp>
        <p:nvSpPr>
          <p:cNvPr id="76" name="Rectangle 75"/>
          <p:cNvSpPr/>
          <p:nvPr/>
        </p:nvSpPr>
        <p:spPr bwMode="auto">
          <a:xfrm>
            <a:off x="3738826" y="2164824"/>
            <a:ext cx="1315774" cy="318430"/>
          </a:xfrm>
          <a:prstGeom prst="rect">
            <a:avLst/>
          </a:prstGeom>
          <a:solidFill>
            <a:srgbClr val="92D050"/>
          </a:solidFill>
          <a:ln>
            <a:noFill/>
            <a:headEnd type="none" w="med" len="med"/>
            <a:tailEnd type="none" w="med" len="med"/>
          </a:ln>
        </p:spPr>
        <p:style>
          <a:lnRef idx="3">
            <a:schemeClr val="lt1"/>
          </a:lnRef>
          <a:fillRef idx="1">
            <a:schemeClr val="dk1"/>
          </a:fillRef>
          <a:effectRef idx="1">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rPr>
              <a:t>ERA-PRESAT</a:t>
            </a:r>
            <a:endParaRPr kumimoji="0" lang="en-US" sz="1400" b="0" i="0" u="none" strike="noStrike" normalizeH="0" baseline="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endParaRPr>
          </a:p>
        </p:txBody>
      </p:sp>
      <p:grpSp>
        <p:nvGrpSpPr>
          <p:cNvPr id="4" name="Group 3"/>
          <p:cNvGrpSpPr/>
          <p:nvPr/>
        </p:nvGrpSpPr>
        <p:grpSpPr>
          <a:xfrm>
            <a:off x="2962409" y="362148"/>
            <a:ext cx="5313574" cy="2496041"/>
            <a:chOff x="2962409" y="362148"/>
            <a:chExt cx="5313574" cy="2496041"/>
          </a:xfrm>
        </p:grpSpPr>
        <p:sp>
          <p:nvSpPr>
            <p:cNvPr id="2" name="TextBox 1"/>
            <p:cNvSpPr txBox="1"/>
            <p:nvPr/>
          </p:nvSpPr>
          <p:spPr>
            <a:xfrm>
              <a:off x="5996192" y="362148"/>
              <a:ext cx="2279791" cy="461665"/>
            </a:xfrm>
            <a:prstGeom prst="rect">
              <a:avLst/>
            </a:prstGeom>
            <a:noFill/>
          </p:spPr>
          <p:txBody>
            <a:bodyPr wrap="none" rtlCol="0">
              <a:spAutoFit/>
            </a:bodyPr>
            <a:lstStyle/>
            <a:p>
              <a:r>
                <a:rPr lang="en-GB" dirty="0" smtClean="0">
                  <a:ln w="12700">
                    <a:solidFill>
                      <a:sysClr val="windowText" lastClr="000000"/>
                    </a:solidFill>
                    <a:prstDash val="solid"/>
                  </a:ln>
                  <a:solidFill>
                    <a:srgbClr val="00B050"/>
                  </a:solidFill>
                  <a:effectLst>
                    <a:outerShdw blurRad="41275" dist="20320" dir="1800000" algn="tl" rotWithShape="0">
                      <a:srgbClr val="000000">
                        <a:alpha val="40000"/>
                      </a:srgbClr>
                    </a:outerShdw>
                  </a:effectLst>
                </a:rPr>
                <a:t>+ land-surface</a:t>
              </a:r>
              <a:endParaRPr lang="en-GB" dirty="0">
                <a:ln w="12700">
                  <a:solidFill>
                    <a:sysClr val="windowText" lastClr="000000"/>
                  </a:solidFill>
                  <a:prstDash val="solid"/>
                </a:ln>
                <a:solidFill>
                  <a:srgbClr val="00B050"/>
                </a:solidFill>
                <a:effectLst>
                  <a:outerShdw blurRad="41275" dist="20320" dir="1800000" algn="tl" rotWithShape="0">
                    <a:srgbClr val="000000">
                      <a:alpha val="40000"/>
                    </a:srgbClr>
                  </a:outerShdw>
                </a:effectLst>
              </a:endParaRPr>
            </a:p>
          </p:txBody>
        </p:sp>
        <p:sp>
          <p:nvSpPr>
            <p:cNvPr id="3" name="TextBox 2"/>
            <p:cNvSpPr txBox="1"/>
            <p:nvPr/>
          </p:nvSpPr>
          <p:spPr>
            <a:xfrm>
              <a:off x="4190750" y="1359132"/>
              <a:ext cx="1851789" cy="307777"/>
            </a:xfrm>
            <a:prstGeom prst="rect">
              <a:avLst/>
            </a:prstGeom>
            <a:noFill/>
          </p:spPr>
          <p:txBody>
            <a:bodyPr wrap="none" rtlCol="0">
              <a:spAutoFit/>
            </a:bodyPr>
            <a:lstStyle/>
            <a:p>
              <a:r>
                <a:rPr lang="en-GB" sz="1400" dirty="0" smtClean="0">
                  <a:ln w="12700">
                    <a:solidFill>
                      <a:sysClr val="windowText" lastClr="000000"/>
                    </a:solidFill>
                    <a:prstDash val="solid"/>
                  </a:ln>
                  <a:solidFill>
                    <a:srgbClr val="00B050"/>
                  </a:solidFill>
                  <a:effectLst>
                    <a:outerShdw blurRad="41275" dist="20320" dir="1800000" algn="tl" rotWithShape="0">
                      <a:srgbClr val="000000">
                        <a:alpha val="40000"/>
                      </a:srgbClr>
                    </a:outerShdw>
                  </a:effectLst>
                </a:rPr>
                <a:t>+ ERA-Interim/Land</a:t>
              </a:r>
              <a:endParaRPr lang="en-GB" sz="1400" dirty="0">
                <a:ln w="12700">
                  <a:solidFill>
                    <a:sysClr val="windowText" lastClr="000000"/>
                  </a:solidFill>
                  <a:prstDash val="solid"/>
                </a:ln>
                <a:solidFill>
                  <a:srgbClr val="00B050"/>
                </a:solidFill>
                <a:effectLst>
                  <a:outerShdw blurRad="41275" dist="20320" dir="1800000" algn="tl" rotWithShape="0">
                    <a:srgbClr val="000000">
                      <a:alpha val="40000"/>
                    </a:srgbClr>
                  </a:outerShdw>
                </a:effectLst>
              </a:endParaRPr>
            </a:p>
          </p:txBody>
        </p:sp>
        <p:sp>
          <p:nvSpPr>
            <p:cNvPr id="61" name="TextBox 60"/>
            <p:cNvSpPr txBox="1"/>
            <p:nvPr/>
          </p:nvSpPr>
          <p:spPr>
            <a:xfrm>
              <a:off x="2962409" y="2550412"/>
              <a:ext cx="1215397" cy="307777"/>
            </a:xfrm>
            <a:prstGeom prst="rect">
              <a:avLst/>
            </a:prstGeom>
            <a:noFill/>
          </p:spPr>
          <p:txBody>
            <a:bodyPr wrap="none" rtlCol="0" anchor="ctr">
              <a:spAutoFit/>
            </a:bodyPr>
            <a:lstStyle/>
            <a:p>
              <a:r>
                <a:rPr lang="en-GB" sz="1400" dirty="0" smtClean="0">
                  <a:ln w="12700">
                    <a:solidFill>
                      <a:sysClr val="windowText" lastClr="000000"/>
                    </a:solidFill>
                    <a:prstDash val="solid"/>
                  </a:ln>
                  <a:solidFill>
                    <a:srgbClr val="00B050"/>
                  </a:solidFill>
                  <a:effectLst>
                    <a:outerShdw blurRad="41275" dist="20320" dir="1800000" algn="tl" rotWithShape="0">
                      <a:srgbClr val="000000">
                        <a:alpha val="40000"/>
                      </a:srgbClr>
                    </a:outerShdw>
                  </a:effectLst>
                </a:rPr>
                <a:t>+ ERA-20CL</a:t>
              </a:r>
              <a:endParaRPr lang="en-GB" sz="1400" dirty="0">
                <a:ln w="12700">
                  <a:solidFill>
                    <a:sysClr val="windowText" lastClr="000000"/>
                  </a:solidFill>
                  <a:prstDash val="solid"/>
                </a:ln>
                <a:solidFill>
                  <a:srgbClr val="00B050"/>
                </a:solidFill>
                <a:effectLst>
                  <a:outerShdw blurRad="41275" dist="20320" dir="1800000" algn="tl" rotWithShape="0">
                    <a:srgbClr val="000000">
                      <a:alpha val="40000"/>
                    </a:srgbClr>
                  </a:outerShdw>
                </a:effectLst>
              </a:endParaRPr>
            </a:p>
          </p:txBody>
        </p:sp>
      </p:grpSp>
      <p:sp>
        <p:nvSpPr>
          <p:cNvPr id="64" name="Rectangle 63"/>
          <p:cNvSpPr/>
          <p:nvPr/>
        </p:nvSpPr>
        <p:spPr bwMode="auto">
          <a:xfrm>
            <a:off x="1260584" y="4616946"/>
            <a:ext cx="6834423" cy="402426"/>
          </a:xfrm>
          <a:prstGeom prst="rect">
            <a:avLst/>
          </a:prstGeom>
          <a:solidFill>
            <a:schemeClr val="accent2">
              <a:lumMod val="40000"/>
              <a:lumOff val="60000"/>
            </a:schemeClr>
          </a:solidFill>
          <a:ln>
            <a:noFill/>
            <a:headEnd type="none" w="med" len="med"/>
            <a:tailEnd type="none" w="med" len="med"/>
          </a:ln>
        </p:spPr>
        <p:style>
          <a:lnRef idx="3">
            <a:schemeClr val="lt1"/>
          </a:lnRef>
          <a:fillRef idx="1">
            <a:schemeClr val="dk1"/>
          </a:fillRef>
          <a:effectRef idx="1">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000" b="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rPr>
              <a:t>O</a:t>
            </a:r>
            <a:r>
              <a:rPr kumimoji="0" lang="en-US" sz="2000" b="0" i="1"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rPr>
              <a:t>RA-20C</a:t>
            </a:r>
            <a:endParaRPr kumimoji="0" lang="en-US" sz="2000" b="0" i="1" u="none" strike="noStrike" normalizeH="0" baseline="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endParaRPr>
          </a:p>
        </p:txBody>
      </p:sp>
      <p:grpSp>
        <p:nvGrpSpPr>
          <p:cNvPr id="6" name="Group 5"/>
          <p:cNvGrpSpPr/>
          <p:nvPr/>
        </p:nvGrpSpPr>
        <p:grpSpPr>
          <a:xfrm>
            <a:off x="381887" y="4639111"/>
            <a:ext cx="8338245" cy="791621"/>
            <a:chOff x="381887" y="4639111"/>
            <a:chExt cx="8338245" cy="791621"/>
          </a:xfrm>
        </p:grpSpPr>
        <p:sp>
          <p:nvSpPr>
            <p:cNvPr id="57" name="TextBox 56"/>
            <p:cNvSpPr txBox="1"/>
            <p:nvPr/>
          </p:nvSpPr>
          <p:spPr>
            <a:xfrm>
              <a:off x="381887" y="4639111"/>
              <a:ext cx="808009" cy="461665"/>
            </a:xfrm>
            <a:prstGeom prst="rect">
              <a:avLst/>
            </a:prstGeom>
            <a:noFill/>
          </p:spPr>
          <p:txBody>
            <a:bodyPr wrap="square" rtlCol="0">
              <a:spAutoFit/>
            </a:bodyPr>
            <a:lstStyle/>
            <a:p>
              <a:pPr algn="ctr"/>
              <a:r>
                <a:rPr lang="en-US" sz="1200" dirty="0" smtClean="0"/>
                <a:t>+Sub-surface</a:t>
              </a:r>
              <a:endParaRPr lang="en-US" sz="1200" dirty="0"/>
            </a:p>
          </p:txBody>
        </p:sp>
        <p:sp>
          <p:nvSpPr>
            <p:cNvPr id="67" name="Flowchart: Manual Input 14"/>
            <p:cNvSpPr/>
            <p:nvPr/>
          </p:nvSpPr>
          <p:spPr bwMode="auto">
            <a:xfrm rot="5400000" flipH="1">
              <a:off x="6511898" y="3222499"/>
              <a:ext cx="376383" cy="404008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894 h 10894"/>
                <a:gd name="connsiteX1" fmla="*/ 10000 w 10000"/>
                <a:gd name="connsiteY1" fmla="*/ 0 h 10894"/>
                <a:gd name="connsiteX2" fmla="*/ 10000 w 10000"/>
                <a:gd name="connsiteY2" fmla="*/ 10894 h 10894"/>
                <a:gd name="connsiteX3" fmla="*/ 0 w 10000"/>
                <a:gd name="connsiteY3" fmla="*/ 10894 h 10894"/>
                <a:gd name="connsiteX4" fmla="*/ 0 w 10000"/>
                <a:gd name="connsiteY4" fmla="*/ 2894 h 10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894">
                  <a:moveTo>
                    <a:pt x="0" y="2894"/>
                  </a:moveTo>
                  <a:lnTo>
                    <a:pt x="10000" y="0"/>
                  </a:lnTo>
                  <a:lnTo>
                    <a:pt x="10000" y="10894"/>
                  </a:lnTo>
                  <a:lnTo>
                    <a:pt x="0" y="10894"/>
                  </a:lnTo>
                  <a:lnTo>
                    <a:pt x="0" y="2894"/>
                  </a:lnTo>
                  <a:close/>
                </a:path>
              </a:pathLst>
            </a:custGeom>
            <a:solidFill>
              <a:schemeClr val="accent2">
                <a:lumMod val="40000"/>
                <a:lumOff val="60000"/>
              </a:schemeClr>
            </a:solidFill>
            <a:ln>
              <a:noFill/>
              <a:headEnd type="none" w="med" len="med"/>
              <a:tailEnd type="none" w="med" len="med"/>
            </a:ln>
          </p:spPr>
          <p:style>
            <a:lnRef idx="3">
              <a:schemeClr val="lt1"/>
            </a:lnRef>
            <a:fillRef idx="1">
              <a:schemeClr val="dk1"/>
            </a:fillRef>
            <a:effectRef idx="1">
              <a:schemeClr val="dk1"/>
            </a:effectRef>
            <a:fontRef idx="minor">
              <a:schemeClr val="lt1"/>
            </a:fontRef>
          </p:style>
          <p:txBody>
            <a:bodyPr vert="vert270"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b="0" i="0"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rPr>
                <a:t>ORA-S4</a:t>
              </a:r>
              <a:endParaRPr kumimoji="0" lang="en-US" b="0" i="0" u="none" strike="noStrike" normalizeH="0" baseline="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endParaRPr>
            </a:p>
          </p:txBody>
        </p:sp>
      </p:grpSp>
      <p:sp>
        <p:nvSpPr>
          <p:cNvPr id="65" name="Rectangle 64"/>
          <p:cNvSpPr/>
          <p:nvPr/>
        </p:nvSpPr>
        <p:spPr bwMode="auto">
          <a:xfrm>
            <a:off x="1260584" y="3487397"/>
            <a:ext cx="6834423" cy="402426"/>
          </a:xfrm>
          <a:prstGeom prst="rect">
            <a:avLst/>
          </a:prstGeom>
          <a:gradFill>
            <a:gsLst>
              <a:gs pos="0">
                <a:srgbClr val="92D050"/>
              </a:gs>
              <a:gs pos="100000">
                <a:schemeClr val="tx2">
                  <a:lumMod val="20000"/>
                  <a:lumOff val="80000"/>
                </a:schemeClr>
              </a:gs>
            </a:gsLst>
            <a:lin ang="5400000" scaled="0"/>
          </a:gradFill>
          <a:ln>
            <a:noFill/>
            <a:headEnd type="none" w="med" len="med"/>
            <a:tailEnd type="none" w="med" len="med"/>
          </a:ln>
        </p:spPr>
        <p:style>
          <a:lnRef idx="3">
            <a:schemeClr val="lt1"/>
          </a:lnRef>
          <a:fillRef idx="1">
            <a:schemeClr val="dk1"/>
          </a:fillRef>
          <a:effectRef idx="1">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1"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rPr>
              <a:t>CERA-20CM</a:t>
            </a:r>
            <a:endParaRPr kumimoji="0" lang="en-US" sz="1800" b="0" i="1" u="none" strike="noStrike" normalizeH="0" baseline="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endParaRPr>
          </a:p>
        </p:txBody>
      </p:sp>
      <p:sp>
        <p:nvSpPr>
          <p:cNvPr id="59" name="TextBox 58"/>
          <p:cNvSpPr txBox="1"/>
          <p:nvPr/>
        </p:nvSpPr>
        <p:spPr>
          <a:xfrm>
            <a:off x="352375" y="3291238"/>
            <a:ext cx="909223" cy="830997"/>
          </a:xfrm>
          <a:prstGeom prst="rect">
            <a:avLst/>
          </a:prstGeom>
          <a:noFill/>
        </p:spPr>
        <p:txBody>
          <a:bodyPr wrap="none" rtlCol="0">
            <a:spAutoFit/>
          </a:bodyPr>
          <a:lstStyle/>
          <a:p>
            <a:pPr algn="ctr"/>
            <a:r>
              <a:rPr lang="en-US" sz="1200" dirty="0" err="1" smtClean="0"/>
              <a:t>Forcings</a:t>
            </a:r>
            <a:r>
              <a:rPr lang="en-US" sz="1200" dirty="0" smtClean="0"/>
              <a:t> </a:t>
            </a:r>
            <a:br>
              <a:rPr lang="en-US" sz="1200" dirty="0" smtClean="0"/>
            </a:br>
            <a:r>
              <a:rPr lang="en-US" sz="1200" dirty="0" smtClean="0"/>
              <a:t/>
            </a:r>
            <a:br>
              <a:rPr lang="en-US" sz="1200" dirty="0" smtClean="0"/>
            </a:br>
            <a:r>
              <a:rPr lang="en-US" sz="1200" dirty="0" smtClean="0"/>
              <a:t>(SST, </a:t>
            </a:r>
            <a:br>
              <a:rPr lang="en-US" sz="1200" dirty="0" smtClean="0"/>
            </a:br>
            <a:r>
              <a:rPr lang="en-US" sz="1200" dirty="0" smtClean="0"/>
              <a:t>sea-ice…)</a:t>
            </a:r>
            <a:endParaRPr lang="en-US" sz="1200" dirty="0"/>
          </a:p>
        </p:txBody>
      </p:sp>
      <p:sp>
        <p:nvSpPr>
          <p:cNvPr id="62" name="Rectangle 61"/>
          <p:cNvSpPr/>
          <p:nvPr/>
        </p:nvSpPr>
        <p:spPr bwMode="auto">
          <a:xfrm>
            <a:off x="1260584" y="2994316"/>
            <a:ext cx="6834423" cy="402426"/>
          </a:xfrm>
          <a:prstGeom prst="rect">
            <a:avLst/>
          </a:prstGeom>
          <a:solidFill>
            <a:srgbClr val="92D050"/>
          </a:solidFill>
          <a:ln>
            <a:noFill/>
            <a:headEnd type="none" w="med" len="med"/>
            <a:tailEnd type="none" w="med" len="med"/>
          </a:ln>
        </p:spPr>
        <p:style>
          <a:lnRef idx="3">
            <a:schemeClr val="lt1"/>
          </a:lnRef>
          <a:fillRef idx="1">
            <a:schemeClr val="dk1"/>
          </a:fillRef>
          <a:effectRef idx="1">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b="0" i="0"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rPr>
              <a:t>ERA-20CM</a:t>
            </a:r>
            <a:endParaRPr kumimoji="0" lang="en-US" b="0" i="0" u="none" strike="noStrike" normalizeH="0" baseline="0" dirty="0">
              <a:ln w="18415" cmpd="sng">
                <a:solidFill>
                  <a:schemeClr val="tx1"/>
                </a:solidFill>
                <a:prstDash val="solid"/>
              </a:ln>
              <a:solidFill>
                <a:srgbClr val="FF0000"/>
              </a:solidFill>
              <a:effectLst>
                <a:outerShdw blurRad="63500" dir="3600000" algn="tl" rotWithShape="0">
                  <a:srgbClr val="000000">
                    <a:alpha val="70000"/>
                  </a:srgbClr>
                </a:outerShdw>
              </a:effectLst>
              <a:latin typeface="Arial" charset="0"/>
            </a:endParaRPr>
          </a:p>
        </p:txBody>
      </p:sp>
      <p:sp>
        <p:nvSpPr>
          <p:cNvPr id="63" name="Rectangle 62"/>
          <p:cNvSpPr/>
          <p:nvPr/>
        </p:nvSpPr>
        <p:spPr bwMode="auto">
          <a:xfrm>
            <a:off x="1260584" y="3967298"/>
            <a:ext cx="6834423" cy="402426"/>
          </a:xfrm>
          <a:prstGeom prst="rect">
            <a:avLst/>
          </a:prstGeom>
          <a:solidFill>
            <a:schemeClr val="accent2">
              <a:lumMod val="40000"/>
              <a:lumOff val="60000"/>
            </a:schemeClr>
          </a:solidFill>
          <a:ln>
            <a:noFill/>
            <a:headEnd type="none" w="med" len="med"/>
            <a:tailEnd type="none" w="med" len="med"/>
          </a:ln>
        </p:spPr>
        <p:style>
          <a:lnRef idx="3">
            <a:schemeClr val="lt1"/>
          </a:lnRef>
          <a:fillRef idx="1">
            <a:schemeClr val="dk1"/>
          </a:fillRef>
          <a:effectRef idx="1">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eaLnBrk="0" hangingPunct="0"/>
            <a:r>
              <a:rPr lang="en-US" sz="2000" b="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rPr>
              <a:t>O</a:t>
            </a:r>
            <a:r>
              <a:rPr kumimoji="0" lang="en-US" sz="2000" b="0" i="1"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rPr>
              <a:t>RA-20CM</a:t>
            </a:r>
            <a:endParaRPr kumimoji="0" lang="en-US" b="0" i="1" u="none" strike="noStrike" normalizeH="0" baseline="0" dirty="0">
              <a:ln w="18415" cmpd="sng">
                <a:solidFill>
                  <a:schemeClr val="tx1"/>
                </a:solidFill>
                <a:prstDash val="solid"/>
              </a:ln>
              <a:solidFill>
                <a:srgbClr val="FF0000"/>
              </a:solidFill>
              <a:effectLst>
                <a:outerShdw blurRad="63500" dir="3600000" algn="tl" rotWithShape="0">
                  <a:srgbClr val="000000">
                    <a:alpha val="70000"/>
                  </a:srgbClr>
                </a:outerShdw>
              </a:effectLst>
              <a:latin typeface="Arial" charset="0"/>
            </a:endParaRPr>
          </a:p>
        </p:txBody>
      </p:sp>
      <p:sp>
        <p:nvSpPr>
          <p:cNvPr id="5" name="Left Brace 4"/>
          <p:cNvSpPr/>
          <p:nvPr/>
        </p:nvSpPr>
        <p:spPr bwMode="auto">
          <a:xfrm>
            <a:off x="1128504" y="3097322"/>
            <a:ext cx="99492" cy="1174195"/>
          </a:xfrm>
          <a:prstGeom prst="leftBrace">
            <a:avLst/>
          </a:prstGeom>
          <a:noFill/>
          <a:ln w="508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grpSp>
        <p:nvGrpSpPr>
          <p:cNvPr id="7" name="Group 6"/>
          <p:cNvGrpSpPr/>
          <p:nvPr/>
        </p:nvGrpSpPr>
        <p:grpSpPr>
          <a:xfrm>
            <a:off x="6071906" y="861369"/>
            <a:ext cx="2995657" cy="4965495"/>
            <a:chOff x="6071906" y="861369"/>
            <a:chExt cx="2995657" cy="4965495"/>
          </a:xfrm>
        </p:grpSpPr>
        <p:sp>
          <p:nvSpPr>
            <p:cNvPr id="70" name="Flowchart: Manual Input 8"/>
            <p:cNvSpPr/>
            <p:nvPr/>
          </p:nvSpPr>
          <p:spPr bwMode="auto">
            <a:xfrm rot="5400000" flipH="1">
              <a:off x="7440006" y="4199306"/>
              <a:ext cx="359514" cy="289560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27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278 h 10000"/>
                <a:gd name="connsiteX0" fmla="*/ 0 w 10000"/>
                <a:gd name="connsiteY0" fmla="*/ 2361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361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361"/>
                  </a:moveTo>
                  <a:lnTo>
                    <a:pt x="10000" y="0"/>
                  </a:lnTo>
                  <a:lnTo>
                    <a:pt x="10000" y="10000"/>
                  </a:lnTo>
                  <a:lnTo>
                    <a:pt x="0" y="10000"/>
                  </a:lnTo>
                  <a:lnTo>
                    <a:pt x="0" y="2361"/>
                  </a:lnTo>
                  <a:close/>
                </a:path>
              </a:pathLst>
            </a:custGeom>
            <a:solidFill>
              <a:schemeClr val="bg1"/>
            </a:solidFill>
            <a:ln>
              <a:solidFill>
                <a:srgbClr val="003F7E"/>
              </a:solidFill>
              <a:headEnd type="none" w="med" len="med"/>
              <a:tailEnd type="none" w="med" len="med"/>
            </a:ln>
          </p:spPr>
          <p:style>
            <a:lnRef idx="3">
              <a:schemeClr val="lt1"/>
            </a:lnRef>
            <a:fillRef idx="1">
              <a:schemeClr val="dk1"/>
            </a:fillRef>
            <a:effectRef idx="1">
              <a:schemeClr val="dk1"/>
            </a:effectRef>
            <a:fontRef idx="minor">
              <a:schemeClr val="lt1"/>
            </a:fontRef>
          </p:style>
          <p:txBody>
            <a:bodyPr vert="vert270" wrap="square" lIns="18000" tIns="4680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rgbClr val="1F3692"/>
                  </a:solidFill>
                  <a:effectLst/>
                  <a:latin typeface="Arial" charset="0"/>
                </a:rPr>
                <a:t>ORA-S5</a:t>
              </a:r>
              <a:endParaRPr kumimoji="0" lang="en-US" b="1" i="0" u="none" strike="noStrike" cap="none" normalizeH="0" baseline="0" dirty="0">
                <a:ln>
                  <a:noFill/>
                </a:ln>
                <a:solidFill>
                  <a:srgbClr val="1F3692"/>
                </a:solidFill>
                <a:effectLst/>
                <a:latin typeface="Arial" charset="0"/>
              </a:endParaRPr>
            </a:p>
          </p:txBody>
        </p:sp>
        <p:sp>
          <p:nvSpPr>
            <p:cNvPr id="73" name="Flowchart: Manual Input 8"/>
            <p:cNvSpPr/>
            <p:nvPr/>
          </p:nvSpPr>
          <p:spPr bwMode="auto">
            <a:xfrm rot="5400000" flipH="1">
              <a:off x="7339950" y="-406675"/>
              <a:ext cx="359514" cy="289560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27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278 h 10000"/>
                <a:gd name="connsiteX0" fmla="*/ 0 w 10000"/>
                <a:gd name="connsiteY0" fmla="*/ 2361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361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361"/>
                  </a:moveTo>
                  <a:lnTo>
                    <a:pt x="10000" y="0"/>
                  </a:lnTo>
                  <a:lnTo>
                    <a:pt x="10000" y="10000"/>
                  </a:lnTo>
                  <a:lnTo>
                    <a:pt x="0" y="10000"/>
                  </a:lnTo>
                  <a:lnTo>
                    <a:pt x="0" y="2361"/>
                  </a:lnTo>
                  <a:close/>
                </a:path>
              </a:pathLst>
            </a:custGeom>
            <a:solidFill>
              <a:schemeClr val="bg1"/>
            </a:solidFill>
            <a:ln>
              <a:solidFill>
                <a:srgbClr val="003F7E"/>
              </a:solidFill>
              <a:headEnd type="none" w="med" len="med"/>
              <a:tailEnd type="none" w="med" len="med"/>
            </a:ln>
          </p:spPr>
          <p:style>
            <a:lnRef idx="3">
              <a:schemeClr val="lt1"/>
            </a:lnRef>
            <a:fillRef idx="1">
              <a:schemeClr val="dk1"/>
            </a:fillRef>
            <a:effectRef idx="1">
              <a:schemeClr val="dk1"/>
            </a:effectRef>
            <a:fontRef idx="minor">
              <a:schemeClr val="lt1"/>
            </a:fontRef>
          </p:style>
          <p:txBody>
            <a:bodyPr vert="vert270" wrap="square" lIns="18000" tIns="4680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rgbClr val="1F3692"/>
                  </a:solidFill>
                  <a:effectLst/>
                  <a:latin typeface="Arial" charset="0"/>
                </a:rPr>
                <a:t>ERA5</a:t>
              </a:r>
              <a:endParaRPr kumimoji="0" lang="en-US" b="1" i="0" u="none" strike="noStrike" cap="none" normalizeH="0" baseline="0" dirty="0">
                <a:ln>
                  <a:noFill/>
                </a:ln>
                <a:solidFill>
                  <a:srgbClr val="1F3692"/>
                </a:solidFill>
                <a:effectLst/>
                <a:latin typeface="Arial" charset="0"/>
              </a:endParaRPr>
            </a:p>
          </p:txBody>
        </p:sp>
      </p:grpSp>
      <p:grpSp>
        <p:nvGrpSpPr>
          <p:cNvPr id="9" name="Group 8"/>
          <p:cNvGrpSpPr/>
          <p:nvPr/>
        </p:nvGrpSpPr>
        <p:grpSpPr>
          <a:xfrm>
            <a:off x="5389597" y="2492310"/>
            <a:ext cx="1709122" cy="2562039"/>
            <a:chOff x="5389597" y="2492310"/>
            <a:chExt cx="1709122" cy="2562039"/>
          </a:xfrm>
        </p:grpSpPr>
        <p:sp>
          <p:nvSpPr>
            <p:cNvPr id="8" name="Rectangle 7"/>
            <p:cNvSpPr/>
            <p:nvPr/>
          </p:nvSpPr>
          <p:spPr>
            <a:xfrm>
              <a:off x="5389597" y="2492310"/>
              <a:ext cx="1709122" cy="461665"/>
            </a:xfrm>
            <a:prstGeom prst="rect">
              <a:avLst/>
            </a:prstGeom>
          </p:spPr>
          <p:txBody>
            <a:bodyPr wrap="none">
              <a:spAutoFit/>
            </a:bodyPr>
            <a:lstStyle/>
            <a:p>
              <a:r>
                <a:rPr lang="en-US" b="0" dirty="0">
                  <a:ln w="18415" cmpd="sng">
                    <a:solidFill>
                      <a:schemeClr val="tx1"/>
                    </a:solidFill>
                    <a:prstDash val="solid"/>
                  </a:ln>
                  <a:solidFill>
                    <a:srgbClr val="FF0000"/>
                  </a:solidFill>
                  <a:effectLst>
                    <a:outerShdw blurRad="63500" dir="3600000" algn="tl" rotWithShape="0">
                      <a:srgbClr val="000000">
                        <a:alpha val="70000"/>
                      </a:srgbClr>
                    </a:outerShdw>
                  </a:effectLst>
                </a:rPr>
                <a:t>CERA-20C</a:t>
              </a:r>
              <a:endParaRPr lang="en-GB" dirty="0"/>
            </a:p>
          </p:txBody>
        </p:sp>
        <p:sp>
          <p:nvSpPr>
            <p:cNvPr id="66" name="Rectangle 65"/>
            <p:cNvSpPr/>
            <p:nvPr/>
          </p:nvSpPr>
          <p:spPr>
            <a:xfrm>
              <a:off x="5389597" y="4592684"/>
              <a:ext cx="1709122" cy="461665"/>
            </a:xfrm>
            <a:prstGeom prst="rect">
              <a:avLst/>
            </a:prstGeom>
          </p:spPr>
          <p:txBody>
            <a:bodyPr wrap="none">
              <a:spAutoFit/>
            </a:bodyPr>
            <a:lstStyle/>
            <a:p>
              <a:r>
                <a:rPr lang="en-US" b="0" dirty="0">
                  <a:ln w="18415" cmpd="sng">
                    <a:solidFill>
                      <a:schemeClr val="tx1"/>
                    </a:solidFill>
                    <a:prstDash val="solid"/>
                  </a:ln>
                  <a:solidFill>
                    <a:srgbClr val="FF0000"/>
                  </a:solidFill>
                  <a:effectLst>
                    <a:outerShdw blurRad="63500" dir="3600000" algn="tl" rotWithShape="0">
                      <a:srgbClr val="000000">
                        <a:alpha val="70000"/>
                      </a:srgbClr>
                    </a:outerShdw>
                  </a:effectLst>
                </a:rPr>
                <a:t>CERA-20C</a:t>
              </a:r>
              <a:endParaRPr lang="en-GB" dirty="0"/>
            </a:p>
          </p:txBody>
        </p:sp>
      </p:grpSp>
      <p:sp>
        <p:nvSpPr>
          <p:cNvPr id="68" name="Rectangle 67"/>
          <p:cNvSpPr/>
          <p:nvPr/>
        </p:nvSpPr>
        <p:spPr bwMode="auto">
          <a:xfrm>
            <a:off x="7783673" y="1"/>
            <a:ext cx="990439" cy="196680"/>
          </a:xfrm>
          <a:prstGeom prst="rect">
            <a:avLst/>
          </a:prstGeom>
          <a:solidFill>
            <a:srgbClr val="FFFF00">
              <a:alpha val="50000"/>
            </a:srgbClr>
          </a:solidFill>
          <a:ln w="508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86280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76" grpId="0" animBg="1"/>
      <p:bldP spid="64" grpId="0" animBg="1"/>
      <p:bldP spid="65" grpId="0" animBg="1"/>
      <p:bldP spid="62" grpId="0" animBg="1"/>
      <p:bldP spid="6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Adding observations to ERA-20C: trial for 1940-1964</a:t>
            </a:r>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732" y="901552"/>
            <a:ext cx="4968000" cy="5408707"/>
          </a:xfrm>
          <a:prstGeom prst="rect">
            <a:avLst/>
          </a:prstGeom>
          <a:solidFill>
            <a:schemeClr val="bg1"/>
          </a:solidFill>
        </p:spPr>
      </p:pic>
      <p:sp>
        <p:nvSpPr>
          <p:cNvPr id="4" name="TextBox 3"/>
          <p:cNvSpPr txBox="1"/>
          <p:nvPr/>
        </p:nvSpPr>
        <p:spPr>
          <a:xfrm>
            <a:off x="5338947" y="1110274"/>
            <a:ext cx="3654134" cy="5262979"/>
          </a:xfrm>
          <a:prstGeom prst="rect">
            <a:avLst/>
          </a:prstGeom>
          <a:noFill/>
        </p:spPr>
        <p:txBody>
          <a:bodyPr wrap="square" rtlCol="0">
            <a:spAutoFit/>
          </a:bodyPr>
          <a:lstStyle/>
          <a:p>
            <a:r>
              <a:rPr lang="en-GB" dirty="0" smtClean="0"/>
              <a:t>Note how adding upper-air observations takes the mean state from ERA-20C (biased cold in troposphere) to a state-of-the-art product like JRA-55</a:t>
            </a:r>
          </a:p>
          <a:p>
            <a:endParaRPr lang="en-GB" dirty="0"/>
          </a:p>
          <a:p>
            <a:r>
              <a:rPr lang="en-GB" dirty="0" smtClean="0"/>
              <a:t>Unanswered question of how to treat this optimally in a 20</a:t>
            </a:r>
            <a:r>
              <a:rPr lang="en-GB" baseline="30000" dirty="0" smtClean="0"/>
              <a:t>th</a:t>
            </a:r>
            <a:r>
              <a:rPr lang="en-GB" dirty="0" smtClean="0"/>
              <a:t> century reanalysis starting without upper-air observations…</a:t>
            </a:r>
            <a:endParaRPr lang="en-GB" dirty="0"/>
          </a:p>
        </p:txBody>
      </p:sp>
      <p:sp>
        <p:nvSpPr>
          <p:cNvPr id="5" name="TextBox 4"/>
          <p:cNvSpPr txBox="1"/>
          <p:nvPr/>
        </p:nvSpPr>
        <p:spPr>
          <a:xfrm>
            <a:off x="4018151" y="5735702"/>
            <a:ext cx="1074333" cy="276999"/>
          </a:xfrm>
          <a:prstGeom prst="rect">
            <a:avLst/>
          </a:prstGeom>
          <a:noFill/>
        </p:spPr>
        <p:txBody>
          <a:bodyPr wrap="none" rtlCol="0">
            <a:spAutoFit/>
          </a:bodyPr>
          <a:lstStyle/>
          <a:p>
            <a:r>
              <a:rPr lang="en-GB" sz="1200" dirty="0" smtClean="0"/>
              <a:t>A. Simmons</a:t>
            </a:r>
            <a:endParaRPr lang="en-GB" sz="1200" dirty="0"/>
          </a:p>
        </p:txBody>
      </p:sp>
      <p:sp>
        <p:nvSpPr>
          <p:cNvPr id="6" name="Rectangle 5"/>
          <p:cNvSpPr/>
          <p:nvPr/>
        </p:nvSpPr>
        <p:spPr bwMode="auto">
          <a:xfrm>
            <a:off x="7783673" y="1"/>
            <a:ext cx="990439" cy="196680"/>
          </a:xfrm>
          <a:prstGeom prst="rect">
            <a:avLst/>
          </a:prstGeom>
          <a:solidFill>
            <a:srgbClr val="FFFF00">
              <a:alpha val="50000"/>
            </a:srgbClr>
          </a:solidFill>
          <a:ln w="508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9510307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Conclusions</a:t>
            </a:r>
            <a:endParaRPr lang="en-GB" dirty="0"/>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1307287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Conclusions</a:t>
            </a:r>
            <a:endParaRPr lang="en-GB" dirty="0"/>
          </a:p>
        </p:txBody>
      </p:sp>
      <p:sp>
        <p:nvSpPr>
          <p:cNvPr id="7" name="Content Placeholder 6"/>
          <p:cNvSpPr>
            <a:spLocks noGrp="1"/>
          </p:cNvSpPr>
          <p:nvPr>
            <p:ph idx="4294967295"/>
          </p:nvPr>
        </p:nvSpPr>
        <p:spPr>
          <a:xfrm>
            <a:off x="0" y="779463"/>
            <a:ext cx="8970962" cy="5516562"/>
          </a:xfrm>
          <a:prstGeom prst="rect">
            <a:avLst/>
          </a:prstGeom>
        </p:spPr>
        <p:txBody>
          <a:bodyPr/>
          <a:lstStyle/>
          <a:p>
            <a:r>
              <a:rPr lang="en-GB" b="1" dirty="0" smtClean="0">
                <a:solidFill>
                  <a:srgbClr val="FF0000"/>
                </a:solidFill>
              </a:rPr>
              <a:t>ERA-CLIM</a:t>
            </a:r>
            <a:r>
              <a:rPr lang="en-GB" dirty="0" smtClean="0"/>
              <a:t> initiated a new class of reanalyses: </a:t>
            </a:r>
            <a:r>
              <a:rPr lang="en-GB" b="1" dirty="0" smtClean="0">
                <a:solidFill>
                  <a:srgbClr val="FF0000"/>
                </a:solidFill>
              </a:rPr>
              <a:t>ERA-20C family</a:t>
            </a:r>
          </a:p>
          <a:p>
            <a:pPr lvl="1"/>
            <a:r>
              <a:rPr lang="en-GB" dirty="0" smtClean="0"/>
              <a:t>All results can be </a:t>
            </a:r>
            <a:r>
              <a:rPr lang="en-GB" dirty="0" err="1" smtClean="0"/>
              <a:t>analyzed</a:t>
            </a:r>
            <a:r>
              <a:rPr lang="en-GB" dirty="0" smtClean="0"/>
              <a:t> w.r.t to a model integration baseline, </a:t>
            </a:r>
            <a:r>
              <a:rPr lang="en-GB" b="1" dirty="0" smtClean="0">
                <a:solidFill>
                  <a:srgbClr val="FF0000"/>
                </a:solidFill>
              </a:rPr>
              <a:t>ERA-20CM</a:t>
            </a:r>
          </a:p>
          <a:p>
            <a:pPr lvl="1"/>
            <a:r>
              <a:rPr lang="en-GB" dirty="0" smtClean="0"/>
              <a:t>ERA-20C iterated once, with a second production that applied lessons from the first production. Products available online since 1 </a:t>
            </a:r>
            <a:r>
              <a:rPr lang="en-GB" dirty="0"/>
              <a:t>Oct 2014 at http://apps.ecmwf.int/datasets/</a:t>
            </a:r>
            <a:endParaRPr lang="en-GB" dirty="0" smtClean="0"/>
          </a:p>
          <a:p>
            <a:pPr lvl="1"/>
            <a:r>
              <a:rPr lang="en-GB" dirty="0"/>
              <a:t>Observation feedback published online  in a user-friendly interface </a:t>
            </a:r>
            <a:r>
              <a:rPr lang="en-GB" dirty="0" smtClean="0"/>
              <a:t/>
            </a:r>
            <a:br>
              <a:rPr lang="en-GB" dirty="0" smtClean="0"/>
            </a:br>
            <a:r>
              <a:rPr lang="en-GB" sz="1600" i="1" dirty="0" smtClean="0"/>
              <a:t>(last-minute update: deployment now scheduled for Wednesday 6 May 2015)</a:t>
            </a:r>
          </a:p>
          <a:p>
            <a:pPr lvl="1">
              <a:spcAft>
                <a:spcPts val="2400"/>
              </a:spcAft>
            </a:pPr>
            <a:r>
              <a:rPr lang="en-GB" dirty="0" smtClean="0"/>
              <a:t>Not our last and final product, we will hopefully make new versions!</a:t>
            </a:r>
          </a:p>
          <a:p>
            <a:r>
              <a:rPr lang="en-GB" b="1" dirty="0" smtClean="0">
                <a:solidFill>
                  <a:srgbClr val="FF0000"/>
                </a:solidFill>
              </a:rPr>
              <a:t>ERA-CLIM2 funds R&amp;D for next-generation reanalyses</a:t>
            </a:r>
            <a:endParaRPr lang="en-GB" dirty="0" smtClean="0"/>
          </a:p>
          <a:p>
            <a:pPr lvl="1"/>
            <a:r>
              <a:rPr lang="en-GB" dirty="0"/>
              <a:t>To couple with </a:t>
            </a:r>
            <a:r>
              <a:rPr lang="en-GB" dirty="0" smtClean="0"/>
              <a:t>ocean</a:t>
            </a:r>
          </a:p>
          <a:p>
            <a:pPr lvl="1">
              <a:spcAft>
                <a:spcPts val="2400"/>
              </a:spcAft>
            </a:pPr>
            <a:r>
              <a:rPr lang="en-GB" dirty="0" smtClean="0"/>
              <a:t>To increase observation diversity in century-long reanalyses</a:t>
            </a:r>
            <a:endParaRPr lang="en-GB" dirty="0"/>
          </a:p>
          <a:p>
            <a:r>
              <a:rPr lang="en-GB" b="1" dirty="0" smtClean="0">
                <a:solidFill>
                  <a:srgbClr val="FF0000"/>
                </a:solidFill>
              </a:rPr>
              <a:t>More ERA-20C products to be released soon</a:t>
            </a:r>
          </a:p>
          <a:p>
            <a:pPr lvl="1"/>
            <a:r>
              <a:rPr lang="en-GB" dirty="0" smtClean="0"/>
              <a:t>Monthly means, and possibly ensemble spreads</a:t>
            </a:r>
          </a:p>
          <a:p>
            <a:pPr lvl="1">
              <a:spcAft>
                <a:spcPts val="1800"/>
              </a:spcAft>
            </a:pPr>
            <a:r>
              <a:rPr lang="en-GB" dirty="0" smtClean="0"/>
              <a:t>ERA-20CL: land-surface model driven by meteorological forcing from ERA-20C</a:t>
            </a:r>
          </a:p>
        </p:txBody>
      </p:sp>
    </p:spTree>
    <p:extLst>
      <p:ext uri="{BB962C8B-B14F-4D97-AF65-F5344CB8AC3E}">
        <p14:creationId xmlns:p14="http://schemas.microsoft.com/office/powerpoint/2010/main" val="26653494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GB" dirty="0" smtClean="0"/>
              <a:t>Extra slides</a:t>
            </a:r>
            <a:endParaRPr lang="en-GB" dirty="0"/>
          </a:p>
        </p:txBody>
      </p:sp>
      <p:sp>
        <p:nvSpPr>
          <p:cNvPr id="4" name="Subtitle 3"/>
          <p:cNvSpPr>
            <a:spLocks noGrp="1"/>
          </p:cNvSpPr>
          <p:nvPr>
            <p:ph type="subTitle" idx="1"/>
          </p:nvPr>
        </p:nvSpPr>
        <p:spPr/>
        <p:txBody>
          <a:bodyPr/>
          <a:lstStyle/>
          <a:p>
            <a:endParaRPr lang="en-GB"/>
          </a:p>
        </p:txBody>
      </p:sp>
    </p:spTree>
    <p:extLst>
      <p:ext uri="{BB962C8B-B14F-4D97-AF65-F5344CB8AC3E}">
        <p14:creationId xmlns:p14="http://schemas.microsoft.com/office/powerpoint/2010/main" val="36364025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ERA-20C productions</a:t>
            </a:r>
            <a:endParaRPr lang="en-GB" dirty="0"/>
          </a:p>
        </p:txBody>
      </p:sp>
      <p:sp>
        <p:nvSpPr>
          <p:cNvPr id="3" name="Content Placeholder 2"/>
          <p:cNvSpPr>
            <a:spLocks noGrp="1"/>
          </p:cNvSpPr>
          <p:nvPr>
            <p:ph idx="1"/>
          </p:nvPr>
        </p:nvSpPr>
        <p:spPr>
          <a:xfrm>
            <a:off x="174171" y="1088578"/>
            <a:ext cx="8760823" cy="4754881"/>
          </a:xfrm>
        </p:spPr>
        <p:txBody>
          <a:bodyPr/>
          <a:lstStyle/>
          <a:p>
            <a:pPr>
              <a:spcAft>
                <a:spcPts val="0"/>
              </a:spcAft>
            </a:pPr>
            <a:r>
              <a:rPr lang="en-GB" dirty="0" smtClean="0"/>
              <a:t>Ensemble run had pushed the envelope of what ECMWF infrastructure can deliver in terms of reanalyses:</a:t>
            </a:r>
          </a:p>
          <a:p>
            <a:pPr lvl="1"/>
            <a:r>
              <a:rPr lang="en-GB" dirty="0" smtClean="0"/>
              <a:t>6 streams of 10 members each. Completed in 200 days</a:t>
            </a:r>
          </a:p>
          <a:p>
            <a:pPr lvl="1"/>
            <a:endParaRPr lang="en-GB" dirty="0" smtClean="0"/>
          </a:p>
          <a:p>
            <a:r>
              <a:rPr lang="en-GB" dirty="0" smtClean="0"/>
              <a:t>Deterministic run employed 22 streams. Peak production yield was 15 Tb in 1 day</a:t>
            </a:r>
          </a:p>
          <a:p>
            <a:pPr lvl="1">
              <a:spcAft>
                <a:spcPts val="0"/>
              </a:spcAft>
            </a:pPr>
            <a:r>
              <a:rPr lang="en-GB" dirty="0" smtClean="0"/>
              <a:t>Planned from the onset as a “blitz run”, under 100 days</a:t>
            </a:r>
          </a:p>
          <a:p>
            <a:pPr lvl="1">
              <a:spcAft>
                <a:spcPts val="0"/>
              </a:spcAft>
            </a:pPr>
            <a:r>
              <a:rPr lang="en-GB" dirty="0" smtClean="0"/>
              <a:t>Actually took around 50 days (not removing downtimes, would have been faster otherwise)</a:t>
            </a:r>
          </a:p>
          <a:p>
            <a:pPr lvl="1">
              <a:spcAft>
                <a:spcPts val="0"/>
              </a:spcAft>
            </a:pPr>
            <a:r>
              <a:rPr lang="en-GB" dirty="0" smtClean="0"/>
              <a:t>Started around Christmas time when fewer people were around to mess with overall machine load, then adjusted for timing and scheduling for next 10 days</a:t>
            </a:r>
          </a:p>
          <a:p>
            <a:pPr lvl="1">
              <a:spcAft>
                <a:spcPts val="0"/>
              </a:spcAft>
            </a:pPr>
            <a:r>
              <a:rPr lang="en-GB" dirty="0" smtClean="0"/>
              <a:t>Once stable (evening of 31 December 2013), each stream produced 50days/day</a:t>
            </a:r>
          </a:p>
          <a:p>
            <a:pPr lvl="1">
              <a:spcAft>
                <a:spcPts val="0"/>
              </a:spcAft>
            </a:pPr>
            <a:endParaRPr lang="en-GB" dirty="0" smtClean="0"/>
          </a:p>
          <a:p>
            <a:r>
              <a:rPr lang="en-GB" b="1" i="1" dirty="0" smtClean="0"/>
              <a:t>“Production hangover”: after this we were left with about 1 Petabyte of data to organize for release. We are finally getting there now.</a:t>
            </a:r>
            <a:endParaRPr lang="en-GB" dirty="0" smtClean="0"/>
          </a:p>
        </p:txBody>
      </p:sp>
      <p:sp>
        <p:nvSpPr>
          <p:cNvPr id="4" name="Rectangle 3"/>
          <p:cNvSpPr/>
          <p:nvPr/>
        </p:nvSpPr>
        <p:spPr bwMode="auto">
          <a:xfrm>
            <a:off x="600916" y="1"/>
            <a:ext cx="1010169" cy="196680"/>
          </a:xfrm>
          <a:prstGeom prst="rect">
            <a:avLst/>
          </a:prstGeom>
          <a:solidFill>
            <a:srgbClr val="FFFF00">
              <a:alpha val="50000"/>
            </a:srgbClr>
          </a:solidFill>
          <a:ln w="508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2167479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Why 2 productions of ERA-20C?</a:t>
            </a:r>
            <a:endParaRPr lang="en-GB" dirty="0"/>
          </a:p>
        </p:txBody>
      </p:sp>
      <p:sp>
        <p:nvSpPr>
          <p:cNvPr id="5" name="Content Placeholder 4"/>
          <p:cNvSpPr>
            <a:spLocks noGrp="1"/>
          </p:cNvSpPr>
          <p:nvPr>
            <p:ph idx="1"/>
          </p:nvPr>
        </p:nvSpPr>
        <p:spPr>
          <a:xfrm>
            <a:off x="209006" y="879563"/>
            <a:ext cx="8786948" cy="5373191"/>
          </a:xfrm>
        </p:spPr>
        <p:txBody>
          <a:bodyPr/>
          <a:lstStyle/>
          <a:p>
            <a:pPr>
              <a:spcAft>
                <a:spcPts val="0"/>
              </a:spcAft>
            </a:pPr>
            <a:r>
              <a:rPr lang="en-GB" dirty="0" smtClean="0"/>
              <a:t>The </a:t>
            </a:r>
            <a:r>
              <a:rPr lang="en-GB" b="1" dirty="0" smtClean="0">
                <a:solidFill>
                  <a:srgbClr val="FF0000"/>
                </a:solidFill>
              </a:rPr>
              <a:t>10-member ensemble production</a:t>
            </a:r>
            <a:r>
              <a:rPr lang="en-GB" dirty="0" smtClean="0"/>
              <a:t> was required:</a:t>
            </a:r>
          </a:p>
          <a:p>
            <a:pPr lvl="1">
              <a:spcAft>
                <a:spcPts val="0"/>
              </a:spcAft>
            </a:pPr>
            <a:r>
              <a:rPr lang="en-GB" dirty="0" smtClean="0"/>
              <a:t>To </a:t>
            </a:r>
            <a:r>
              <a:rPr lang="en-GB" dirty="0"/>
              <a:t>compute background error </a:t>
            </a:r>
            <a:r>
              <a:rPr lang="en-GB" dirty="0" err="1" smtClean="0"/>
              <a:t>covariances</a:t>
            </a:r>
            <a:r>
              <a:rPr lang="en-GB" dirty="0" smtClean="0"/>
              <a:t>: ‘B matrix’ of </a:t>
            </a:r>
            <a:r>
              <a:rPr lang="en-GB" dirty="0" err="1" smtClean="0"/>
              <a:t>Variational</a:t>
            </a:r>
            <a:r>
              <a:rPr lang="en-GB" dirty="0" smtClean="0"/>
              <a:t> assimilation</a:t>
            </a:r>
          </a:p>
          <a:p>
            <a:pPr lvl="1">
              <a:spcAft>
                <a:spcPts val="0"/>
              </a:spcAft>
            </a:pPr>
            <a:r>
              <a:rPr lang="en-GB" dirty="0" smtClean="0"/>
              <a:t>Ensemble </a:t>
            </a:r>
            <a:r>
              <a:rPr lang="en-GB" dirty="0"/>
              <a:t>used its own, self-generated background errors</a:t>
            </a:r>
          </a:p>
          <a:p>
            <a:pPr lvl="1"/>
            <a:r>
              <a:rPr lang="en-GB" dirty="0" smtClean="0"/>
              <a:t>Brand new idea in 2013, only made it to ECMWF NWP operations recently.</a:t>
            </a:r>
          </a:p>
          <a:p>
            <a:pPr>
              <a:spcAft>
                <a:spcPts val="0"/>
              </a:spcAft>
            </a:pPr>
            <a:r>
              <a:rPr lang="en-GB" dirty="0" smtClean="0"/>
              <a:t>What happened in this ERA-20C ensemble:</a:t>
            </a:r>
          </a:p>
          <a:p>
            <a:pPr lvl="1">
              <a:spcAft>
                <a:spcPts val="0"/>
              </a:spcAft>
            </a:pPr>
            <a:r>
              <a:rPr lang="en-GB" dirty="0" smtClean="0"/>
              <a:t>In the upper troposphere and above, the background error variances (derived from the ensemble spread) were sometimes large (&gt;several K).</a:t>
            </a:r>
          </a:p>
          <a:p>
            <a:pPr lvl="1">
              <a:spcAft>
                <a:spcPts val="0"/>
              </a:spcAft>
            </a:pPr>
            <a:r>
              <a:rPr lang="en-GB" dirty="0" smtClean="0"/>
              <a:t>The background errors contained remote vertical correlations.</a:t>
            </a:r>
          </a:p>
          <a:p>
            <a:pPr lvl="1">
              <a:spcAft>
                <a:spcPts val="0"/>
              </a:spcAft>
            </a:pPr>
            <a:r>
              <a:rPr lang="en-GB" dirty="0" smtClean="0"/>
              <a:t>The combination of the two lead the 4DVAR to spread information from the surface all the way up.</a:t>
            </a:r>
          </a:p>
          <a:p>
            <a:pPr lvl="1">
              <a:spcAft>
                <a:spcPts val="0"/>
              </a:spcAft>
            </a:pPr>
            <a:r>
              <a:rPr lang="en-GB" dirty="0" smtClean="0"/>
              <a:t>Slowly-varying systematic analysis increments made an imprint in the stratosphere, destroying forcing-led low-frequency (good) information.</a:t>
            </a:r>
          </a:p>
          <a:p>
            <a:pPr lvl="1"/>
            <a:r>
              <a:rPr lang="en-GB" dirty="0" smtClean="0"/>
              <a:t>Trying out vertical localizations in the 4DVAR ruined its synoptic quality.</a:t>
            </a:r>
          </a:p>
          <a:p>
            <a:pPr>
              <a:spcAft>
                <a:spcPts val="0"/>
              </a:spcAft>
            </a:pPr>
            <a:r>
              <a:rPr lang="en-GB" dirty="0" smtClean="0"/>
              <a:t>Only option was to re-do a production without using the ensemble-generated background error correlations</a:t>
            </a:r>
          </a:p>
          <a:p>
            <a:pPr lvl="1">
              <a:spcAft>
                <a:spcPts val="0"/>
              </a:spcAft>
            </a:pPr>
            <a:r>
              <a:rPr lang="en-GB" dirty="0" smtClean="0"/>
              <a:t>Advantage: this could be done without an ensemble: </a:t>
            </a:r>
            <a:r>
              <a:rPr lang="en-GB" b="1" dirty="0" smtClean="0">
                <a:solidFill>
                  <a:srgbClr val="FF0000"/>
                </a:solidFill>
              </a:rPr>
              <a:t>deterministic production</a:t>
            </a:r>
            <a:r>
              <a:rPr lang="en-GB" dirty="0" smtClean="0"/>
              <a:t>.</a:t>
            </a:r>
          </a:p>
          <a:p>
            <a:pPr lvl="1"/>
            <a:r>
              <a:rPr lang="en-GB" b="1" dirty="0" smtClean="0"/>
              <a:t>Resulted in much </a:t>
            </a:r>
            <a:r>
              <a:rPr lang="en-GB" b="1" dirty="0"/>
              <a:t>better </a:t>
            </a:r>
            <a:r>
              <a:rPr lang="en-GB" b="1" dirty="0" smtClean="0"/>
              <a:t>upper-air climate, but slightly </a:t>
            </a:r>
            <a:r>
              <a:rPr lang="en-GB" b="1" dirty="0"/>
              <a:t>worse meteorology</a:t>
            </a:r>
          </a:p>
          <a:p>
            <a:endParaRPr lang="en-GB" dirty="0" smtClean="0"/>
          </a:p>
        </p:txBody>
      </p:sp>
      <p:sp>
        <p:nvSpPr>
          <p:cNvPr id="6" name="Rectangle 5"/>
          <p:cNvSpPr/>
          <p:nvPr/>
        </p:nvSpPr>
        <p:spPr bwMode="auto">
          <a:xfrm>
            <a:off x="600916" y="1"/>
            <a:ext cx="1010169" cy="196680"/>
          </a:xfrm>
          <a:prstGeom prst="rect">
            <a:avLst/>
          </a:prstGeom>
          <a:solidFill>
            <a:srgbClr val="FFFF00">
              <a:alpha val="50000"/>
            </a:srgbClr>
          </a:solidFill>
          <a:ln w="508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4090154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65100" y="192681"/>
            <a:ext cx="8609013" cy="647700"/>
          </a:xfrm>
          <a:ln w="9525"/>
        </p:spPr>
        <p:txBody>
          <a:bodyPr/>
          <a:lstStyle/>
          <a:p>
            <a:r>
              <a:rPr lang="en-US" dirty="0" smtClean="0">
                <a:latin typeface="Calibri" pitchFamily="36" charset="0"/>
                <a:ea typeface="ＭＳ Ｐゴシック" pitchFamily="36" charset="-128"/>
              </a:rPr>
              <a:t>ERA-20C deterministic re-run also fixed other problems:</a:t>
            </a:r>
            <a:br>
              <a:rPr lang="en-US" dirty="0" smtClean="0">
                <a:latin typeface="Calibri" pitchFamily="36" charset="0"/>
                <a:ea typeface="ＭＳ Ｐゴシック" pitchFamily="36" charset="-128"/>
              </a:rPr>
            </a:br>
            <a:r>
              <a:rPr lang="en-US" dirty="0" smtClean="0">
                <a:solidFill>
                  <a:srgbClr val="FF0000"/>
                </a:solidFill>
                <a:latin typeface="Calibri" pitchFamily="36" charset="0"/>
                <a:ea typeface="ＭＳ Ｐゴシック" pitchFamily="36" charset="-128"/>
              </a:rPr>
              <a:t>Issues </a:t>
            </a:r>
            <a:r>
              <a:rPr lang="en-US" sz="1800" dirty="0" smtClean="0">
                <a:latin typeface="Calibri" pitchFamily="36" charset="0"/>
                <a:ea typeface="ＭＳ Ｐゴシック" pitchFamily="36" charset="-128"/>
              </a:rPr>
              <a:t>in ERA-20C ensemble  			</a:t>
            </a:r>
            <a:r>
              <a:rPr lang="en-US" dirty="0" smtClean="0">
                <a:solidFill>
                  <a:srgbClr val="FF0000"/>
                </a:solidFill>
                <a:latin typeface="Calibri" pitchFamily="36" charset="0"/>
                <a:ea typeface="ＭＳ Ｐゴシック" pitchFamily="36" charset="-128"/>
              </a:rPr>
              <a:t>Solutions</a:t>
            </a:r>
            <a:r>
              <a:rPr lang="en-US" sz="1800" dirty="0" smtClean="0">
                <a:latin typeface="Calibri" pitchFamily="36" charset="0"/>
                <a:ea typeface="ＭＳ Ｐゴシック" pitchFamily="36" charset="-128"/>
              </a:rPr>
              <a:t> adopted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700" y="831849"/>
            <a:ext cx="5351874" cy="5527791"/>
          </a:xfrm>
          <a:prstGeom prst="rect">
            <a:avLst/>
          </a:prstGeom>
        </p:spPr>
      </p:pic>
      <p:cxnSp>
        <p:nvCxnSpPr>
          <p:cNvPr id="5" name="Straight Arrow Connector 4"/>
          <p:cNvCxnSpPr/>
          <p:nvPr/>
        </p:nvCxnSpPr>
        <p:spPr bwMode="auto">
          <a:xfrm flipH="1">
            <a:off x="6684285" y="886096"/>
            <a:ext cx="395784" cy="272323"/>
          </a:xfrm>
          <a:prstGeom prst="straightConnector1">
            <a:avLst/>
          </a:prstGeom>
          <a:noFill/>
          <a:ln w="50800" cap="flat" cmpd="sng" algn="ctr">
            <a:solidFill>
              <a:srgbClr val="FF0000"/>
            </a:solidFill>
            <a:prstDash val="solid"/>
            <a:round/>
            <a:headEnd type="none" w="med" len="med"/>
            <a:tailEnd type="arrow"/>
          </a:ln>
          <a:effectLst/>
        </p:spPr>
      </p:cxnSp>
      <p:cxnSp>
        <p:nvCxnSpPr>
          <p:cNvPr id="6" name="Straight Arrow Connector 5"/>
          <p:cNvCxnSpPr/>
          <p:nvPr/>
        </p:nvCxnSpPr>
        <p:spPr bwMode="auto">
          <a:xfrm>
            <a:off x="864688" y="886096"/>
            <a:ext cx="383177" cy="239487"/>
          </a:xfrm>
          <a:prstGeom prst="straightConnector1">
            <a:avLst/>
          </a:prstGeom>
          <a:noFill/>
          <a:ln w="50800" cap="flat" cmpd="sng" algn="ctr">
            <a:solidFill>
              <a:srgbClr val="FF0000"/>
            </a:solidFill>
            <a:prstDash val="solid"/>
            <a:round/>
            <a:headEnd type="none" w="med" len="med"/>
            <a:tailEnd type="arrow"/>
          </a:ln>
          <a:effectLst/>
        </p:spPr>
      </p:cxnSp>
      <p:sp>
        <p:nvSpPr>
          <p:cNvPr id="10" name="Rectangle 9"/>
          <p:cNvSpPr/>
          <p:nvPr/>
        </p:nvSpPr>
        <p:spPr bwMode="auto">
          <a:xfrm>
            <a:off x="600916" y="0"/>
            <a:ext cx="1010169" cy="192681"/>
          </a:xfrm>
          <a:prstGeom prst="rect">
            <a:avLst/>
          </a:prstGeom>
          <a:solidFill>
            <a:srgbClr val="FFFF00">
              <a:alpha val="50000"/>
            </a:srgbClr>
          </a:solidFill>
          <a:ln w="508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0493546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ERA-20C forecast scores</a:t>
            </a:r>
            <a:endParaRPr lang="en-GB"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5062"/>
            <a:ext cx="9144000" cy="5472675"/>
          </a:xfrm>
          <a:prstGeom prst="rect">
            <a:avLst/>
          </a:prstGeom>
        </p:spPr>
      </p:pic>
      <p:sp>
        <p:nvSpPr>
          <p:cNvPr id="5" name="Rectangle 4"/>
          <p:cNvSpPr/>
          <p:nvPr/>
        </p:nvSpPr>
        <p:spPr bwMode="auto">
          <a:xfrm>
            <a:off x="2473259" y="1"/>
            <a:ext cx="1010169" cy="196680"/>
          </a:xfrm>
          <a:prstGeom prst="rect">
            <a:avLst/>
          </a:prstGeom>
          <a:solidFill>
            <a:srgbClr val="FFFF00">
              <a:alpha val="50000"/>
            </a:srgbClr>
          </a:solidFill>
          <a:ln w="508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3" name="TextBox 2"/>
          <p:cNvSpPr txBox="1"/>
          <p:nvPr/>
        </p:nvSpPr>
        <p:spPr>
          <a:xfrm>
            <a:off x="569777" y="3944977"/>
            <a:ext cx="6083717" cy="461665"/>
          </a:xfrm>
          <a:prstGeom prst="rect">
            <a:avLst/>
          </a:prstGeom>
          <a:noFill/>
        </p:spPr>
        <p:txBody>
          <a:bodyPr wrap="none" rtlCol="0">
            <a:spAutoFit/>
          </a:bodyPr>
          <a:lstStyle/>
          <a:p>
            <a:r>
              <a:rPr lang="en-GB" dirty="0" smtClean="0">
                <a:solidFill>
                  <a:schemeClr val="bg2">
                    <a:lumMod val="50000"/>
                  </a:schemeClr>
                </a:solidFill>
              </a:rPr>
              <a:t>This is confirmed by the forecast scores</a:t>
            </a:r>
            <a:endParaRPr lang="en-GB" dirty="0">
              <a:solidFill>
                <a:schemeClr val="bg2">
                  <a:lumMod val="50000"/>
                </a:schemeClr>
              </a:solidFill>
            </a:endParaRPr>
          </a:p>
        </p:txBody>
      </p:sp>
      <p:sp>
        <p:nvSpPr>
          <p:cNvPr id="6" name="Right Arrow 5"/>
          <p:cNvSpPr/>
          <p:nvPr/>
        </p:nvSpPr>
        <p:spPr bwMode="auto">
          <a:xfrm flipH="1">
            <a:off x="2412299" y="3718555"/>
            <a:ext cx="688002" cy="226423"/>
          </a:xfrm>
          <a:prstGeom prst="rightArrow">
            <a:avLst/>
          </a:prstGeom>
          <a:solidFill>
            <a:schemeClr val="bg2">
              <a:lumMod val="50000"/>
            </a:schemeClr>
          </a:solidFill>
          <a:ln w="508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7" name="Right Arrow 6"/>
          <p:cNvSpPr/>
          <p:nvPr/>
        </p:nvSpPr>
        <p:spPr bwMode="auto">
          <a:xfrm flipH="1">
            <a:off x="5111979" y="3718554"/>
            <a:ext cx="344001" cy="226423"/>
          </a:xfrm>
          <a:prstGeom prst="rightArrow">
            <a:avLst/>
          </a:prstGeom>
          <a:solidFill>
            <a:schemeClr val="bg2">
              <a:lumMod val="50000"/>
            </a:schemeClr>
          </a:solidFill>
          <a:ln w="508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590919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488" y="109590"/>
            <a:ext cx="8429625" cy="647700"/>
          </a:xfrm>
        </p:spPr>
        <p:txBody>
          <a:bodyPr/>
          <a:lstStyle/>
          <a:p>
            <a:r>
              <a:rPr lang="en-GB" dirty="0" smtClean="0"/>
              <a:t>Observation feedback metrics </a:t>
            </a:r>
            <a:r>
              <a:rPr lang="en-GB" sz="2400" dirty="0" smtClean="0"/>
              <a:t>(both ERA-20C runs)</a:t>
            </a: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873202"/>
            <a:ext cx="8302066" cy="4083983"/>
          </a:xfrm>
          <a:prstGeom prst="rect">
            <a:avLst/>
          </a:prstGeom>
        </p:spPr>
      </p:pic>
      <p:sp>
        <p:nvSpPr>
          <p:cNvPr id="7" name="TextBox 6"/>
          <p:cNvSpPr txBox="1"/>
          <p:nvPr/>
        </p:nvSpPr>
        <p:spPr>
          <a:xfrm>
            <a:off x="457200" y="5376130"/>
            <a:ext cx="8229600" cy="584775"/>
          </a:xfrm>
          <a:prstGeom prst="rect">
            <a:avLst/>
          </a:prstGeom>
          <a:solidFill>
            <a:srgbClr val="CCECFF"/>
          </a:solidFill>
        </p:spPr>
        <p:txBody>
          <a:bodyPr wrap="square" rtlCol="0">
            <a:spAutoFit/>
          </a:bodyPr>
          <a:lstStyle/>
          <a:p>
            <a:r>
              <a:rPr lang="en-GB" sz="1600" dirty="0" smtClean="0"/>
              <a:t>Shading shows work done by observation bias correction instead of the work done by the meteorological analysis to adjust the whole atmospheric state to fit the data</a:t>
            </a:r>
            <a:endParaRPr lang="en-GB" sz="1600" dirty="0"/>
          </a:p>
        </p:txBody>
      </p:sp>
      <p:cxnSp>
        <p:nvCxnSpPr>
          <p:cNvPr id="8" name="Straight Arrow Connector 7"/>
          <p:cNvCxnSpPr/>
          <p:nvPr/>
        </p:nvCxnSpPr>
        <p:spPr bwMode="auto">
          <a:xfrm flipV="1">
            <a:off x="457200" y="2228304"/>
            <a:ext cx="744583" cy="686889"/>
          </a:xfrm>
          <a:prstGeom prst="straightConnector1">
            <a:avLst/>
          </a:prstGeom>
          <a:noFill/>
          <a:ln w="50800" cap="flat" cmpd="sng" algn="ctr">
            <a:solidFill>
              <a:srgbClr val="003F7E"/>
            </a:solidFill>
            <a:prstDash val="solid"/>
            <a:round/>
            <a:headEnd type="none" w="med" len="med"/>
            <a:tailEnd type="arrow"/>
          </a:ln>
          <a:effectLst/>
        </p:spPr>
      </p:cxnSp>
      <p:cxnSp>
        <p:nvCxnSpPr>
          <p:cNvPr id="9" name="Straight Arrow Connector 8"/>
          <p:cNvCxnSpPr/>
          <p:nvPr/>
        </p:nvCxnSpPr>
        <p:spPr bwMode="auto">
          <a:xfrm flipV="1">
            <a:off x="992778" y="2028007"/>
            <a:ext cx="644434" cy="601982"/>
          </a:xfrm>
          <a:prstGeom prst="straightConnector1">
            <a:avLst/>
          </a:prstGeom>
          <a:noFill/>
          <a:ln w="12700" cap="flat" cmpd="sng" algn="ctr">
            <a:solidFill>
              <a:srgbClr val="003F7E"/>
            </a:solidFill>
            <a:prstDash val="solid"/>
            <a:round/>
            <a:headEnd type="none" w="med" len="med"/>
            <a:tailEnd type="arrow"/>
          </a:ln>
          <a:effectLst/>
        </p:spPr>
      </p:cxnSp>
      <p:sp>
        <p:nvSpPr>
          <p:cNvPr id="10" name="TextBox 9"/>
          <p:cNvSpPr txBox="1"/>
          <p:nvPr/>
        </p:nvSpPr>
        <p:spPr>
          <a:xfrm>
            <a:off x="818606" y="2590744"/>
            <a:ext cx="1925527" cy="307777"/>
          </a:xfrm>
          <a:prstGeom prst="rect">
            <a:avLst/>
          </a:prstGeom>
          <a:noFill/>
        </p:spPr>
        <p:txBody>
          <a:bodyPr wrap="none" rtlCol="0">
            <a:spAutoFit/>
          </a:bodyPr>
          <a:lstStyle/>
          <a:p>
            <a:r>
              <a:rPr lang="en-GB" sz="1400" b="0" dirty="0" smtClean="0">
                <a:solidFill>
                  <a:schemeClr val="tx2">
                    <a:lumMod val="75000"/>
                  </a:schemeClr>
                </a:solidFill>
              </a:rPr>
              <a:t>Before bias correction</a:t>
            </a:r>
            <a:endParaRPr lang="en-GB" sz="1400" b="0" dirty="0">
              <a:solidFill>
                <a:schemeClr val="tx2">
                  <a:lumMod val="75000"/>
                </a:schemeClr>
              </a:solidFill>
            </a:endParaRPr>
          </a:p>
        </p:txBody>
      </p:sp>
      <p:sp>
        <p:nvSpPr>
          <p:cNvPr id="11" name="TextBox 10"/>
          <p:cNvSpPr txBox="1"/>
          <p:nvPr/>
        </p:nvSpPr>
        <p:spPr>
          <a:xfrm>
            <a:off x="239019" y="2843293"/>
            <a:ext cx="1935145" cy="307777"/>
          </a:xfrm>
          <a:prstGeom prst="rect">
            <a:avLst/>
          </a:prstGeom>
          <a:noFill/>
        </p:spPr>
        <p:txBody>
          <a:bodyPr wrap="none" rtlCol="0">
            <a:spAutoFit/>
          </a:bodyPr>
          <a:lstStyle/>
          <a:p>
            <a:r>
              <a:rPr lang="en-GB" sz="1400" dirty="0" smtClean="0">
                <a:solidFill>
                  <a:schemeClr val="tx2">
                    <a:lumMod val="75000"/>
                  </a:schemeClr>
                </a:solidFill>
              </a:rPr>
              <a:t>After bias correction</a:t>
            </a:r>
            <a:endParaRPr lang="en-GB" sz="1400" dirty="0">
              <a:solidFill>
                <a:schemeClr val="tx2">
                  <a:lumMod val="75000"/>
                </a:schemeClr>
              </a:solidFill>
            </a:endParaRPr>
          </a:p>
        </p:txBody>
      </p:sp>
      <p:sp>
        <p:nvSpPr>
          <p:cNvPr id="12" name="TextBox 11"/>
          <p:cNvSpPr txBox="1"/>
          <p:nvPr/>
        </p:nvSpPr>
        <p:spPr>
          <a:xfrm>
            <a:off x="267594" y="508348"/>
            <a:ext cx="2839239" cy="369332"/>
          </a:xfrm>
          <a:prstGeom prst="rect">
            <a:avLst/>
          </a:prstGeom>
          <a:noFill/>
        </p:spPr>
        <p:txBody>
          <a:bodyPr wrap="none" rtlCol="0">
            <a:spAutoFit/>
          </a:bodyPr>
          <a:lstStyle/>
          <a:p>
            <a:r>
              <a:rPr lang="en-GB" sz="1800" dirty="0" smtClean="0">
                <a:solidFill>
                  <a:srgbClr val="003F7E"/>
                </a:solidFill>
              </a:rPr>
              <a:t>Mean sea level pressure</a:t>
            </a:r>
            <a:endParaRPr lang="en-GB" sz="1800" dirty="0">
              <a:solidFill>
                <a:srgbClr val="003F7E"/>
              </a:solidFill>
            </a:endParaRPr>
          </a:p>
        </p:txBody>
      </p:sp>
      <p:sp>
        <p:nvSpPr>
          <p:cNvPr id="13" name="Rectangle 12"/>
          <p:cNvSpPr/>
          <p:nvPr/>
        </p:nvSpPr>
        <p:spPr bwMode="auto">
          <a:xfrm>
            <a:off x="2473259" y="1"/>
            <a:ext cx="1010169" cy="196680"/>
          </a:xfrm>
          <a:prstGeom prst="rect">
            <a:avLst/>
          </a:prstGeom>
          <a:solidFill>
            <a:srgbClr val="FFFF00">
              <a:alpha val="50000"/>
            </a:srgbClr>
          </a:solidFill>
          <a:ln w="508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6805851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780000" y="900000"/>
            <a:ext cx="3852000" cy="4004021"/>
            <a:chOff x="3780000" y="900000"/>
            <a:chExt cx="3852000" cy="4004021"/>
          </a:xfrm>
        </p:grpSpPr>
        <p:pic>
          <p:nvPicPr>
            <p:cNvPr id="22"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27569" r="268"/>
            <a:stretch/>
          </p:blipFill>
          <p:spPr>
            <a:xfrm>
              <a:off x="3780000" y="900000"/>
              <a:ext cx="3852000" cy="4004021"/>
            </a:xfrm>
            <a:prstGeom prst="rect">
              <a:avLst/>
            </a:prstGeom>
          </p:spPr>
        </p:pic>
        <p:grpSp>
          <p:nvGrpSpPr>
            <p:cNvPr id="30" name="Group 29"/>
            <p:cNvGrpSpPr/>
            <p:nvPr/>
          </p:nvGrpSpPr>
          <p:grpSpPr>
            <a:xfrm>
              <a:off x="3796966" y="1795489"/>
              <a:ext cx="3361509" cy="1454442"/>
              <a:chOff x="3796966" y="3021764"/>
              <a:chExt cx="3361509" cy="1454442"/>
            </a:xfrm>
          </p:grpSpPr>
          <p:sp>
            <p:nvSpPr>
              <p:cNvPr id="12" name="TextBox 11"/>
              <p:cNvSpPr txBox="1"/>
              <p:nvPr/>
            </p:nvSpPr>
            <p:spPr>
              <a:xfrm>
                <a:off x="5402394" y="3021764"/>
                <a:ext cx="1503938" cy="461665"/>
              </a:xfrm>
              <a:prstGeom prst="rect">
                <a:avLst/>
              </a:prstGeom>
              <a:noFill/>
            </p:spPr>
            <p:txBody>
              <a:bodyPr wrap="none" rtlCol="0">
                <a:spAutoFit/>
              </a:bodyPr>
              <a:lstStyle/>
              <a:p>
                <a:r>
                  <a:rPr lang="en-GB" dirty="0" smtClean="0">
                    <a:solidFill>
                      <a:srgbClr val="FF0000"/>
                    </a:solidFill>
                  </a:rPr>
                  <a:t>ERA-20C</a:t>
                </a:r>
                <a:endParaRPr lang="en-GB" dirty="0">
                  <a:solidFill>
                    <a:srgbClr val="FF0000"/>
                  </a:solidFill>
                </a:endParaRPr>
              </a:p>
            </p:txBody>
          </p:sp>
          <p:cxnSp>
            <p:nvCxnSpPr>
              <p:cNvPr id="14" name="Straight Arrow Connector 13"/>
              <p:cNvCxnSpPr/>
              <p:nvPr/>
            </p:nvCxnSpPr>
            <p:spPr bwMode="auto">
              <a:xfrm flipV="1">
                <a:off x="3796966" y="3483429"/>
                <a:ext cx="3361509" cy="992777"/>
              </a:xfrm>
              <a:prstGeom prst="straightConnector1">
                <a:avLst/>
              </a:prstGeom>
              <a:noFill/>
              <a:ln w="50800" cap="flat" cmpd="sng" algn="ctr">
                <a:solidFill>
                  <a:srgbClr val="FF0000"/>
                </a:solidFill>
                <a:prstDash val="solid"/>
                <a:round/>
                <a:headEnd type="none" w="med" len="med"/>
                <a:tailEnd type="arrow"/>
              </a:ln>
              <a:effectLst/>
            </p:spPr>
          </p:cxnSp>
        </p:grpSp>
      </p:grpSp>
      <p:pic>
        <p:nvPicPr>
          <p:cNvPr id="1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32054" r="40973"/>
          <a:stretch/>
        </p:blipFill>
        <p:spPr bwMode="auto">
          <a:xfrm>
            <a:off x="3960000" y="900000"/>
            <a:ext cx="1440000" cy="4004021"/>
          </a:xfrm>
          <a:prstGeom prst="rect">
            <a:avLst/>
          </a:prstGeom>
          <a:noFill/>
          <a:ln w="12700">
            <a:noFill/>
            <a:miter lim="800000"/>
            <a:headEnd/>
            <a:tailEnd/>
          </a:ln>
        </p:spPr>
      </p:pic>
      <p:sp>
        <p:nvSpPr>
          <p:cNvPr id="4" name="Title 3"/>
          <p:cNvSpPr>
            <a:spLocks noGrp="1"/>
          </p:cNvSpPr>
          <p:nvPr>
            <p:ph type="title"/>
          </p:nvPr>
        </p:nvSpPr>
        <p:spPr/>
        <p:txBody>
          <a:bodyPr/>
          <a:lstStyle/>
          <a:p>
            <a:r>
              <a:rPr lang="en-GB" dirty="0" smtClean="0"/>
              <a:t>Why ERA-20C? Another step… </a:t>
            </a:r>
            <a:r>
              <a:rPr lang="en-GB" sz="2400" dirty="0" smtClean="0"/>
              <a:t>towards a comprehensive Earth system reanalysis, to be continued in near-real-time</a:t>
            </a:r>
            <a:endParaRPr lang="en-GB" sz="2400" dirty="0"/>
          </a:p>
        </p:txBody>
      </p:sp>
      <p:sp>
        <p:nvSpPr>
          <p:cNvPr id="10" name="TextBox 9"/>
          <p:cNvSpPr txBox="1"/>
          <p:nvPr/>
        </p:nvSpPr>
        <p:spPr>
          <a:xfrm>
            <a:off x="7833595" y="792452"/>
            <a:ext cx="1040670" cy="461665"/>
          </a:xfrm>
          <a:prstGeom prst="rect">
            <a:avLst/>
          </a:prstGeom>
          <a:noFill/>
        </p:spPr>
        <p:txBody>
          <a:bodyPr wrap="none" rtlCol="0">
            <a:spAutoFit/>
          </a:bodyPr>
          <a:lstStyle/>
          <a:p>
            <a:r>
              <a:rPr lang="en-GB" dirty="0" smtClean="0"/>
              <a:t>(Past)</a:t>
            </a:r>
            <a:endParaRPr lang="en-GB" dirty="0"/>
          </a:p>
        </p:txBody>
      </p:sp>
      <p:sp>
        <p:nvSpPr>
          <p:cNvPr id="11" name="TextBox 10"/>
          <p:cNvSpPr txBox="1"/>
          <p:nvPr/>
        </p:nvSpPr>
        <p:spPr>
          <a:xfrm>
            <a:off x="126774" y="809871"/>
            <a:ext cx="1673856" cy="830997"/>
          </a:xfrm>
          <a:prstGeom prst="rect">
            <a:avLst/>
          </a:prstGeom>
          <a:noFill/>
        </p:spPr>
        <p:txBody>
          <a:bodyPr wrap="none" rtlCol="0">
            <a:spAutoFit/>
          </a:bodyPr>
          <a:lstStyle/>
          <a:p>
            <a:r>
              <a:rPr lang="en-GB" dirty="0" smtClean="0"/>
              <a:t>(Future/</a:t>
            </a:r>
            <a:br>
              <a:rPr lang="en-GB" dirty="0" smtClean="0"/>
            </a:br>
            <a:r>
              <a:rPr lang="en-GB" dirty="0" smtClean="0"/>
              <a:t>Real-time)</a:t>
            </a:r>
            <a:endParaRPr lang="en-GB" dirty="0"/>
          </a:p>
        </p:txBody>
      </p:sp>
      <p:grpSp>
        <p:nvGrpSpPr>
          <p:cNvPr id="5" name="Group 4"/>
          <p:cNvGrpSpPr/>
          <p:nvPr/>
        </p:nvGrpSpPr>
        <p:grpSpPr>
          <a:xfrm>
            <a:off x="2304000" y="900000"/>
            <a:ext cx="2183993" cy="4000500"/>
            <a:chOff x="2304000" y="900000"/>
            <a:chExt cx="2183993" cy="400050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 r="61593"/>
            <a:stretch/>
          </p:blipFill>
          <p:spPr bwMode="auto">
            <a:xfrm>
              <a:off x="2304000" y="900000"/>
              <a:ext cx="2052000" cy="400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9" name="Group 28"/>
            <p:cNvGrpSpPr/>
            <p:nvPr/>
          </p:nvGrpSpPr>
          <p:grpSpPr>
            <a:xfrm>
              <a:off x="2523994" y="2353504"/>
              <a:ext cx="1963999" cy="896427"/>
              <a:chOff x="2523994" y="3579779"/>
              <a:chExt cx="1963999" cy="896427"/>
            </a:xfrm>
          </p:grpSpPr>
          <p:sp>
            <p:nvSpPr>
              <p:cNvPr id="8" name="TextBox 7"/>
              <p:cNvSpPr txBox="1"/>
              <p:nvPr/>
            </p:nvSpPr>
            <p:spPr>
              <a:xfrm>
                <a:off x="2523994" y="3579779"/>
                <a:ext cx="1963999" cy="461665"/>
              </a:xfrm>
              <a:prstGeom prst="rect">
                <a:avLst/>
              </a:prstGeom>
              <a:noFill/>
            </p:spPr>
            <p:txBody>
              <a:bodyPr wrap="none" rtlCol="0">
                <a:spAutoFit/>
              </a:bodyPr>
              <a:lstStyle/>
              <a:p>
                <a:r>
                  <a:rPr lang="en-GB" dirty="0" smtClean="0">
                    <a:solidFill>
                      <a:srgbClr val="0070C0"/>
                    </a:solidFill>
                  </a:rPr>
                  <a:t>ERA-Interim</a:t>
                </a:r>
                <a:endParaRPr lang="en-GB" dirty="0">
                  <a:solidFill>
                    <a:srgbClr val="0070C0"/>
                  </a:solidFill>
                </a:endParaRPr>
              </a:p>
            </p:txBody>
          </p:sp>
          <p:cxnSp>
            <p:nvCxnSpPr>
              <p:cNvPr id="16" name="Straight Arrow Connector 15"/>
              <p:cNvCxnSpPr/>
              <p:nvPr/>
            </p:nvCxnSpPr>
            <p:spPr bwMode="auto">
              <a:xfrm flipH="1">
                <a:off x="3283161" y="4119154"/>
                <a:ext cx="992777" cy="357052"/>
              </a:xfrm>
              <a:prstGeom prst="straightConnector1">
                <a:avLst/>
              </a:prstGeom>
              <a:noFill/>
              <a:ln w="50800" cap="flat" cmpd="sng" algn="ctr">
                <a:solidFill>
                  <a:srgbClr val="0070C0"/>
                </a:solidFill>
                <a:prstDash val="solid"/>
                <a:round/>
                <a:headEnd type="none" w="med" len="med"/>
                <a:tailEnd type="arrow"/>
              </a:ln>
              <a:effectLst/>
            </p:spPr>
          </p:cxnSp>
        </p:grpSp>
      </p:grpSp>
      <p:sp>
        <p:nvSpPr>
          <p:cNvPr id="21" name="Rectangle 20"/>
          <p:cNvSpPr/>
          <p:nvPr/>
        </p:nvSpPr>
        <p:spPr bwMode="auto">
          <a:xfrm>
            <a:off x="104774" y="1"/>
            <a:ext cx="406401" cy="196680"/>
          </a:xfrm>
          <a:prstGeom prst="rect">
            <a:avLst/>
          </a:prstGeom>
          <a:solidFill>
            <a:srgbClr val="FFFF00">
              <a:alpha val="50000"/>
            </a:srgbClr>
          </a:solidFill>
          <a:ln w="508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42" name="Rectangle 41"/>
          <p:cNvSpPr/>
          <p:nvPr/>
        </p:nvSpPr>
        <p:spPr>
          <a:xfrm>
            <a:off x="62693" y="5039500"/>
            <a:ext cx="8811571" cy="1200329"/>
          </a:xfrm>
          <a:prstGeom prst="rect">
            <a:avLst/>
          </a:prstGeom>
        </p:spPr>
        <p:txBody>
          <a:bodyPr wrap="square">
            <a:spAutoFit/>
          </a:bodyPr>
          <a:lstStyle/>
          <a:p>
            <a:r>
              <a:rPr lang="en-GB" sz="1200" dirty="0" smtClean="0"/>
              <a:t>ERA-20C is </a:t>
            </a:r>
            <a:r>
              <a:rPr lang="en-GB" sz="1200" dirty="0"/>
              <a:t>an outcome of the EU FP7-funded ERA-CLIM project, a 3-year project which has now ended.</a:t>
            </a:r>
          </a:p>
          <a:p>
            <a:r>
              <a:rPr lang="en-GB" sz="1200" dirty="0" smtClean="0"/>
              <a:t>It </a:t>
            </a:r>
            <a:r>
              <a:rPr lang="en-GB" sz="1200" dirty="0"/>
              <a:t>is the first ECMWF reanalysis of the 20</a:t>
            </a:r>
            <a:r>
              <a:rPr lang="en-GB" sz="1200" baseline="30000" dirty="0"/>
              <a:t>th</a:t>
            </a:r>
            <a:r>
              <a:rPr lang="en-GB" sz="1200" dirty="0"/>
              <a:t> century, assimilating only surface observations.</a:t>
            </a:r>
          </a:p>
          <a:p>
            <a:r>
              <a:rPr lang="en-GB" sz="1200" dirty="0" smtClean="0"/>
              <a:t>It </a:t>
            </a:r>
            <a:r>
              <a:rPr lang="en-GB" sz="1200" dirty="0"/>
              <a:t>serves as a stepping stone towards:</a:t>
            </a:r>
          </a:p>
          <a:p>
            <a:pPr lvl="1"/>
            <a:r>
              <a:rPr lang="en-GB" sz="1200" dirty="0" smtClean="0"/>
              <a:t>- </a:t>
            </a:r>
            <a:r>
              <a:rPr lang="en-GB" sz="1200" dirty="0" err="1" smtClean="0"/>
              <a:t>reanalyzing</a:t>
            </a:r>
            <a:r>
              <a:rPr lang="en-GB" sz="1200" dirty="0" smtClean="0"/>
              <a:t> </a:t>
            </a:r>
            <a:r>
              <a:rPr lang="en-GB" sz="1200" dirty="0"/>
              <a:t>the other components of the Earth system, such as ocean</a:t>
            </a:r>
          </a:p>
          <a:p>
            <a:pPr lvl="1"/>
            <a:r>
              <a:rPr lang="en-GB" sz="1200" dirty="0" smtClean="0"/>
              <a:t>- </a:t>
            </a:r>
            <a:r>
              <a:rPr lang="en-GB" sz="1200" dirty="0" err="1" smtClean="0"/>
              <a:t>reanalyzing</a:t>
            </a:r>
            <a:r>
              <a:rPr lang="en-GB" sz="1200" dirty="0" smtClean="0"/>
              <a:t> </a:t>
            </a:r>
            <a:r>
              <a:rPr lang="en-GB" sz="1200" dirty="0"/>
              <a:t>also the </a:t>
            </a:r>
            <a:r>
              <a:rPr lang="en-GB" sz="1200" dirty="0" smtClean="0"/>
              <a:t>observations collected so far, including upper-air and satellites</a:t>
            </a:r>
            <a:endParaRPr lang="en-GB" sz="1200" dirty="0"/>
          </a:p>
          <a:p>
            <a:r>
              <a:rPr lang="en-GB" sz="1200" dirty="0"/>
              <a:t>It uses </a:t>
            </a:r>
            <a:r>
              <a:rPr lang="en-GB" sz="1200" dirty="0" smtClean="0"/>
              <a:t>an approach </a:t>
            </a:r>
            <a:r>
              <a:rPr lang="en-GB" sz="1200" dirty="0"/>
              <a:t>very much </a:t>
            </a:r>
            <a:r>
              <a:rPr lang="en-GB" sz="1200" dirty="0" smtClean="0"/>
              <a:t>similar to 20CR (Compo </a:t>
            </a:r>
            <a:r>
              <a:rPr lang="en-GB" sz="1200" i="1" dirty="0"/>
              <a:t>et </a:t>
            </a:r>
            <a:r>
              <a:rPr lang="en-GB" sz="1200" i="1" dirty="0" smtClean="0"/>
              <a:t>al.</a:t>
            </a:r>
            <a:r>
              <a:rPr lang="en-GB" sz="1200" dirty="0" smtClean="0"/>
              <a:t>, 2011), </a:t>
            </a:r>
            <a:r>
              <a:rPr lang="en-GB" sz="1200" dirty="0"/>
              <a:t>but using </a:t>
            </a:r>
            <a:r>
              <a:rPr lang="en-GB" sz="1200" i="1" dirty="0"/>
              <a:t>incremental 4DVAR, of course!</a:t>
            </a:r>
          </a:p>
        </p:txBody>
      </p:sp>
      <p:sp>
        <p:nvSpPr>
          <p:cNvPr id="7" name="TextBox 6"/>
          <p:cNvSpPr txBox="1"/>
          <p:nvPr/>
        </p:nvSpPr>
        <p:spPr>
          <a:xfrm>
            <a:off x="3955404" y="1512796"/>
            <a:ext cx="1661660" cy="830997"/>
          </a:xfrm>
          <a:prstGeom prst="rect">
            <a:avLst/>
          </a:prstGeom>
          <a:noFill/>
        </p:spPr>
        <p:txBody>
          <a:bodyPr wrap="square" rtlCol="0">
            <a:spAutoFit/>
          </a:bodyPr>
          <a:lstStyle/>
          <a:p>
            <a:r>
              <a:rPr lang="en-GB" dirty="0" smtClean="0">
                <a:solidFill>
                  <a:schemeClr val="bg2">
                    <a:lumMod val="75000"/>
                  </a:schemeClr>
                </a:solidFill>
              </a:rPr>
              <a:t>ERA-15, ERA-40</a:t>
            </a:r>
            <a:endParaRPr lang="en-GB" dirty="0">
              <a:solidFill>
                <a:schemeClr val="bg2">
                  <a:lumMod val="75000"/>
                </a:schemeClr>
              </a:solidFill>
            </a:endParaRPr>
          </a:p>
        </p:txBody>
      </p:sp>
      <p:grpSp>
        <p:nvGrpSpPr>
          <p:cNvPr id="26" name="Group 25"/>
          <p:cNvGrpSpPr/>
          <p:nvPr/>
        </p:nvGrpSpPr>
        <p:grpSpPr>
          <a:xfrm>
            <a:off x="78381" y="1580682"/>
            <a:ext cx="7646125" cy="3170099"/>
            <a:chOff x="78381" y="1580682"/>
            <a:chExt cx="7646125" cy="3170099"/>
          </a:xfrm>
        </p:grpSpPr>
        <p:grpSp>
          <p:nvGrpSpPr>
            <p:cNvPr id="28" name="Group 27"/>
            <p:cNvGrpSpPr/>
            <p:nvPr/>
          </p:nvGrpSpPr>
          <p:grpSpPr>
            <a:xfrm>
              <a:off x="78381" y="1580682"/>
              <a:ext cx="3048025" cy="3170099"/>
              <a:chOff x="78381" y="2806957"/>
              <a:chExt cx="3048025" cy="3170099"/>
            </a:xfrm>
          </p:grpSpPr>
          <p:sp>
            <p:nvSpPr>
              <p:cNvPr id="9" name="TextBox 8"/>
              <p:cNvSpPr txBox="1"/>
              <p:nvPr/>
            </p:nvSpPr>
            <p:spPr>
              <a:xfrm>
                <a:off x="78381" y="2806957"/>
                <a:ext cx="2133596" cy="3170099"/>
              </a:xfrm>
              <a:prstGeom prst="rect">
                <a:avLst/>
              </a:prstGeom>
              <a:noFill/>
            </p:spPr>
            <p:txBody>
              <a:bodyPr wrap="square" rtlCol="0">
                <a:spAutoFit/>
              </a:bodyPr>
              <a:lstStyle/>
              <a:p>
                <a:pPr algn="ctr"/>
                <a:r>
                  <a:rPr lang="en-GB" sz="2000" dirty="0" smtClean="0">
                    <a:solidFill>
                      <a:srgbClr val="EF7511"/>
                    </a:solidFill>
                  </a:rPr>
                  <a:t>Upcoming satellites:</a:t>
                </a:r>
              </a:p>
              <a:p>
                <a:pPr algn="ctr"/>
                <a:r>
                  <a:rPr lang="en-GB" sz="2000" dirty="0" smtClean="0">
                    <a:solidFill>
                      <a:srgbClr val="EF7511"/>
                    </a:solidFill>
                  </a:rPr>
                  <a:t>Copernicus Sentinels,</a:t>
                </a:r>
              </a:p>
              <a:p>
                <a:pPr algn="ctr"/>
                <a:r>
                  <a:rPr lang="en-GB" sz="2000" dirty="0" smtClean="0">
                    <a:solidFill>
                      <a:srgbClr val="EF7511"/>
                    </a:solidFill>
                  </a:rPr>
                  <a:t>EPS-Second Generation, … to be exploited in NRT for climate monitoring</a:t>
                </a:r>
                <a:endParaRPr lang="en-GB" sz="2000" dirty="0">
                  <a:solidFill>
                    <a:srgbClr val="EF7511"/>
                  </a:solidFill>
                </a:endParaRPr>
              </a:p>
            </p:txBody>
          </p:sp>
          <p:sp>
            <p:nvSpPr>
              <p:cNvPr id="25" name="Oval 24"/>
              <p:cNvSpPr/>
              <p:nvPr/>
            </p:nvSpPr>
            <p:spPr bwMode="auto">
              <a:xfrm>
                <a:off x="2128186" y="4297680"/>
                <a:ext cx="998220" cy="1197429"/>
              </a:xfrm>
              <a:prstGeom prst="ellipse">
                <a:avLst/>
              </a:prstGeom>
              <a:noFill/>
              <a:ln w="50800" cap="flat" cmpd="sng" algn="ctr">
                <a:solidFill>
                  <a:srgbClr val="EF751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grpSp>
        <p:cxnSp>
          <p:nvCxnSpPr>
            <p:cNvPr id="15" name="Straight Arrow Connector 14"/>
            <p:cNvCxnSpPr/>
            <p:nvPr/>
          </p:nvCxnSpPr>
          <p:spPr bwMode="auto">
            <a:xfrm flipH="1">
              <a:off x="2627296" y="2241942"/>
              <a:ext cx="5097210" cy="1502744"/>
            </a:xfrm>
            <a:prstGeom prst="straightConnector1">
              <a:avLst/>
            </a:prstGeom>
            <a:noFill/>
            <a:ln w="50800" cap="flat" cmpd="sng" algn="ctr">
              <a:solidFill>
                <a:srgbClr val="EF7511"/>
              </a:solidFill>
              <a:prstDash val="solid"/>
              <a:round/>
              <a:headEnd type="none" w="med" len="med"/>
              <a:tailEnd type="arrow"/>
            </a:ln>
            <a:effectLst/>
          </p:spPr>
        </p:cxnSp>
      </p:grpSp>
    </p:spTree>
    <p:extLst>
      <p:ext uri="{BB962C8B-B14F-4D97-AF65-F5344CB8AC3E}">
        <p14:creationId xmlns:p14="http://schemas.microsoft.com/office/powerpoint/2010/main" val="285837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Climate value for temperature</a:t>
            </a:r>
            <a:endParaRPr lang="en-GB" dirty="0"/>
          </a:p>
        </p:txBody>
      </p:sp>
      <p:sp>
        <p:nvSpPr>
          <p:cNvPr id="6" name="Rectangle 5"/>
          <p:cNvSpPr/>
          <p:nvPr/>
        </p:nvSpPr>
        <p:spPr bwMode="auto">
          <a:xfrm>
            <a:off x="3544414" y="1"/>
            <a:ext cx="1010169" cy="196680"/>
          </a:xfrm>
          <a:prstGeom prst="rect">
            <a:avLst/>
          </a:prstGeom>
          <a:solidFill>
            <a:srgbClr val="FFFF00">
              <a:alpha val="50000"/>
            </a:srgbClr>
          </a:solidFill>
          <a:ln w="508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pic>
        <p:nvPicPr>
          <p:cNvPr id="7" name="Content Placeholder 4"/>
          <p:cNvPicPr>
            <a:picLocks noChangeAspect="1"/>
          </p:cNvPicPr>
          <p:nvPr/>
        </p:nvPicPr>
        <p:blipFill rotWithShape="1">
          <a:blip r:embed="rId2">
            <a:extLst>
              <a:ext uri="{28A0092B-C50C-407E-A947-70E740481C1C}">
                <a14:useLocalDpi xmlns:a14="http://schemas.microsoft.com/office/drawing/2010/main" val="0"/>
              </a:ext>
            </a:extLst>
          </a:blip>
          <a:srcRect b="7317"/>
          <a:stretch/>
        </p:blipFill>
        <p:spPr bwMode="auto">
          <a:xfrm>
            <a:off x="0" y="1982041"/>
            <a:ext cx="9144000" cy="1254034"/>
          </a:xfrm>
          <a:prstGeom prst="rect">
            <a:avLst/>
          </a:prstGeom>
          <a:noFill/>
          <a:ln w="12700">
            <a:noFill/>
            <a:miter lim="800000"/>
            <a:headEnd/>
            <a:tailEnd/>
          </a:ln>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7317"/>
          <a:stretch/>
        </p:blipFill>
        <p:spPr>
          <a:xfrm>
            <a:off x="0" y="788786"/>
            <a:ext cx="9144000" cy="1201964"/>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b="13879"/>
          <a:stretch/>
        </p:blipFill>
        <p:spPr>
          <a:xfrm>
            <a:off x="0" y="3230879"/>
            <a:ext cx="9144000" cy="1260000"/>
          </a:xfrm>
          <a:prstGeom prst="rect">
            <a:avLst/>
          </a:prstGeom>
        </p:spPr>
      </p:pic>
      <p:sp>
        <p:nvSpPr>
          <p:cNvPr id="10" name="TextBox 9"/>
          <p:cNvSpPr txBox="1"/>
          <p:nvPr/>
        </p:nvSpPr>
        <p:spPr>
          <a:xfrm>
            <a:off x="4526389" y="2010686"/>
            <a:ext cx="2300630" cy="369332"/>
          </a:xfrm>
          <a:prstGeom prst="rect">
            <a:avLst/>
          </a:prstGeom>
          <a:noFill/>
        </p:spPr>
        <p:txBody>
          <a:bodyPr wrap="none" rtlCol="0">
            <a:spAutoFit/>
          </a:bodyPr>
          <a:lstStyle/>
          <a:p>
            <a:r>
              <a:rPr lang="en-GB" sz="1800" dirty="0" smtClean="0">
                <a:solidFill>
                  <a:schemeClr val="bg2">
                    <a:lumMod val="50000"/>
                  </a:schemeClr>
                </a:solidFill>
              </a:rPr>
              <a:t>ERA-20C ensemble</a:t>
            </a:r>
            <a:endParaRPr lang="en-GB" sz="1800" dirty="0">
              <a:solidFill>
                <a:schemeClr val="bg2">
                  <a:lumMod val="50000"/>
                </a:schemeClr>
              </a:solidFill>
            </a:endParaRPr>
          </a:p>
        </p:txBody>
      </p:sp>
      <p:sp>
        <p:nvSpPr>
          <p:cNvPr id="11" name="TextBox 10"/>
          <p:cNvSpPr txBox="1"/>
          <p:nvPr/>
        </p:nvSpPr>
        <p:spPr>
          <a:xfrm>
            <a:off x="6447169" y="2884793"/>
            <a:ext cx="2672526" cy="369332"/>
          </a:xfrm>
          <a:prstGeom prst="rect">
            <a:avLst/>
          </a:prstGeom>
          <a:noFill/>
        </p:spPr>
        <p:txBody>
          <a:bodyPr wrap="none" rtlCol="0">
            <a:spAutoFit/>
          </a:bodyPr>
          <a:lstStyle/>
          <a:p>
            <a:r>
              <a:rPr lang="en-GB" sz="1800" dirty="0" smtClean="0">
                <a:solidFill>
                  <a:schemeClr val="accent2">
                    <a:lumMod val="75000"/>
                  </a:schemeClr>
                </a:solidFill>
              </a:rPr>
              <a:t>ERA-20C deterministic</a:t>
            </a:r>
            <a:endParaRPr lang="en-GB" sz="1800" dirty="0">
              <a:solidFill>
                <a:schemeClr val="accent2">
                  <a:lumMod val="75000"/>
                </a:schemeClr>
              </a:solidFill>
            </a:endParaRPr>
          </a:p>
        </p:txBody>
      </p:sp>
      <p:sp>
        <p:nvSpPr>
          <p:cNvPr id="12" name="TextBox 11"/>
          <p:cNvSpPr txBox="1"/>
          <p:nvPr/>
        </p:nvSpPr>
        <p:spPr>
          <a:xfrm>
            <a:off x="625407" y="787890"/>
            <a:ext cx="3603871" cy="400110"/>
          </a:xfrm>
          <a:prstGeom prst="rect">
            <a:avLst/>
          </a:prstGeom>
          <a:solidFill>
            <a:srgbClr val="FFFF00"/>
          </a:solidFill>
        </p:spPr>
        <p:txBody>
          <a:bodyPr wrap="none" rtlCol="0">
            <a:spAutoFit/>
          </a:bodyPr>
          <a:lstStyle/>
          <a:p>
            <a:pPr algn="ctr"/>
            <a:r>
              <a:rPr lang="en-GB" sz="2000" b="0" dirty="0" smtClean="0"/>
              <a:t>Model level 30 (about 50 hPa)</a:t>
            </a:r>
            <a:endParaRPr lang="en-GB" sz="2000" b="0" dirty="0"/>
          </a:p>
        </p:txBody>
      </p:sp>
      <p:sp>
        <p:nvSpPr>
          <p:cNvPr id="13" name="TextBox 12"/>
          <p:cNvSpPr txBox="1"/>
          <p:nvPr/>
        </p:nvSpPr>
        <p:spPr>
          <a:xfrm>
            <a:off x="625407" y="2030630"/>
            <a:ext cx="3746538" cy="400110"/>
          </a:xfrm>
          <a:prstGeom prst="rect">
            <a:avLst/>
          </a:prstGeom>
          <a:solidFill>
            <a:srgbClr val="FFFF00"/>
          </a:solidFill>
        </p:spPr>
        <p:txBody>
          <a:bodyPr wrap="none" rtlCol="0">
            <a:spAutoFit/>
          </a:bodyPr>
          <a:lstStyle>
            <a:defPPr>
              <a:defRPr lang="en-GB"/>
            </a:defPPr>
            <a:lvl1pPr>
              <a:defRPr sz="2000"/>
            </a:lvl1pPr>
          </a:lstStyle>
          <a:p>
            <a:pPr algn="ctr"/>
            <a:r>
              <a:rPr lang="en-GB" b="0" dirty="0"/>
              <a:t>Model level 71 (about 700 hPa)</a:t>
            </a:r>
          </a:p>
        </p:txBody>
      </p:sp>
      <p:sp>
        <p:nvSpPr>
          <p:cNvPr id="14" name="TextBox 13"/>
          <p:cNvSpPr txBox="1"/>
          <p:nvPr/>
        </p:nvSpPr>
        <p:spPr>
          <a:xfrm>
            <a:off x="548463" y="3288961"/>
            <a:ext cx="3668539" cy="400110"/>
          </a:xfrm>
          <a:prstGeom prst="rect">
            <a:avLst/>
          </a:prstGeom>
          <a:solidFill>
            <a:srgbClr val="FFFF00"/>
          </a:solidFill>
        </p:spPr>
        <p:txBody>
          <a:bodyPr wrap="square" rtlCol="0">
            <a:spAutoFit/>
          </a:bodyPr>
          <a:lstStyle>
            <a:defPPr>
              <a:defRPr lang="en-GB"/>
            </a:defPPr>
            <a:lvl1pPr>
              <a:defRPr sz="2000"/>
            </a:lvl1pPr>
          </a:lstStyle>
          <a:p>
            <a:pPr algn="ctr"/>
            <a:r>
              <a:rPr lang="en-GB" b="0" dirty="0"/>
              <a:t>Model level </a:t>
            </a:r>
            <a:r>
              <a:rPr lang="en-GB" b="0" dirty="0" smtClean="0"/>
              <a:t>89 </a:t>
            </a:r>
            <a:r>
              <a:rPr lang="en-GB" b="0" dirty="0"/>
              <a:t>(near-surface)</a:t>
            </a:r>
          </a:p>
        </p:txBody>
      </p:sp>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849" t="10245" b="7344"/>
          <a:stretch/>
        </p:blipFill>
        <p:spPr>
          <a:xfrm>
            <a:off x="0" y="4482170"/>
            <a:ext cx="9144000" cy="1476000"/>
          </a:xfrm>
          <a:prstGeom prst="rect">
            <a:avLst/>
          </a:prstGeom>
        </p:spPr>
      </p:pic>
      <p:sp>
        <p:nvSpPr>
          <p:cNvPr id="16" name="TextBox 15"/>
          <p:cNvSpPr txBox="1"/>
          <p:nvPr/>
        </p:nvSpPr>
        <p:spPr>
          <a:xfrm>
            <a:off x="548463" y="4515600"/>
            <a:ext cx="1114697" cy="400110"/>
          </a:xfrm>
          <a:prstGeom prst="rect">
            <a:avLst/>
          </a:prstGeom>
          <a:solidFill>
            <a:srgbClr val="FFFF00"/>
          </a:solidFill>
        </p:spPr>
        <p:txBody>
          <a:bodyPr wrap="square" rtlCol="0">
            <a:spAutoFit/>
          </a:bodyPr>
          <a:lstStyle>
            <a:defPPr>
              <a:defRPr lang="en-GB"/>
            </a:defPPr>
            <a:lvl1pPr>
              <a:defRPr sz="2000"/>
            </a:lvl1pPr>
          </a:lstStyle>
          <a:p>
            <a:pPr algn="ctr"/>
            <a:r>
              <a:rPr lang="en-GB" b="0" dirty="0" smtClean="0"/>
              <a:t>2-meter</a:t>
            </a:r>
            <a:endParaRPr lang="en-GB" b="0" dirty="0"/>
          </a:p>
        </p:txBody>
      </p:sp>
      <p:sp>
        <p:nvSpPr>
          <p:cNvPr id="17" name="TextBox 16"/>
          <p:cNvSpPr txBox="1"/>
          <p:nvPr/>
        </p:nvSpPr>
        <p:spPr>
          <a:xfrm>
            <a:off x="1786589" y="4672110"/>
            <a:ext cx="2198038" cy="369332"/>
          </a:xfrm>
          <a:prstGeom prst="rect">
            <a:avLst/>
          </a:prstGeom>
          <a:noFill/>
        </p:spPr>
        <p:txBody>
          <a:bodyPr wrap="none" rtlCol="0">
            <a:spAutoFit/>
          </a:bodyPr>
          <a:lstStyle/>
          <a:p>
            <a:r>
              <a:rPr lang="en-GB" sz="1800" dirty="0" smtClean="0">
                <a:solidFill>
                  <a:srgbClr val="FF0000"/>
                </a:solidFill>
              </a:rPr>
              <a:t>1</a:t>
            </a:r>
            <a:r>
              <a:rPr lang="en-GB" sz="1800" baseline="30000" dirty="0" smtClean="0">
                <a:solidFill>
                  <a:srgbClr val="FF0000"/>
                </a:solidFill>
              </a:rPr>
              <a:t>st</a:t>
            </a:r>
            <a:r>
              <a:rPr lang="en-GB" sz="1800" dirty="0" smtClean="0">
                <a:solidFill>
                  <a:srgbClr val="FF0000"/>
                </a:solidFill>
              </a:rPr>
              <a:t> ERA-20CM run</a:t>
            </a:r>
            <a:endParaRPr lang="en-GB" sz="1800" dirty="0">
              <a:solidFill>
                <a:srgbClr val="FF0000"/>
              </a:solidFill>
            </a:endParaRPr>
          </a:p>
        </p:txBody>
      </p:sp>
      <p:pic>
        <p:nvPicPr>
          <p:cNvPr id="18" name="Picture 11"/>
          <p:cNvPicPr>
            <a:picLocks noChangeAspect="1"/>
          </p:cNvPicPr>
          <p:nvPr/>
        </p:nvPicPr>
        <p:blipFill>
          <a:blip r:embed="rId6"/>
          <a:srcRect b="75407"/>
          <a:stretch>
            <a:fillRect/>
          </a:stretch>
        </p:blipFill>
        <p:spPr bwMode="auto">
          <a:xfrm>
            <a:off x="2789962" y="5583249"/>
            <a:ext cx="4904283" cy="1131559"/>
          </a:xfrm>
          <a:prstGeom prst="rect">
            <a:avLst/>
          </a:prstGeom>
          <a:noFill/>
          <a:ln w="9525">
            <a:noFill/>
            <a:miter lim="800000"/>
            <a:headEnd/>
            <a:tailEnd/>
          </a:ln>
        </p:spPr>
      </p:pic>
      <p:grpSp>
        <p:nvGrpSpPr>
          <p:cNvPr id="19" name="Group 18"/>
          <p:cNvGrpSpPr/>
          <p:nvPr/>
        </p:nvGrpSpPr>
        <p:grpSpPr>
          <a:xfrm>
            <a:off x="3383847" y="5625808"/>
            <a:ext cx="3656291" cy="523220"/>
            <a:chOff x="3383847" y="5625808"/>
            <a:chExt cx="3656291" cy="523220"/>
          </a:xfrm>
        </p:grpSpPr>
        <p:grpSp>
          <p:nvGrpSpPr>
            <p:cNvPr id="20" name="Group 2"/>
            <p:cNvGrpSpPr>
              <a:grpSpLocks noChangeAspect="1"/>
            </p:cNvGrpSpPr>
            <p:nvPr/>
          </p:nvGrpSpPr>
          <p:grpSpPr bwMode="auto">
            <a:xfrm>
              <a:off x="3384872" y="5625808"/>
              <a:ext cx="3655266" cy="523220"/>
              <a:chOff x="622402" y="1052736"/>
              <a:chExt cx="3178843" cy="623850"/>
            </a:xfrm>
          </p:grpSpPr>
          <p:sp>
            <p:nvSpPr>
              <p:cNvPr id="22" name="Text Box 11"/>
              <p:cNvSpPr txBox="1">
                <a:spLocks noChangeArrowheads="1"/>
              </p:cNvSpPr>
              <p:nvPr/>
            </p:nvSpPr>
            <p:spPr bwMode="auto">
              <a:xfrm>
                <a:off x="1053944" y="1052736"/>
                <a:ext cx="2747301" cy="623850"/>
              </a:xfrm>
              <a:prstGeom prst="rect">
                <a:avLst/>
              </a:prstGeom>
              <a:noFill/>
              <a:ln w="9525">
                <a:noFill/>
                <a:miter lim="800000"/>
                <a:headEnd/>
                <a:tailEnd/>
              </a:ln>
            </p:spPr>
            <p:txBody>
              <a:bodyPr wrap="square">
                <a:spAutoFit/>
              </a:bodyPr>
              <a:lstStyle/>
              <a:p>
                <a:pPr>
                  <a:spcBef>
                    <a:spcPct val="50000"/>
                  </a:spcBef>
                </a:pPr>
                <a:r>
                  <a:rPr lang="en-GB" sz="1000" dirty="0" smtClean="0">
                    <a:latin typeface="Verdana" pitchFamily="34" charset="0"/>
                  </a:rPr>
                  <a:t> CRUTEM4 </a:t>
                </a:r>
                <a:r>
                  <a:rPr lang="en-GB" sz="1000" dirty="0">
                    <a:latin typeface="Verdana" pitchFamily="34" charset="0"/>
                  </a:rPr>
                  <a:t>data (</a:t>
                </a:r>
                <a:r>
                  <a:rPr lang="en-GB" sz="1000" i="1" dirty="0">
                    <a:latin typeface="Verdana" pitchFamily="34" charset="0"/>
                  </a:rPr>
                  <a:t>Jones et al., 2012</a:t>
                </a:r>
                <a:r>
                  <a:rPr lang="en-GB" sz="1000" dirty="0">
                    <a:latin typeface="Verdana" pitchFamily="34" charset="0"/>
                  </a:rPr>
                  <a:t>)</a:t>
                </a:r>
              </a:p>
              <a:p>
                <a:pPr>
                  <a:spcBef>
                    <a:spcPct val="50000"/>
                  </a:spcBef>
                </a:pPr>
                <a:r>
                  <a:rPr lang="en-GB" sz="1200" dirty="0">
                    <a:latin typeface="Verdana" pitchFamily="34" charset="0"/>
                  </a:rPr>
                  <a:t> </a:t>
                </a:r>
              </a:p>
            </p:txBody>
          </p:sp>
          <p:sp>
            <p:nvSpPr>
              <p:cNvPr id="23" name="Rectangle 12"/>
              <p:cNvSpPr>
                <a:spLocks noChangeArrowheads="1"/>
              </p:cNvSpPr>
              <p:nvPr/>
            </p:nvSpPr>
            <p:spPr bwMode="auto">
              <a:xfrm>
                <a:off x="622402" y="1357536"/>
                <a:ext cx="242520" cy="71438"/>
              </a:xfrm>
              <a:prstGeom prst="rect">
                <a:avLst/>
              </a:prstGeom>
              <a:solidFill>
                <a:srgbClr val="6792E7"/>
              </a:solidFill>
              <a:ln w="9525">
                <a:noFill/>
                <a:miter lim="800000"/>
                <a:headEnd/>
                <a:tailEnd/>
              </a:ln>
            </p:spPr>
            <p:txBody>
              <a:bodyPr wrap="none" anchor="ctr"/>
              <a:lstStyle/>
              <a:p>
                <a:endParaRPr lang="en-GB"/>
              </a:p>
            </p:txBody>
          </p:sp>
          <p:sp>
            <p:nvSpPr>
              <p:cNvPr id="24" name="Text Box 13"/>
              <p:cNvSpPr txBox="1">
                <a:spLocks noChangeArrowheads="1"/>
              </p:cNvSpPr>
              <p:nvPr/>
            </p:nvSpPr>
            <p:spPr bwMode="auto">
              <a:xfrm>
                <a:off x="1091392" y="1252761"/>
                <a:ext cx="1320367" cy="246604"/>
              </a:xfrm>
              <a:prstGeom prst="rect">
                <a:avLst/>
              </a:prstGeom>
              <a:noFill/>
              <a:ln w="9525">
                <a:noFill/>
                <a:miter lim="800000"/>
                <a:headEnd/>
                <a:tailEnd/>
              </a:ln>
            </p:spPr>
            <p:txBody>
              <a:bodyPr>
                <a:spAutoFit/>
              </a:bodyPr>
              <a:lstStyle/>
              <a:p>
                <a:pPr>
                  <a:spcBef>
                    <a:spcPct val="50000"/>
                  </a:spcBef>
                </a:pPr>
                <a:r>
                  <a:rPr lang="en-GB" sz="1000" dirty="0">
                    <a:latin typeface="Verdana" pitchFamily="34" charset="0"/>
                  </a:rPr>
                  <a:t>ERA-20CM</a:t>
                </a:r>
              </a:p>
            </p:txBody>
          </p:sp>
          <p:sp>
            <p:nvSpPr>
              <p:cNvPr id="25" name="Rectangle 14"/>
              <p:cNvSpPr>
                <a:spLocks noChangeArrowheads="1"/>
              </p:cNvSpPr>
              <p:nvPr/>
            </p:nvSpPr>
            <p:spPr bwMode="auto">
              <a:xfrm>
                <a:off x="864922" y="1357536"/>
                <a:ext cx="244303" cy="71438"/>
              </a:xfrm>
              <a:prstGeom prst="rect">
                <a:avLst/>
              </a:prstGeom>
              <a:solidFill>
                <a:srgbClr val="FF0000"/>
              </a:solidFill>
              <a:ln w="9525">
                <a:noFill/>
                <a:miter lim="800000"/>
                <a:headEnd/>
                <a:tailEnd/>
              </a:ln>
            </p:spPr>
            <p:txBody>
              <a:bodyPr wrap="none" anchor="ctr"/>
              <a:lstStyle/>
              <a:p>
                <a:endParaRPr lang="en-GB"/>
              </a:p>
            </p:txBody>
          </p:sp>
        </p:grpSp>
        <p:cxnSp>
          <p:nvCxnSpPr>
            <p:cNvPr id="21" name="Straight Connector 20"/>
            <p:cNvCxnSpPr/>
            <p:nvPr/>
          </p:nvCxnSpPr>
          <p:spPr bwMode="auto">
            <a:xfrm>
              <a:off x="3383847" y="5728946"/>
              <a:ext cx="559784" cy="0"/>
            </a:xfrm>
            <a:prstGeom prst="line">
              <a:avLst/>
            </a:prstGeom>
            <a:noFill/>
            <a:ln w="12700" cap="flat" cmpd="sng" algn="ctr">
              <a:solidFill>
                <a:schemeClr val="tx1"/>
              </a:solidFill>
              <a:prstDash val="solid"/>
              <a:round/>
              <a:headEnd type="none" w="med" len="med"/>
              <a:tailEnd type="none" w="med" len="med"/>
            </a:ln>
            <a:effectLst/>
          </p:spPr>
        </p:cxnSp>
      </p:grpSp>
      <p:sp>
        <p:nvSpPr>
          <p:cNvPr id="26" name="TextBox 25"/>
          <p:cNvSpPr txBox="1"/>
          <p:nvPr/>
        </p:nvSpPr>
        <p:spPr>
          <a:xfrm>
            <a:off x="6447169" y="5249239"/>
            <a:ext cx="2672526" cy="369332"/>
          </a:xfrm>
          <a:prstGeom prst="rect">
            <a:avLst/>
          </a:prstGeom>
          <a:noFill/>
        </p:spPr>
        <p:txBody>
          <a:bodyPr wrap="none" rtlCol="0">
            <a:spAutoFit/>
          </a:bodyPr>
          <a:lstStyle/>
          <a:p>
            <a:r>
              <a:rPr lang="en-GB" sz="1800" dirty="0" smtClean="0">
                <a:solidFill>
                  <a:schemeClr val="accent2">
                    <a:lumMod val="75000"/>
                  </a:schemeClr>
                </a:solidFill>
              </a:rPr>
              <a:t>ERA-20C deterministic</a:t>
            </a:r>
            <a:endParaRPr lang="en-GB" sz="1800" dirty="0">
              <a:solidFill>
                <a:schemeClr val="accent2">
                  <a:lumMod val="75000"/>
                </a:schemeClr>
              </a:solidFill>
            </a:endParaRPr>
          </a:p>
        </p:txBody>
      </p:sp>
      <p:sp>
        <p:nvSpPr>
          <p:cNvPr id="27" name="TextBox 26"/>
          <p:cNvSpPr txBox="1"/>
          <p:nvPr/>
        </p:nvSpPr>
        <p:spPr>
          <a:xfrm>
            <a:off x="4526390" y="3236075"/>
            <a:ext cx="2300630" cy="369332"/>
          </a:xfrm>
          <a:prstGeom prst="rect">
            <a:avLst/>
          </a:prstGeom>
          <a:noFill/>
        </p:spPr>
        <p:txBody>
          <a:bodyPr wrap="none" rtlCol="0">
            <a:spAutoFit/>
          </a:bodyPr>
          <a:lstStyle/>
          <a:p>
            <a:r>
              <a:rPr lang="en-GB" sz="1800" dirty="0" smtClean="0">
                <a:solidFill>
                  <a:schemeClr val="bg2">
                    <a:lumMod val="50000"/>
                  </a:schemeClr>
                </a:solidFill>
              </a:rPr>
              <a:t>ERA-20C ensemble</a:t>
            </a:r>
            <a:endParaRPr lang="en-GB" sz="1800" dirty="0">
              <a:solidFill>
                <a:schemeClr val="bg2">
                  <a:lumMod val="50000"/>
                </a:schemeClr>
              </a:solidFill>
            </a:endParaRPr>
          </a:p>
        </p:txBody>
      </p:sp>
      <p:sp>
        <p:nvSpPr>
          <p:cNvPr id="28" name="TextBox 27"/>
          <p:cNvSpPr txBox="1"/>
          <p:nvPr/>
        </p:nvSpPr>
        <p:spPr>
          <a:xfrm>
            <a:off x="6447169" y="4106522"/>
            <a:ext cx="2672526" cy="369332"/>
          </a:xfrm>
          <a:prstGeom prst="rect">
            <a:avLst/>
          </a:prstGeom>
          <a:noFill/>
        </p:spPr>
        <p:txBody>
          <a:bodyPr wrap="none" rtlCol="0">
            <a:spAutoFit/>
          </a:bodyPr>
          <a:lstStyle/>
          <a:p>
            <a:r>
              <a:rPr lang="en-GB" sz="1800" dirty="0" smtClean="0">
                <a:solidFill>
                  <a:schemeClr val="accent2">
                    <a:lumMod val="75000"/>
                  </a:schemeClr>
                </a:solidFill>
              </a:rPr>
              <a:t>ERA-20C deterministic</a:t>
            </a:r>
            <a:endParaRPr lang="en-GB" sz="1800" dirty="0">
              <a:solidFill>
                <a:schemeClr val="accent2">
                  <a:lumMod val="75000"/>
                </a:schemeClr>
              </a:solidFill>
            </a:endParaRPr>
          </a:p>
        </p:txBody>
      </p:sp>
      <p:sp>
        <p:nvSpPr>
          <p:cNvPr id="29" name="TextBox 28"/>
          <p:cNvSpPr txBox="1"/>
          <p:nvPr/>
        </p:nvSpPr>
        <p:spPr>
          <a:xfrm>
            <a:off x="4526390" y="748935"/>
            <a:ext cx="2300630" cy="369332"/>
          </a:xfrm>
          <a:prstGeom prst="rect">
            <a:avLst/>
          </a:prstGeom>
          <a:noFill/>
        </p:spPr>
        <p:txBody>
          <a:bodyPr wrap="none" rtlCol="0">
            <a:spAutoFit/>
          </a:bodyPr>
          <a:lstStyle/>
          <a:p>
            <a:r>
              <a:rPr lang="en-GB" sz="1800" dirty="0" smtClean="0">
                <a:solidFill>
                  <a:schemeClr val="bg2">
                    <a:lumMod val="50000"/>
                  </a:schemeClr>
                </a:solidFill>
              </a:rPr>
              <a:t>ERA-20C ensemble</a:t>
            </a:r>
            <a:endParaRPr lang="en-GB" sz="1800" dirty="0">
              <a:solidFill>
                <a:schemeClr val="bg2">
                  <a:lumMod val="50000"/>
                </a:schemeClr>
              </a:solidFill>
            </a:endParaRPr>
          </a:p>
        </p:txBody>
      </p:sp>
      <p:sp>
        <p:nvSpPr>
          <p:cNvPr id="30" name="TextBox 29"/>
          <p:cNvSpPr txBox="1"/>
          <p:nvPr/>
        </p:nvSpPr>
        <p:spPr>
          <a:xfrm>
            <a:off x="636759" y="1279427"/>
            <a:ext cx="2672526" cy="369332"/>
          </a:xfrm>
          <a:prstGeom prst="rect">
            <a:avLst/>
          </a:prstGeom>
          <a:noFill/>
        </p:spPr>
        <p:txBody>
          <a:bodyPr wrap="none" rtlCol="0">
            <a:spAutoFit/>
          </a:bodyPr>
          <a:lstStyle/>
          <a:p>
            <a:r>
              <a:rPr lang="en-GB" sz="1800" dirty="0" smtClean="0">
                <a:solidFill>
                  <a:schemeClr val="accent2">
                    <a:lumMod val="75000"/>
                  </a:schemeClr>
                </a:solidFill>
              </a:rPr>
              <a:t>ERA-20C deterministic</a:t>
            </a:r>
            <a:endParaRPr lang="en-GB" sz="1800" dirty="0">
              <a:solidFill>
                <a:schemeClr val="accent2">
                  <a:lumMod val="75000"/>
                </a:schemeClr>
              </a:solidFill>
            </a:endParaRPr>
          </a:p>
        </p:txBody>
      </p:sp>
      <p:sp>
        <p:nvSpPr>
          <p:cNvPr id="31" name="TextBox 30"/>
          <p:cNvSpPr txBox="1"/>
          <p:nvPr/>
        </p:nvSpPr>
        <p:spPr>
          <a:xfrm>
            <a:off x="4332476" y="6289700"/>
            <a:ext cx="1074333" cy="276999"/>
          </a:xfrm>
          <a:prstGeom prst="rect">
            <a:avLst/>
          </a:prstGeom>
          <a:noFill/>
        </p:spPr>
        <p:txBody>
          <a:bodyPr wrap="none" rtlCol="0">
            <a:spAutoFit/>
          </a:bodyPr>
          <a:lstStyle/>
          <a:p>
            <a:r>
              <a:rPr lang="en-GB" sz="1200" dirty="0" smtClean="0"/>
              <a:t>A. Simmons</a:t>
            </a:r>
            <a:endParaRPr lang="en-GB" sz="1200" dirty="0"/>
          </a:p>
        </p:txBody>
      </p:sp>
    </p:spTree>
    <p:extLst>
      <p:ext uri="{BB962C8B-B14F-4D97-AF65-F5344CB8AC3E}">
        <p14:creationId xmlns:p14="http://schemas.microsoft.com/office/powerpoint/2010/main" val="26246955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a:t>Outline of this </a:t>
            </a:r>
            <a:r>
              <a:rPr lang="en-GB" dirty="0" smtClean="0"/>
              <a:t>talk</a:t>
            </a:r>
            <a:endParaRPr lang="en-GB" dirty="0"/>
          </a:p>
        </p:txBody>
      </p:sp>
      <p:sp>
        <p:nvSpPr>
          <p:cNvPr id="5" name="Content Placeholder 4"/>
          <p:cNvSpPr>
            <a:spLocks noGrp="1"/>
          </p:cNvSpPr>
          <p:nvPr>
            <p:ph idx="4294967295"/>
          </p:nvPr>
        </p:nvSpPr>
        <p:spPr>
          <a:xfrm>
            <a:off x="557348" y="1143000"/>
            <a:ext cx="7889739" cy="4953000"/>
          </a:xfrm>
          <a:prstGeom prst="rect">
            <a:avLst/>
          </a:prstGeom>
        </p:spPr>
        <p:txBody>
          <a:bodyPr/>
          <a:lstStyle/>
          <a:p>
            <a:pPr marL="0" indent="0">
              <a:buNone/>
            </a:pPr>
            <a:r>
              <a:rPr lang="en-GB" b="1" dirty="0" smtClean="0"/>
              <a:t>ERA-20C results</a:t>
            </a:r>
          </a:p>
          <a:p>
            <a:r>
              <a:rPr lang="en-GB" b="1" dirty="0" smtClean="0"/>
              <a:t>Methodology</a:t>
            </a:r>
            <a:r>
              <a:rPr lang="en-GB" dirty="0" smtClean="0"/>
              <a:t> employed</a:t>
            </a:r>
          </a:p>
          <a:p>
            <a:r>
              <a:rPr lang="en-GB" b="1" dirty="0" smtClean="0"/>
              <a:t>Products</a:t>
            </a:r>
            <a:r>
              <a:rPr lang="en-GB" dirty="0" smtClean="0"/>
              <a:t> generated</a:t>
            </a:r>
          </a:p>
          <a:p>
            <a:r>
              <a:rPr lang="en-GB" b="1" dirty="0" smtClean="0"/>
              <a:t>Performance</a:t>
            </a:r>
            <a:r>
              <a:rPr lang="en-GB" dirty="0" smtClean="0"/>
              <a:t> observed</a:t>
            </a:r>
          </a:p>
          <a:p>
            <a:r>
              <a:rPr lang="en-GB" b="1" dirty="0" smtClean="0"/>
              <a:t>Climate </a:t>
            </a:r>
            <a:r>
              <a:rPr lang="en-GB" b="1" dirty="0"/>
              <a:t>value </a:t>
            </a:r>
            <a:r>
              <a:rPr lang="en-GB" dirty="0"/>
              <a:t>of the </a:t>
            </a:r>
            <a:r>
              <a:rPr lang="en-GB" dirty="0" smtClean="0"/>
              <a:t>products</a:t>
            </a:r>
          </a:p>
          <a:p>
            <a:r>
              <a:rPr lang="en-GB" b="1" dirty="0" smtClean="0"/>
              <a:t>Uncertainties</a:t>
            </a:r>
            <a:r>
              <a:rPr lang="en-GB" dirty="0" smtClean="0"/>
              <a:t> </a:t>
            </a:r>
            <a:r>
              <a:rPr lang="en-GB" dirty="0"/>
              <a:t>in the </a:t>
            </a:r>
            <a:r>
              <a:rPr lang="en-GB" dirty="0" smtClean="0"/>
              <a:t>products</a:t>
            </a:r>
          </a:p>
          <a:p>
            <a:r>
              <a:rPr lang="en-GB" b="1" dirty="0" smtClean="0"/>
              <a:t>Known </a:t>
            </a:r>
            <a:r>
              <a:rPr lang="en-GB" b="1" dirty="0"/>
              <a:t>issues </a:t>
            </a:r>
            <a:r>
              <a:rPr lang="en-GB" dirty="0"/>
              <a:t>in the </a:t>
            </a:r>
            <a:r>
              <a:rPr lang="en-GB" dirty="0" smtClean="0"/>
              <a:t>products</a:t>
            </a:r>
          </a:p>
          <a:p>
            <a:r>
              <a:rPr lang="en-GB" b="1" dirty="0" smtClean="0"/>
              <a:t>Unknowns</a:t>
            </a:r>
            <a:r>
              <a:rPr lang="en-GB" dirty="0" smtClean="0"/>
              <a:t> in the products</a:t>
            </a:r>
          </a:p>
          <a:p>
            <a:endParaRPr lang="en-GB" dirty="0" smtClean="0"/>
          </a:p>
          <a:p>
            <a:pPr marL="0" indent="0">
              <a:buNone/>
            </a:pPr>
            <a:r>
              <a:rPr lang="en-GB" b="1" dirty="0" smtClean="0"/>
              <a:t>Plans for next-generation ERA-20C version x</a:t>
            </a:r>
            <a:endParaRPr lang="en-GB" b="1" dirty="0"/>
          </a:p>
          <a:p>
            <a:r>
              <a:rPr lang="en-GB" b="1" dirty="0" smtClean="0"/>
              <a:t>Coupling with the ocean</a:t>
            </a:r>
          </a:p>
          <a:p>
            <a:r>
              <a:rPr lang="en-GB" b="1" dirty="0" smtClean="0"/>
              <a:t>Assimilating more observations throughout the century</a:t>
            </a:r>
            <a:br>
              <a:rPr lang="en-GB" b="1" dirty="0" smtClean="0"/>
            </a:br>
            <a:r>
              <a:rPr lang="en-GB" dirty="0" smtClean="0"/>
              <a:t>(upper-air and satellites)</a:t>
            </a:r>
            <a:endParaRPr lang="en-GB" b="1" dirty="0"/>
          </a:p>
        </p:txBody>
      </p:sp>
      <p:sp>
        <p:nvSpPr>
          <p:cNvPr id="4" name="Rectangle 3"/>
          <p:cNvSpPr/>
          <p:nvPr/>
        </p:nvSpPr>
        <p:spPr bwMode="auto">
          <a:xfrm>
            <a:off x="104774" y="1"/>
            <a:ext cx="406401" cy="196680"/>
          </a:xfrm>
          <a:prstGeom prst="rect">
            <a:avLst/>
          </a:prstGeom>
          <a:solidFill>
            <a:srgbClr val="FFFF00">
              <a:alpha val="50000"/>
            </a:srgbClr>
          </a:solidFill>
          <a:ln w="508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761675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ERA-20C system configuration</a:t>
            </a:r>
            <a:endParaRPr lang="en-GB" dirty="0"/>
          </a:p>
        </p:txBody>
      </p:sp>
      <p:sp>
        <p:nvSpPr>
          <p:cNvPr id="3" name="Content Placeholder 2"/>
          <p:cNvSpPr>
            <a:spLocks noGrp="1"/>
          </p:cNvSpPr>
          <p:nvPr>
            <p:ph idx="1"/>
          </p:nvPr>
        </p:nvSpPr>
        <p:spPr>
          <a:xfrm>
            <a:off x="196443" y="807711"/>
            <a:ext cx="8886597" cy="5697593"/>
          </a:xfrm>
        </p:spPr>
        <p:txBody>
          <a:bodyPr/>
          <a:lstStyle/>
          <a:p>
            <a:pPr>
              <a:lnSpc>
                <a:spcPct val="100000"/>
              </a:lnSpc>
              <a:spcAft>
                <a:spcPts val="200"/>
              </a:spcAft>
            </a:pPr>
            <a:r>
              <a:rPr lang="en-GB" sz="1600" b="1" dirty="0" smtClean="0"/>
              <a:t>Resolution:</a:t>
            </a:r>
          </a:p>
          <a:p>
            <a:pPr lvl="1">
              <a:lnSpc>
                <a:spcPct val="100000"/>
              </a:lnSpc>
              <a:spcAft>
                <a:spcPts val="200"/>
              </a:spcAft>
            </a:pPr>
            <a:r>
              <a:rPr lang="en-GB" sz="1600" dirty="0" smtClean="0"/>
              <a:t>Horizontal resolution: </a:t>
            </a:r>
            <a:r>
              <a:rPr lang="en-GB" sz="1600" dirty="0"/>
              <a:t>T159 (approx. 125 </a:t>
            </a:r>
            <a:r>
              <a:rPr lang="en-GB" sz="1600" dirty="0" smtClean="0"/>
              <a:t>km), </a:t>
            </a:r>
            <a:r>
              <a:rPr lang="en-GB" sz="1600" dirty="0"/>
              <a:t>as in </a:t>
            </a:r>
            <a:r>
              <a:rPr lang="en-GB" sz="1600" dirty="0" smtClean="0"/>
              <a:t>ERA-40, increments </a:t>
            </a:r>
            <a:r>
              <a:rPr lang="en-GB" sz="1600" dirty="0"/>
              <a:t>at </a:t>
            </a:r>
            <a:r>
              <a:rPr lang="en-GB" sz="1600" dirty="0" smtClean="0"/>
              <a:t>T95 </a:t>
            </a:r>
            <a:r>
              <a:rPr lang="en-GB" sz="1600" dirty="0"/>
              <a:t>(approx. 210 </a:t>
            </a:r>
            <a:r>
              <a:rPr lang="en-GB" sz="1600" dirty="0" smtClean="0"/>
              <a:t>km)</a:t>
            </a:r>
          </a:p>
          <a:p>
            <a:pPr lvl="1">
              <a:lnSpc>
                <a:spcPct val="100000"/>
              </a:lnSpc>
              <a:spcAft>
                <a:spcPts val="200"/>
              </a:spcAft>
            </a:pPr>
            <a:r>
              <a:rPr lang="en-GB" sz="1600" dirty="0" smtClean="0"/>
              <a:t>Vertical resolution: 91 levels, top at 0.01 hPa</a:t>
            </a:r>
          </a:p>
          <a:p>
            <a:pPr lvl="1">
              <a:lnSpc>
                <a:spcPct val="100000"/>
              </a:lnSpc>
              <a:spcAft>
                <a:spcPts val="200"/>
              </a:spcAft>
            </a:pPr>
            <a:r>
              <a:rPr lang="en-GB" sz="1600" dirty="0" smtClean="0"/>
              <a:t>Temporal resolution: 3-hourly output</a:t>
            </a:r>
          </a:p>
          <a:p>
            <a:pPr>
              <a:lnSpc>
                <a:spcPct val="100000"/>
              </a:lnSpc>
              <a:spcAft>
                <a:spcPts val="200"/>
              </a:spcAft>
            </a:pPr>
            <a:r>
              <a:rPr lang="en-GB" sz="1600" b="1" dirty="0" smtClean="0"/>
              <a:t>Model version IFS CY38R1, with added time-varying </a:t>
            </a:r>
            <a:r>
              <a:rPr lang="en-GB" sz="1600" b="1" dirty="0" err="1" smtClean="0"/>
              <a:t>forcings</a:t>
            </a:r>
            <a:r>
              <a:rPr lang="en-GB" sz="1600" b="1" dirty="0" smtClean="0"/>
              <a:t>:</a:t>
            </a:r>
          </a:p>
          <a:p>
            <a:pPr lvl="1">
              <a:lnSpc>
                <a:spcPct val="100000"/>
              </a:lnSpc>
              <a:spcAft>
                <a:spcPts val="200"/>
              </a:spcAft>
            </a:pPr>
            <a:r>
              <a:rPr lang="en-GB" sz="1600" dirty="0" smtClean="0"/>
              <a:t>HadISST2.1.0.0 </a:t>
            </a:r>
            <a:r>
              <a:rPr lang="en-GB" sz="1600" dirty="0"/>
              <a:t>(sea-surface temperature and ice fraction), greenhouse gases (O</a:t>
            </a:r>
            <a:r>
              <a:rPr lang="en-GB" sz="1600" baseline="-25000" dirty="0"/>
              <a:t>3</a:t>
            </a:r>
            <a:r>
              <a:rPr lang="en-GB" sz="1600" dirty="0"/>
              <a:t>, CO</a:t>
            </a:r>
            <a:r>
              <a:rPr lang="en-GB" sz="1600" baseline="-25000" dirty="0"/>
              <a:t>2</a:t>
            </a:r>
            <a:r>
              <a:rPr lang="en-GB" sz="1600" dirty="0"/>
              <a:t>, CH</a:t>
            </a:r>
            <a:r>
              <a:rPr lang="en-GB" sz="1600" baseline="-25000" dirty="0"/>
              <a:t>4</a:t>
            </a:r>
            <a:r>
              <a:rPr lang="en-GB" sz="1600" dirty="0"/>
              <a:t>, </a:t>
            </a:r>
            <a:r>
              <a:rPr lang="pt-BR" sz="1600" dirty="0"/>
              <a:t>N</a:t>
            </a:r>
            <a:r>
              <a:rPr lang="pt-BR" sz="1600" baseline="-25000" dirty="0"/>
              <a:t>2</a:t>
            </a:r>
            <a:r>
              <a:rPr lang="pt-BR" sz="1600" dirty="0"/>
              <a:t>O, CFC-11, CFC-12, CFC-22, CCL</a:t>
            </a:r>
            <a:r>
              <a:rPr lang="pt-BR" sz="1600" baseline="-25000" dirty="0"/>
              <a:t>4</a:t>
            </a:r>
            <a:r>
              <a:rPr lang="en-GB" sz="1600" dirty="0"/>
              <a:t>), solar cycle, </a:t>
            </a:r>
            <a:r>
              <a:rPr lang="en-GB" sz="1600" dirty="0" smtClean="0"/>
              <a:t>and tropospheric and stratospheric aerosols</a:t>
            </a:r>
          </a:p>
          <a:p>
            <a:pPr>
              <a:lnSpc>
                <a:spcPct val="100000"/>
              </a:lnSpc>
              <a:spcAft>
                <a:spcPts val="200"/>
              </a:spcAft>
            </a:pPr>
            <a:r>
              <a:rPr lang="en-GB" sz="1600" b="1" dirty="0" smtClean="0"/>
              <a:t>Observations sources:</a:t>
            </a:r>
          </a:p>
          <a:p>
            <a:pPr lvl="1">
              <a:lnSpc>
                <a:spcPct val="100000"/>
              </a:lnSpc>
              <a:spcAft>
                <a:spcPts val="200"/>
              </a:spcAft>
            </a:pPr>
            <a:r>
              <a:rPr lang="en-GB" sz="1600" dirty="0" smtClean="0"/>
              <a:t>ISPD v3.2.6: using all SP</a:t>
            </a:r>
            <a:r>
              <a:rPr lang="en-GB" sz="1600" dirty="0"/>
              <a:t>/</a:t>
            </a:r>
            <a:r>
              <a:rPr lang="en-GB" sz="1600" dirty="0" smtClean="0"/>
              <a:t>MSLP observations, except from ICOADS collection</a:t>
            </a:r>
          </a:p>
          <a:p>
            <a:pPr lvl="1">
              <a:lnSpc>
                <a:spcPct val="100000"/>
              </a:lnSpc>
              <a:spcAft>
                <a:spcPts val="200"/>
              </a:spcAft>
            </a:pPr>
            <a:r>
              <a:rPr lang="en-GB" sz="1600" dirty="0" smtClean="0"/>
              <a:t>ICOADS v2.5.1: using all observations of SP/MSLP and U10</a:t>
            </a:r>
            <a:endParaRPr lang="en-GB" sz="1600" dirty="0"/>
          </a:p>
          <a:p>
            <a:pPr>
              <a:lnSpc>
                <a:spcPct val="100000"/>
              </a:lnSpc>
              <a:spcAft>
                <a:spcPts val="200"/>
              </a:spcAft>
            </a:pPr>
            <a:r>
              <a:rPr lang="en-GB" sz="1600" b="1" dirty="0"/>
              <a:t>Two </a:t>
            </a:r>
            <a:r>
              <a:rPr lang="en-GB" sz="1600" b="1" dirty="0" smtClean="0"/>
              <a:t>productions so far:</a:t>
            </a:r>
          </a:p>
          <a:p>
            <a:pPr lvl="1">
              <a:lnSpc>
                <a:spcPct val="100000"/>
              </a:lnSpc>
              <a:spcAft>
                <a:spcPts val="200"/>
              </a:spcAft>
            </a:pPr>
            <a:r>
              <a:rPr lang="en-GB" sz="1600" dirty="0" smtClean="0"/>
              <a:t>a </a:t>
            </a:r>
            <a:r>
              <a:rPr lang="en-GB" sz="1600" dirty="0"/>
              <a:t>10-member </a:t>
            </a:r>
            <a:r>
              <a:rPr lang="en-GB" sz="1600" dirty="0" smtClean="0"/>
              <a:t>ensemble:	produced in ~200 </a:t>
            </a:r>
            <a:r>
              <a:rPr lang="en-GB" sz="1600" dirty="0"/>
              <a:t>days in </a:t>
            </a:r>
            <a:r>
              <a:rPr lang="en-GB" sz="1600" dirty="0" smtClean="0"/>
              <a:t>2013</a:t>
            </a:r>
          </a:p>
          <a:p>
            <a:pPr lvl="1">
              <a:lnSpc>
                <a:spcPct val="100000"/>
              </a:lnSpc>
              <a:spcAft>
                <a:spcPts val="200"/>
              </a:spcAft>
            </a:pPr>
            <a:r>
              <a:rPr lang="en-GB" sz="1600" dirty="0" smtClean="0"/>
              <a:t>a </a:t>
            </a:r>
            <a:r>
              <a:rPr lang="en-GB" sz="1600" dirty="0"/>
              <a:t>deterministic </a:t>
            </a:r>
            <a:r>
              <a:rPr lang="en-GB" sz="1600" dirty="0" smtClean="0"/>
              <a:t>re-run:	produced in ~50 </a:t>
            </a:r>
            <a:r>
              <a:rPr lang="en-GB" sz="1600" dirty="0"/>
              <a:t>days </a:t>
            </a:r>
            <a:r>
              <a:rPr lang="en-GB" sz="1600" dirty="0" smtClean="0"/>
              <a:t>end 2013-beginning 2014</a:t>
            </a:r>
            <a:endParaRPr lang="en-GB" sz="1600" dirty="0"/>
          </a:p>
          <a:p>
            <a:pPr>
              <a:lnSpc>
                <a:spcPct val="100000"/>
              </a:lnSpc>
              <a:spcAft>
                <a:spcPts val="200"/>
              </a:spcAft>
            </a:pPr>
            <a:r>
              <a:rPr lang="en-GB" sz="1600" b="1" dirty="0"/>
              <a:t>Data assimilation method different from ECMWF NWP operations in 2013/14:</a:t>
            </a:r>
          </a:p>
          <a:p>
            <a:pPr lvl="1">
              <a:lnSpc>
                <a:spcPct val="100000"/>
              </a:lnSpc>
              <a:spcAft>
                <a:spcPts val="200"/>
              </a:spcAft>
            </a:pPr>
            <a:r>
              <a:rPr lang="en-GB" sz="1400" dirty="0" smtClean="0"/>
              <a:t>4DVAR with 24-hour window</a:t>
            </a:r>
            <a:endParaRPr lang="en-GB" sz="1400" dirty="0"/>
          </a:p>
          <a:p>
            <a:pPr lvl="1">
              <a:lnSpc>
                <a:spcPct val="100000"/>
              </a:lnSpc>
              <a:spcAft>
                <a:spcPts val="200"/>
              </a:spcAft>
            </a:pPr>
            <a:r>
              <a:rPr lang="en-GB" sz="1400" dirty="0"/>
              <a:t>Ensemble </a:t>
            </a:r>
            <a:r>
              <a:rPr lang="en-GB" sz="1400" dirty="0" smtClean="0"/>
              <a:t>updated its own background </a:t>
            </a:r>
            <a:r>
              <a:rPr lang="en-GB" sz="1400" dirty="0"/>
              <a:t>error correlations and global variances every 10 </a:t>
            </a:r>
            <a:r>
              <a:rPr lang="en-GB" sz="1400" dirty="0" smtClean="0"/>
              <a:t>days</a:t>
            </a:r>
            <a:endParaRPr lang="en-GB" sz="1400" dirty="0"/>
          </a:p>
          <a:p>
            <a:pPr lvl="1">
              <a:lnSpc>
                <a:spcPct val="100000"/>
              </a:lnSpc>
              <a:spcAft>
                <a:spcPts val="200"/>
              </a:spcAft>
            </a:pPr>
            <a:r>
              <a:rPr lang="en-GB" sz="1400" dirty="0"/>
              <a:t>Deterministic </a:t>
            </a:r>
            <a:r>
              <a:rPr lang="en-GB" sz="1400" dirty="0" smtClean="0"/>
              <a:t>production used </a:t>
            </a:r>
            <a:r>
              <a:rPr lang="en-GB" sz="1400" dirty="0"/>
              <a:t>constant (current) background error correlations, </a:t>
            </a:r>
            <a:r>
              <a:rPr lang="en-GB" sz="1400" dirty="0" smtClean="0"/>
              <a:t>but global variance was rescaled </a:t>
            </a:r>
            <a:r>
              <a:rPr lang="en-GB" sz="1400" dirty="0"/>
              <a:t>to the </a:t>
            </a:r>
            <a:r>
              <a:rPr lang="en-GB" sz="1400" dirty="0" smtClean="0"/>
              <a:t>ensemble background error global variance every 100 days</a:t>
            </a:r>
            <a:endParaRPr lang="en-GB" sz="1400" dirty="0"/>
          </a:p>
          <a:p>
            <a:pPr lvl="1">
              <a:lnSpc>
                <a:spcPct val="100000"/>
              </a:lnSpc>
              <a:spcAft>
                <a:spcPts val="200"/>
              </a:spcAft>
            </a:pPr>
            <a:r>
              <a:rPr lang="en-GB" sz="1400" dirty="0" smtClean="0"/>
              <a:t>Daily modulation of the background error maps of </a:t>
            </a:r>
            <a:r>
              <a:rPr lang="en-GB" sz="1400" dirty="0" err="1" smtClean="0"/>
              <a:t>vorticity</a:t>
            </a:r>
            <a:r>
              <a:rPr lang="en-GB" sz="1400" dirty="0" smtClean="0"/>
              <a:t> by the ensemble spread in </a:t>
            </a:r>
            <a:r>
              <a:rPr lang="en-GB" sz="1400" dirty="0" err="1" smtClean="0"/>
              <a:t>vorticity</a:t>
            </a:r>
            <a:endParaRPr lang="en-GB" sz="1400" dirty="0"/>
          </a:p>
          <a:p>
            <a:pPr lvl="1">
              <a:lnSpc>
                <a:spcPct val="100000"/>
              </a:lnSpc>
              <a:spcAft>
                <a:spcPts val="200"/>
              </a:spcAft>
            </a:pPr>
            <a:r>
              <a:rPr lang="en-GB" sz="1400" dirty="0"/>
              <a:t>Digital filtering of increments in </a:t>
            </a:r>
            <a:r>
              <a:rPr lang="en-GB" sz="1400" dirty="0" err="1"/>
              <a:t>vorticity</a:t>
            </a:r>
            <a:r>
              <a:rPr lang="en-GB" sz="1400" dirty="0"/>
              <a:t> and </a:t>
            </a:r>
            <a:r>
              <a:rPr lang="en-GB" sz="1400" dirty="0" smtClean="0"/>
              <a:t>temperature, to </a:t>
            </a:r>
            <a:r>
              <a:rPr lang="en-GB" sz="1400" dirty="0"/>
              <a:t>reduce linear model </a:t>
            </a:r>
            <a:r>
              <a:rPr lang="en-GB" sz="1400" dirty="0" smtClean="0"/>
              <a:t>instabilities</a:t>
            </a:r>
          </a:p>
          <a:p>
            <a:pPr lvl="1">
              <a:lnSpc>
                <a:spcPct val="100000"/>
              </a:lnSpc>
              <a:spcAft>
                <a:spcPts val="200"/>
              </a:spcAft>
            </a:pPr>
            <a:r>
              <a:rPr lang="en-GB" sz="1400" dirty="0" err="1" smtClean="0"/>
              <a:t>Variational</a:t>
            </a:r>
            <a:r>
              <a:rPr lang="en-GB" sz="1400" dirty="0" smtClean="0"/>
              <a:t> bias correction of Ps, with faster convergence in the case of suspected observation time-series </a:t>
            </a:r>
            <a:r>
              <a:rPr lang="en-GB" sz="1400" dirty="0"/>
              <a:t>breaks </a:t>
            </a:r>
            <a:r>
              <a:rPr lang="en-GB" sz="1400" dirty="0" smtClean="0"/>
              <a:t>(determined based </a:t>
            </a:r>
            <a:r>
              <a:rPr lang="en-GB" sz="1400" dirty="0"/>
              <a:t>on SNHT homogeneity test </a:t>
            </a:r>
            <a:r>
              <a:rPr lang="en-GB" sz="1400" dirty="0" smtClean="0"/>
              <a:t>applied to 20CR departures)</a:t>
            </a:r>
            <a:endParaRPr lang="en-GB" sz="1400" dirty="0"/>
          </a:p>
        </p:txBody>
      </p:sp>
      <p:sp>
        <p:nvSpPr>
          <p:cNvPr id="4" name="Rectangle 3"/>
          <p:cNvSpPr/>
          <p:nvPr/>
        </p:nvSpPr>
        <p:spPr bwMode="auto">
          <a:xfrm>
            <a:off x="600916" y="1"/>
            <a:ext cx="1010169" cy="196680"/>
          </a:xfrm>
          <a:prstGeom prst="rect">
            <a:avLst/>
          </a:prstGeom>
          <a:solidFill>
            <a:srgbClr val="FFFF00">
              <a:alpha val="50000"/>
            </a:srgbClr>
          </a:solidFill>
          <a:ln w="508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9271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4" end="1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15" end="15"/>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16" end="16"/>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
                                            <p:txEl>
                                              <p:pRg st="17" end="17"/>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Specifying and estimating uncertainties with a 10-member ensemble of 24-hour 4DVAR data assimilations</a:t>
            </a: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45379"/>
            <a:ext cx="9144000" cy="327907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045379"/>
            <a:ext cx="9144000" cy="327907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045379"/>
            <a:ext cx="9144000" cy="327907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045379"/>
            <a:ext cx="9144000" cy="3279073"/>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045379"/>
            <a:ext cx="9144000" cy="3279073"/>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045379"/>
            <a:ext cx="9144000" cy="3279073"/>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2045379"/>
            <a:ext cx="9144000" cy="3279073"/>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2045379"/>
            <a:ext cx="9144000" cy="3279073"/>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2045379"/>
            <a:ext cx="9144000" cy="3279073"/>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2045379"/>
            <a:ext cx="9144000" cy="3279073"/>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2045379"/>
            <a:ext cx="9144000" cy="3279073"/>
          </a:xfrm>
          <a:prstGeom prst="rect">
            <a:avLst/>
          </a:prstGeom>
        </p:spPr>
      </p:pic>
      <p:pic>
        <p:nvPicPr>
          <p:cNvPr id="15" name="Picture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2045379"/>
            <a:ext cx="9144000" cy="3279073"/>
          </a:xfrm>
          <a:prstGeom prst="rect">
            <a:avLst/>
          </a:prstGeom>
        </p:spPr>
      </p:pic>
      <p:pic>
        <p:nvPicPr>
          <p:cNvPr id="16" name="Picture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2045379"/>
            <a:ext cx="9144000" cy="327907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2045379"/>
            <a:ext cx="9144000" cy="3279073"/>
          </a:xfrm>
          <a:prstGeom prst="rect">
            <a:avLst/>
          </a:prstGeom>
        </p:spPr>
      </p:pic>
      <p:pic>
        <p:nvPicPr>
          <p:cNvPr id="18" name="Picture 1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0" y="2045379"/>
            <a:ext cx="9144000" cy="3279073"/>
          </a:xfrm>
          <a:prstGeom prst="rect">
            <a:avLst/>
          </a:prstGeom>
        </p:spPr>
      </p:pic>
      <p:sp>
        <p:nvSpPr>
          <p:cNvPr id="3" name="TextBox 2"/>
          <p:cNvSpPr txBox="1"/>
          <p:nvPr/>
        </p:nvSpPr>
        <p:spPr>
          <a:xfrm>
            <a:off x="209550" y="5248279"/>
            <a:ext cx="8839200" cy="1015663"/>
          </a:xfrm>
          <a:prstGeom prst="rect">
            <a:avLst/>
          </a:prstGeom>
          <a:noFill/>
        </p:spPr>
        <p:txBody>
          <a:bodyPr wrap="square" rtlCol="0">
            <a:spAutoFit/>
          </a:bodyPr>
          <a:lstStyle/>
          <a:p>
            <a:pPr algn="ctr"/>
            <a:r>
              <a:rPr lang="en-GB" sz="2000" i="1" dirty="0" smtClean="0"/>
              <a:t>“Monte-Carlo” equivalent to the estimation problem:</a:t>
            </a:r>
          </a:p>
          <a:p>
            <a:pPr algn="ctr"/>
            <a:r>
              <a:rPr lang="en-GB" sz="2000" i="1" dirty="0" smtClean="0"/>
              <a:t>Ensemble supposed to contain all sources of uncertainties (nay, it doesn’t…) so that product spread is a measure of product uncertainty</a:t>
            </a:r>
            <a:endParaRPr lang="en-GB" sz="2000" i="1" dirty="0"/>
          </a:p>
        </p:txBody>
      </p:sp>
      <p:grpSp>
        <p:nvGrpSpPr>
          <p:cNvPr id="20" name="Group 19"/>
          <p:cNvGrpSpPr/>
          <p:nvPr/>
        </p:nvGrpSpPr>
        <p:grpSpPr>
          <a:xfrm>
            <a:off x="1915886" y="771314"/>
            <a:ext cx="6122125" cy="1362687"/>
            <a:chOff x="1915886" y="771314"/>
            <a:chExt cx="6122125" cy="1362687"/>
          </a:xfrm>
        </p:grpSpPr>
        <p:sp>
          <p:nvSpPr>
            <p:cNvPr id="19" name="TextBox 18"/>
            <p:cNvSpPr txBox="1"/>
            <p:nvPr/>
          </p:nvSpPr>
          <p:spPr>
            <a:xfrm>
              <a:off x="6444208" y="1826224"/>
              <a:ext cx="1593803" cy="307777"/>
            </a:xfrm>
            <a:prstGeom prst="rect">
              <a:avLst/>
            </a:prstGeom>
            <a:noFill/>
          </p:spPr>
          <p:txBody>
            <a:bodyPr wrap="square" rtlCol="0">
              <a:spAutoFit/>
            </a:bodyPr>
            <a:lstStyle/>
            <a:p>
              <a:r>
                <a:rPr lang="en-GB" sz="1400" dirty="0" smtClean="0">
                  <a:latin typeface="+mn-lt"/>
                </a:rPr>
                <a:t>10 members</a:t>
              </a:r>
              <a:endParaRPr lang="en-GB" sz="1400" dirty="0">
                <a:latin typeface="+mn-lt"/>
              </a:endParaRPr>
            </a:p>
          </p:txBody>
        </p:sp>
        <p:graphicFrame>
          <p:nvGraphicFramePr>
            <p:cNvPr id="21" name="Diagram 20"/>
            <p:cNvGraphicFramePr/>
            <p:nvPr>
              <p:extLst>
                <p:ext uri="{D42A27DB-BD31-4B8C-83A1-F6EECF244321}">
                  <p14:modId xmlns:p14="http://schemas.microsoft.com/office/powerpoint/2010/main" val="2436595123"/>
                </p:ext>
              </p:extLst>
            </p:nvPr>
          </p:nvGraphicFramePr>
          <p:xfrm>
            <a:off x="1915886" y="771314"/>
            <a:ext cx="5312693" cy="1200329"/>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pSp>
      <p:sp>
        <p:nvSpPr>
          <p:cNvPr id="22" name="Rectangle 21"/>
          <p:cNvSpPr/>
          <p:nvPr/>
        </p:nvSpPr>
        <p:spPr bwMode="auto">
          <a:xfrm>
            <a:off x="600916" y="1"/>
            <a:ext cx="1010169" cy="196680"/>
          </a:xfrm>
          <a:prstGeom prst="rect">
            <a:avLst/>
          </a:prstGeom>
          <a:solidFill>
            <a:srgbClr val="FFFF00">
              <a:alpha val="50000"/>
            </a:srgbClr>
          </a:solidFill>
          <a:ln w="508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57779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Temperature analysis increments 1979-2010</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5052"/>
            <a:ext cx="9144000" cy="181337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61109"/>
            <a:ext cx="9144000" cy="181337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77478"/>
            <a:ext cx="9144000" cy="1813372"/>
          </a:xfrm>
          <a:prstGeom prst="rect">
            <a:avLst/>
          </a:prstGeom>
        </p:spPr>
      </p:pic>
      <p:sp>
        <p:nvSpPr>
          <p:cNvPr id="8" name="TextBox 7"/>
          <p:cNvSpPr txBox="1"/>
          <p:nvPr/>
        </p:nvSpPr>
        <p:spPr>
          <a:xfrm>
            <a:off x="500939" y="894842"/>
            <a:ext cx="1370888" cy="338554"/>
          </a:xfrm>
          <a:prstGeom prst="rect">
            <a:avLst/>
          </a:prstGeom>
          <a:solidFill>
            <a:srgbClr val="FFFF00"/>
          </a:solidFill>
        </p:spPr>
        <p:txBody>
          <a:bodyPr wrap="none" rtlCol="0">
            <a:spAutoFit/>
          </a:bodyPr>
          <a:lstStyle/>
          <a:p>
            <a:r>
              <a:rPr lang="en-GB" sz="1600" dirty="0" smtClean="0"/>
              <a:t>ERA-Interim</a:t>
            </a:r>
            <a:endParaRPr lang="en-GB" sz="1600" dirty="0"/>
          </a:p>
        </p:txBody>
      </p:sp>
      <p:sp>
        <p:nvSpPr>
          <p:cNvPr id="9" name="TextBox 8"/>
          <p:cNvSpPr txBox="1"/>
          <p:nvPr/>
        </p:nvSpPr>
        <p:spPr>
          <a:xfrm>
            <a:off x="500938" y="2695831"/>
            <a:ext cx="2063385" cy="338554"/>
          </a:xfrm>
          <a:prstGeom prst="rect">
            <a:avLst/>
          </a:prstGeom>
          <a:solidFill>
            <a:srgbClr val="FFFF00"/>
          </a:solidFill>
        </p:spPr>
        <p:txBody>
          <a:bodyPr wrap="none" rtlCol="0">
            <a:spAutoFit/>
          </a:bodyPr>
          <a:lstStyle/>
          <a:p>
            <a:r>
              <a:rPr lang="en-GB" sz="1600" dirty="0" smtClean="0"/>
              <a:t>ERA-20C ensemble</a:t>
            </a:r>
            <a:endParaRPr lang="en-GB" sz="1600" dirty="0"/>
          </a:p>
        </p:txBody>
      </p:sp>
      <p:sp>
        <p:nvSpPr>
          <p:cNvPr id="11" name="TextBox 10"/>
          <p:cNvSpPr txBox="1"/>
          <p:nvPr/>
        </p:nvSpPr>
        <p:spPr>
          <a:xfrm>
            <a:off x="500938" y="4521621"/>
            <a:ext cx="2396810" cy="338554"/>
          </a:xfrm>
          <a:prstGeom prst="rect">
            <a:avLst/>
          </a:prstGeom>
          <a:solidFill>
            <a:srgbClr val="FFFF00"/>
          </a:solidFill>
        </p:spPr>
        <p:txBody>
          <a:bodyPr wrap="none" rtlCol="0">
            <a:spAutoFit/>
          </a:bodyPr>
          <a:lstStyle/>
          <a:p>
            <a:r>
              <a:rPr lang="en-GB" sz="1600" dirty="0" smtClean="0"/>
              <a:t>ERA-20C deterministic</a:t>
            </a:r>
            <a:endParaRPr lang="en-GB" sz="1600" dirty="0"/>
          </a:p>
        </p:txBody>
      </p:sp>
      <p:sp>
        <p:nvSpPr>
          <p:cNvPr id="12" name="TextBox 11"/>
          <p:cNvSpPr txBox="1"/>
          <p:nvPr/>
        </p:nvSpPr>
        <p:spPr>
          <a:xfrm>
            <a:off x="8512620" y="794645"/>
            <a:ext cx="612668" cy="461665"/>
          </a:xfrm>
          <a:prstGeom prst="rect">
            <a:avLst/>
          </a:prstGeom>
          <a:noFill/>
        </p:spPr>
        <p:txBody>
          <a:bodyPr wrap="none" rtlCol="0">
            <a:spAutoFit/>
          </a:bodyPr>
          <a:lstStyle/>
          <a:p>
            <a:r>
              <a:rPr lang="en-GB" dirty="0" smtClean="0"/>
              <a:t>[K]</a:t>
            </a:r>
            <a:endParaRPr lang="en-GB" dirty="0"/>
          </a:p>
        </p:txBody>
      </p:sp>
      <p:sp>
        <p:nvSpPr>
          <p:cNvPr id="3" name="Explosion 2 2"/>
          <p:cNvSpPr/>
          <p:nvPr/>
        </p:nvSpPr>
        <p:spPr bwMode="auto">
          <a:xfrm>
            <a:off x="344488" y="2865108"/>
            <a:ext cx="8168132" cy="1121581"/>
          </a:xfrm>
          <a:prstGeom prst="irregularSeal2">
            <a:avLst/>
          </a:prstGeom>
          <a:noFill/>
          <a:ln w="50800" cap="flat" cmpd="sng" algn="ctr">
            <a:solidFill>
              <a:srgbClr val="0099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en-GB" sz="1800" dirty="0"/>
              <a:t>Fluctuating increments </a:t>
            </a:r>
            <a:r>
              <a:rPr lang="en-GB" sz="1800" dirty="0" smtClean="0"/>
              <a:t>add spurious </a:t>
            </a:r>
            <a:r>
              <a:rPr lang="en-GB" sz="1800" dirty="0"/>
              <a:t>low-frequency </a:t>
            </a:r>
            <a:r>
              <a:rPr lang="en-GB" sz="1800" dirty="0" smtClean="0"/>
              <a:t>signal to analyses</a:t>
            </a:r>
            <a:endParaRPr lang="en-GB" sz="1800" dirty="0"/>
          </a:p>
        </p:txBody>
      </p:sp>
      <p:sp>
        <p:nvSpPr>
          <p:cNvPr id="10" name="Rounded Rectangle 9"/>
          <p:cNvSpPr/>
          <p:nvPr/>
        </p:nvSpPr>
        <p:spPr bwMode="auto">
          <a:xfrm>
            <a:off x="344488" y="4474481"/>
            <a:ext cx="2808015" cy="385694"/>
          </a:xfrm>
          <a:prstGeom prst="roundRect">
            <a:avLst/>
          </a:prstGeom>
          <a:noFill/>
          <a:ln w="508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16" name="TextBox 15"/>
          <p:cNvSpPr txBox="1"/>
          <p:nvPr/>
        </p:nvSpPr>
        <p:spPr>
          <a:xfrm>
            <a:off x="714103" y="4772289"/>
            <a:ext cx="7308411" cy="461665"/>
          </a:xfrm>
          <a:prstGeom prst="rect">
            <a:avLst/>
          </a:prstGeom>
          <a:noFill/>
        </p:spPr>
        <p:txBody>
          <a:bodyPr wrap="none" rtlCol="0">
            <a:spAutoFit/>
          </a:bodyPr>
          <a:lstStyle/>
          <a:p>
            <a:r>
              <a:rPr lang="en-GB" dirty="0" smtClean="0">
                <a:solidFill>
                  <a:schemeClr val="accent5">
                    <a:lumMod val="75000"/>
                  </a:schemeClr>
                </a:solidFill>
              </a:rPr>
              <a:t>This is the production that we decided to release</a:t>
            </a:r>
            <a:endParaRPr lang="en-GB" dirty="0">
              <a:solidFill>
                <a:schemeClr val="accent5">
                  <a:lumMod val="75000"/>
                </a:schemeClr>
              </a:solidFill>
            </a:endParaRPr>
          </a:p>
        </p:txBody>
      </p:sp>
      <p:sp>
        <p:nvSpPr>
          <p:cNvPr id="17" name="Rectangle 16"/>
          <p:cNvSpPr/>
          <p:nvPr/>
        </p:nvSpPr>
        <p:spPr bwMode="auto">
          <a:xfrm>
            <a:off x="600916" y="1"/>
            <a:ext cx="1010169" cy="196680"/>
          </a:xfrm>
          <a:prstGeom prst="rect">
            <a:avLst/>
          </a:prstGeom>
          <a:solidFill>
            <a:srgbClr val="FFFF00">
              <a:alpha val="50000"/>
            </a:srgbClr>
          </a:solidFill>
          <a:ln w="508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50945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ERA-20C Products at      http</a:t>
            </a:r>
            <a:r>
              <a:rPr lang="en-GB" dirty="0"/>
              <a:t>://</a:t>
            </a:r>
            <a:r>
              <a:rPr lang="en-GB" dirty="0" smtClean="0"/>
              <a:t>apps.ecmwf.int/datasets</a:t>
            </a:r>
            <a:r>
              <a:rPr lang="en-GB" dirty="0"/>
              <a:t>/</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444" y="926011"/>
            <a:ext cx="5516466" cy="2391952"/>
          </a:xfrm>
          <a:ln>
            <a:solidFill>
              <a:schemeClr val="tx1"/>
            </a:solid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1162" y="2588020"/>
            <a:ext cx="5364480" cy="3747423"/>
          </a:xfrm>
          <a:prstGeom prst="rect">
            <a:avLst/>
          </a:prstGeom>
          <a:ln>
            <a:solidFill>
              <a:schemeClr val="tx1"/>
            </a:solidFill>
          </a:ln>
        </p:spPr>
      </p:pic>
      <p:sp>
        <p:nvSpPr>
          <p:cNvPr id="8" name="TextBox 7"/>
          <p:cNvSpPr txBox="1"/>
          <p:nvPr/>
        </p:nvSpPr>
        <p:spPr>
          <a:xfrm>
            <a:off x="5743530" y="804085"/>
            <a:ext cx="3030583" cy="1754326"/>
          </a:xfrm>
          <a:prstGeom prst="rect">
            <a:avLst/>
          </a:prstGeom>
          <a:noFill/>
        </p:spPr>
        <p:txBody>
          <a:bodyPr wrap="square" rtlCol="0">
            <a:spAutoFit/>
          </a:bodyPr>
          <a:lstStyle/>
          <a:p>
            <a:r>
              <a:rPr lang="en-GB" dirty="0" smtClean="0">
                <a:solidFill>
                  <a:srgbClr val="FF0000"/>
                </a:solidFill>
              </a:rPr>
              <a:t>3-hourly and invariant fields</a:t>
            </a:r>
          </a:p>
          <a:p>
            <a:r>
              <a:rPr lang="en-GB" sz="2000" i="1" dirty="0" smtClean="0"/>
              <a:t>(Monthly means available on MARS, soon on the web)</a:t>
            </a:r>
            <a:endParaRPr lang="en-GB" sz="2000" i="1" dirty="0"/>
          </a:p>
        </p:txBody>
      </p:sp>
      <p:sp>
        <p:nvSpPr>
          <p:cNvPr id="9" name="TextBox 8"/>
          <p:cNvSpPr txBox="1"/>
          <p:nvPr/>
        </p:nvSpPr>
        <p:spPr>
          <a:xfrm>
            <a:off x="113212" y="3842453"/>
            <a:ext cx="3557952" cy="2492990"/>
          </a:xfrm>
          <a:prstGeom prst="rect">
            <a:avLst/>
          </a:prstGeom>
          <a:noFill/>
        </p:spPr>
        <p:txBody>
          <a:bodyPr wrap="square" rtlCol="0">
            <a:spAutoFit/>
          </a:bodyPr>
          <a:lstStyle/>
          <a:p>
            <a:pPr algn="r"/>
            <a:r>
              <a:rPr lang="en-GB" dirty="0" smtClean="0">
                <a:solidFill>
                  <a:srgbClr val="FF0000"/>
                </a:solidFill>
              </a:rPr>
              <a:t>Observation feedback </a:t>
            </a:r>
            <a:br>
              <a:rPr lang="en-GB" dirty="0" smtClean="0">
                <a:solidFill>
                  <a:srgbClr val="FF0000"/>
                </a:solidFill>
              </a:rPr>
            </a:br>
            <a:r>
              <a:rPr lang="en-GB" sz="2000" i="1" dirty="0" smtClean="0"/>
              <a:t>(available on MARS, soon on the web)</a:t>
            </a:r>
            <a:r>
              <a:rPr lang="en-GB" dirty="0" smtClean="0"/>
              <a:t>, allowing discovery before retrieval</a:t>
            </a:r>
          </a:p>
          <a:p>
            <a:pPr algn="r"/>
            <a:r>
              <a:rPr lang="en-GB" sz="2000" i="1" dirty="0" smtClean="0"/>
              <a:t>(Facility will be further developed in near-future)</a:t>
            </a:r>
            <a:endParaRPr lang="en-GB" sz="2000" i="1" dirty="0"/>
          </a:p>
        </p:txBody>
      </p:sp>
      <p:sp>
        <p:nvSpPr>
          <p:cNvPr id="10" name="Rectangle 9"/>
          <p:cNvSpPr/>
          <p:nvPr/>
        </p:nvSpPr>
        <p:spPr bwMode="auto">
          <a:xfrm>
            <a:off x="1676400" y="1"/>
            <a:ext cx="704850" cy="196680"/>
          </a:xfrm>
          <a:prstGeom prst="rect">
            <a:avLst/>
          </a:prstGeom>
          <a:solidFill>
            <a:srgbClr val="FFFF00">
              <a:alpha val="50000"/>
            </a:srgbClr>
          </a:solidFill>
          <a:ln w="508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1600072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Looking first at a single case: European Storm of 16 Oct 1987</a:t>
            </a:r>
            <a:endParaRPr lang="en-US" dirty="0"/>
          </a:p>
        </p:txBody>
      </p:sp>
      <p:sp>
        <p:nvSpPr>
          <p:cNvPr id="5" name="Rectangle 4"/>
          <p:cNvSpPr/>
          <p:nvPr/>
        </p:nvSpPr>
        <p:spPr bwMode="auto">
          <a:xfrm>
            <a:off x="2473259" y="1"/>
            <a:ext cx="1010169" cy="196680"/>
          </a:xfrm>
          <a:prstGeom prst="rect">
            <a:avLst/>
          </a:prstGeom>
          <a:solidFill>
            <a:srgbClr val="FFFF00">
              <a:alpha val="50000"/>
            </a:srgbClr>
          </a:solidFill>
          <a:ln w="508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63580"/>
            <a:ext cx="9144000" cy="3330840"/>
          </a:xfrm>
          <a:prstGeom prst="rect">
            <a:avLst/>
          </a:prstGeom>
          <a:solidFill>
            <a:schemeClr val="bg1"/>
          </a:solidFill>
        </p:spPr>
      </p:pic>
      <p:sp>
        <p:nvSpPr>
          <p:cNvPr id="3" name="TextBox 2"/>
          <p:cNvSpPr txBox="1"/>
          <p:nvPr/>
        </p:nvSpPr>
        <p:spPr>
          <a:xfrm>
            <a:off x="566057" y="5120535"/>
            <a:ext cx="7992017" cy="1569660"/>
          </a:xfrm>
          <a:prstGeom prst="rect">
            <a:avLst/>
          </a:prstGeom>
          <a:noFill/>
        </p:spPr>
        <p:txBody>
          <a:bodyPr wrap="square" rtlCol="0">
            <a:spAutoFit/>
          </a:bodyPr>
          <a:lstStyle/>
          <a:p>
            <a:r>
              <a:rPr lang="en-GB" dirty="0" smtClean="0"/>
              <a:t>Best 24-hour forecast is from ERA-20C ensemble ERA-20C deterministic gives a degraded view (though still better than ERA-40)</a:t>
            </a:r>
            <a:br>
              <a:rPr lang="en-GB" dirty="0" smtClean="0"/>
            </a:br>
            <a:endParaRPr lang="en-GB" dirty="0"/>
          </a:p>
        </p:txBody>
      </p:sp>
      <p:sp>
        <p:nvSpPr>
          <p:cNvPr id="12" name="Rectangle 11"/>
          <p:cNvSpPr/>
          <p:nvPr/>
        </p:nvSpPr>
        <p:spPr bwMode="auto">
          <a:xfrm>
            <a:off x="5199017" y="2786743"/>
            <a:ext cx="2690949" cy="1088571"/>
          </a:xfrm>
          <a:prstGeom prst="rect">
            <a:avLst/>
          </a:prstGeom>
          <a:noFill/>
          <a:ln w="50800" cap="flat" cmpd="sng" algn="ctr">
            <a:solidFill>
              <a:schemeClr val="accent3">
                <a:lumMod val="50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619653306"/>
      </p:ext>
    </p:extLst>
  </p:cSld>
  <p:clrMapOvr>
    <a:masterClrMapping/>
  </p:clrMapOvr>
  <p:timing>
    <p:tnLst>
      <p:par>
        <p:cTn id="1" dur="indefinite" restart="never" nodeType="tmRoot"/>
      </p:par>
    </p:tnLst>
  </p:timing>
</p:sld>
</file>

<file path=ppt/theme/theme1.xml><?xml version="1.0" encoding="utf-8"?>
<a:theme xmlns:a="http://schemas.openxmlformats.org/drawingml/2006/main" name="ECMWF">
  <a:themeElements>
    <a:clrScheme name="">
      <a:dk1>
        <a:srgbClr val="000000"/>
      </a:dk1>
      <a:lt1>
        <a:srgbClr val="FFFFFF"/>
      </a:lt1>
      <a:dk2>
        <a:srgbClr val="00279F"/>
      </a:dk2>
      <a:lt2>
        <a:srgbClr val="919191"/>
      </a:lt2>
      <a:accent1>
        <a:srgbClr val="F95AB7"/>
      </a:accent1>
      <a:accent2>
        <a:srgbClr val="3365FB"/>
      </a:accent2>
      <a:accent3>
        <a:srgbClr val="FFFFFF"/>
      </a:accent3>
      <a:accent4>
        <a:srgbClr val="000000"/>
      </a:accent4>
      <a:accent5>
        <a:srgbClr val="FBB5D8"/>
      </a:accent5>
      <a:accent6>
        <a:srgbClr val="2D5BE3"/>
      </a:accent6>
      <a:hlink>
        <a:srgbClr val="919191"/>
      </a:hlink>
      <a:folHlink>
        <a:srgbClr val="51DC00"/>
      </a:folHlink>
    </a:clrScheme>
    <a:fontScheme name="Microsoft Office 98">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0800" cap="flat" cmpd="sng" algn="ctr">
          <a:solidFill>
            <a:schemeClr val="accent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50800" cap="flat" cmpd="sng" algn="ctr">
          <a:solidFill>
            <a:schemeClr val="accent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1" i="0" u="none" strike="noStrike" cap="none" normalizeH="0" baseline="0">
            <a:ln>
              <a:noFill/>
            </a:ln>
            <a:solidFill>
              <a:schemeClr val="tx1"/>
            </a:solidFill>
            <a:effectLst/>
            <a:latin typeface="Arial" charset="0"/>
          </a:defRPr>
        </a:defPPr>
      </a:lstStyle>
    </a:lnDef>
  </a:objectDefaults>
  <a:extraClrSchemeLst>
    <a:extraClrScheme>
      <a:clrScheme name="Microsoft Office 9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icrosoft Office 9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icrosoft Office 9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icrosoft Office 9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icrosoft Office 9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icrosoft Office 9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icrosoft Office 9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CMWF">
  <a:themeElements>
    <a:clrScheme name="">
      <a:dk1>
        <a:srgbClr val="000000"/>
      </a:dk1>
      <a:lt1>
        <a:srgbClr val="FFFFFF"/>
      </a:lt1>
      <a:dk2>
        <a:srgbClr val="00279F"/>
      </a:dk2>
      <a:lt2>
        <a:srgbClr val="919191"/>
      </a:lt2>
      <a:accent1>
        <a:srgbClr val="F95AB7"/>
      </a:accent1>
      <a:accent2>
        <a:srgbClr val="3365FB"/>
      </a:accent2>
      <a:accent3>
        <a:srgbClr val="FFFFFF"/>
      </a:accent3>
      <a:accent4>
        <a:srgbClr val="000000"/>
      </a:accent4>
      <a:accent5>
        <a:srgbClr val="FBB5D8"/>
      </a:accent5>
      <a:accent6>
        <a:srgbClr val="2D5BE3"/>
      </a:accent6>
      <a:hlink>
        <a:srgbClr val="919191"/>
      </a:hlink>
      <a:folHlink>
        <a:srgbClr val="51DC00"/>
      </a:folHlink>
    </a:clrScheme>
    <a:fontScheme name="Microsoft Office 98">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0800" cap="flat" cmpd="sng" algn="ctr">
          <a:solidFill>
            <a:schemeClr val="accent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50800" cap="flat" cmpd="sng" algn="ctr">
          <a:solidFill>
            <a:schemeClr val="accent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1" i="0" u="none" strike="noStrike" cap="none" normalizeH="0" baseline="0">
            <a:ln>
              <a:noFill/>
            </a:ln>
            <a:solidFill>
              <a:schemeClr val="tx1"/>
            </a:solidFill>
            <a:effectLst/>
            <a:latin typeface="Arial" charset="0"/>
          </a:defRPr>
        </a:defPPr>
      </a:lstStyle>
    </a:lnDef>
  </a:objectDefaults>
  <a:extraClrSchemeLst>
    <a:extraClrScheme>
      <a:clrScheme name="Microsoft Office 9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icrosoft Office 9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icrosoft Office 9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icrosoft Office 9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icrosoft Office 9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icrosoft Office 9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icrosoft Office 9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ECMWF</Template>
  <TotalTime>5123</TotalTime>
  <Words>1629</Words>
  <Application>Microsoft Office PowerPoint</Application>
  <PresentationFormat>On-screen Show (4:3)</PresentationFormat>
  <Paragraphs>223</Paragraphs>
  <Slides>30</Slides>
  <Notes>3</Notes>
  <HiddenSlides>0</HiddenSlides>
  <MMClips>0</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ECMWF</vt:lpstr>
      <vt:lpstr>1_ECMWF</vt:lpstr>
      <vt:lpstr>ERA-20C results and plans</vt:lpstr>
      <vt:lpstr>How can we quickly assess the current climate evolutions?</vt:lpstr>
      <vt:lpstr>Why ERA-20C? Another step… towards a comprehensive Earth system reanalysis, to be continued in near-real-time</vt:lpstr>
      <vt:lpstr>Outline of this talk</vt:lpstr>
      <vt:lpstr>ERA-20C system configuration</vt:lpstr>
      <vt:lpstr>Specifying and estimating uncertainties with a 10-member ensemble of 24-hour 4DVAR data assimilations</vt:lpstr>
      <vt:lpstr>Temperature analysis increments 1979-2010</vt:lpstr>
      <vt:lpstr>ERA-20C Products at      http://apps.ecmwf.int/datasets/</vt:lpstr>
      <vt:lpstr>Looking first at a single case: European Storm of 16 Oct 1987</vt:lpstr>
      <vt:lpstr>Climate value for the water cycle (I)</vt:lpstr>
      <vt:lpstr>Climate value for the water cycle (II)</vt:lpstr>
      <vt:lpstr>Uncertainties generated by the ERA-20C ensemble:  Ensemble spreads. Example here with 2-metre temperature</vt:lpstr>
      <vt:lpstr>Comparison to independent observations to assess uncertainties (I): infrared spectra Nimbus-4 IRIS Apr 1970-Jan 1971</vt:lpstr>
      <vt:lpstr>Comparison to independent observations to assess uncertainties (II): water vapor</vt:lpstr>
      <vt:lpstr>Comparison to SSM/I highlights missing variability in ERA-20C</vt:lpstr>
      <vt:lpstr>Winds from buoys: we should have treated separately moored vs. drifting</vt:lpstr>
      <vt:lpstr>ERA-20C rejected most of the (bogus) observations of tropical cyclone (TC) central pressure</vt:lpstr>
      <vt:lpstr>What is really happening in the Southern high latitudes?</vt:lpstr>
      <vt:lpstr>Computing maps of departures with respect to  ERA-20C, the AMIP (ERA-20CM), and 20CR</vt:lpstr>
      <vt:lpstr>ECMWF Reanalyses (not including chemistry and composition)</vt:lpstr>
      <vt:lpstr>Adding observations to ERA-20C: trial for 1940-1964</vt:lpstr>
      <vt:lpstr>Conclusions</vt:lpstr>
      <vt:lpstr>Conclusions</vt:lpstr>
      <vt:lpstr>Extra slides</vt:lpstr>
      <vt:lpstr>ERA-20C productions</vt:lpstr>
      <vt:lpstr>Why 2 productions of ERA-20C?</vt:lpstr>
      <vt:lpstr>ERA-20C deterministic re-run also fixed other problems: Issues in ERA-20C ensemble     Solutions adopted</vt:lpstr>
      <vt:lpstr>ERA-20C forecast scores</vt:lpstr>
      <vt:lpstr>Observation feedback metrics (both ERA-20C runs)</vt:lpstr>
      <vt:lpstr>Climate value for temperature</vt:lpstr>
    </vt:vector>
  </TitlesOfParts>
  <Company>ECMWF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Poli</dc:creator>
  <cp:lastModifiedBy>Paul Poli</cp:lastModifiedBy>
  <cp:revision>158</cp:revision>
  <cp:lastPrinted>2014-06-09T12:46:18Z</cp:lastPrinted>
  <dcterms:created xsi:type="dcterms:W3CDTF">2014-06-02T13:47:31Z</dcterms:created>
  <dcterms:modified xsi:type="dcterms:W3CDTF">2015-04-29T16:04:39Z</dcterms:modified>
</cp:coreProperties>
</file>