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544" r:id="rId3"/>
    <p:sldId id="545" r:id="rId4"/>
    <p:sldId id="552" r:id="rId5"/>
    <p:sldId id="555" r:id="rId6"/>
    <p:sldId id="564" r:id="rId7"/>
    <p:sldId id="558" r:id="rId8"/>
    <p:sldId id="547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0A"/>
    <a:srgbClr val="FFFDE5"/>
    <a:srgbClr val="FFFF99"/>
    <a:srgbClr val="FFFFFF"/>
    <a:srgbClr val="99FFCC"/>
    <a:srgbClr val="000000"/>
    <a:srgbClr val="A162D0"/>
    <a:srgbClr val="CC0000"/>
    <a:srgbClr val="FF6600"/>
    <a:srgbClr val="A42A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1" autoAdjust="0"/>
    <p:restoredTop sz="96420" autoAdjust="0"/>
  </p:normalViewPr>
  <p:slideViewPr>
    <p:cSldViewPr snapToGrid="0">
      <p:cViewPr>
        <p:scale>
          <a:sx n="150" d="100"/>
          <a:sy n="150" d="100"/>
        </p:scale>
        <p:origin x="1568" y="16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980A4-E77B-DB4F-99EB-79820E43D3D7}" type="datetimeFigureOut">
              <a:rPr lang="en-US" smtClean="0"/>
              <a:t>6/29/16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84012-BCFF-FB4B-836C-C8980DD47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475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21" charset="0"/>
                <a:ea typeface="ヒラギノ角ゴ Pro W3" pitchFamily="21" charset="-128"/>
                <a:cs typeface="ヒラギノ角ゴ Pro W3" pitchFamily="2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21" charset="0"/>
                <a:ea typeface="ヒラギノ角ゴ Pro W3" pitchFamily="21" charset="-128"/>
                <a:cs typeface="ヒラギノ角ゴ Pro W3" pitchFamily="2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21" charset="0"/>
                <a:ea typeface="ヒラギノ角ゴ Pro W3" pitchFamily="21" charset="-128"/>
                <a:cs typeface="ヒラギノ角ゴ Pro W3" pitchFamily="2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44E6CE-DDC9-42A7-AFAF-E2E2238C0F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284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1" charset="0"/>
        <a:ea typeface="ヒラギノ角ゴ Pro W3" pitchFamily="21" charset="-128"/>
        <a:cs typeface="ヒラギノ角ゴ Pro W3" pitchFamily="2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1" charset="0"/>
        <a:ea typeface="ヒラギノ角ゴ Pro W3" pitchFamily="21" charset="-128"/>
        <a:cs typeface="ヒラギノ角ゴ Pro W3" pitchFamily="21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1" charset="0"/>
        <a:ea typeface="ヒラギノ角ゴ Pro W3" pitchFamily="21" charset="-128"/>
        <a:cs typeface="ヒラギノ角ゴ Pro W3" pitchFamily="21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1" charset="0"/>
        <a:ea typeface="ヒラギノ角ゴ Pro W3" pitchFamily="21" charset="-128"/>
        <a:cs typeface="ヒラギノ角ゴ Pro W3" pitchFamily="21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1" charset="0"/>
        <a:ea typeface="ヒラギノ角ゴ Pro W3" pitchFamily="21" charset="-128"/>
        <a:cs typeface="ヒラギノ角ゴ Pro W3" pitchFamily="21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fld id="{1101136D-2E12-4D49-93FD-06818F7E46B0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0776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9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3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7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9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253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5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0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9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698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338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1" charset="0"/>
          <a:ea typeface="ヒラギノ角ゴ Pro W3" pitchFamily="21" charset="-128"/>
          <a:cs typeface="ヒラギノ角ゴ Pro W3" pitchFamily="2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1" charset="0"/>
          <a:ea typeface="ヒラギノ角ゴ Pro W3" pitchFamily="21" charset="-128"/>
          <a:cs typeface="ヒラギノ角ゴ Pro W3" pitchFamily="2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1" charset="0"/>
          <a:ea typeface="ヒラギノ角ゴ Pro W3" pitchFamily="21" charset="-128"/>
          <a:cs typeface="ヒラギノ角ゴ Pro W3" pitchFamily="2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1" charset="0"/>
          <a:ea typeface="ヒラギノ角ゴ Pro W3" pitchFamily="21" charset="-128"/>
          <a:cs typeface="ヒラギノ角ゴ Pro W3" pitchFamily="2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1" charset="0"/>
          <a:ea typeface="ヒラギノ角ゴ Pro W3" pitchFamily="21" charset="-128"/>
          <a:cs typeface="ヒラギノ角ゴ Pro W3" pitchFamily="2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1" charset="0"/>
          <a:ea typeface="ヒラギノ角ゴ Pro W3" pitchFamily="21" charset="-128"/>
          <a:cs typeface="ヒラギノ角ゴ Pro W3" pitchFamily="2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1" charset="0"/>
          <a:ea typeface="ヒラギノ角ゴ Pro W3" pitchFamily="21" charset="-128"/>
          <a:cs typeface="ヒラギノ角ゴ Pro W3" pitchFamily="2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1" charset="0"/>
          <a:ea typeface="ヒラギノ角ゴ Pro W3" pitchFamily="21" charset="-128"/>
          <a:cs typeface="ヒラギノ角ゴ Pro W3" pitchFamily="2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wmf"/><Relationship Id="rId5" Type="http://schemas.openxmlformats.org/officeDocument/2006/relationships/image" Target="../media/image3.wmf"/><Relationship Id="rId6" Type="http://schemas.openxmlformats.org/officeDocument/2006/relationships/image" Target="../media/image4.wmf"/><Relationship Id="rId7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hyperlink" Target="dx.doi.org/10.5194/acp-6-4943-200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903" y="-16275"/>
            <a:ext cx="8447549" cy="1720533"/>
          </a:xfrm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rgbClr val="FFFF00"/>
                </a:solidFill>
              </a:rPr>
              <a:t>Improving the Prognostic Ozone Parameterization </a:t>
            </a:r>
            <a:r>
              <a:rPr lang="en-US" sz="2400" b="1" dirty="0" smtClean="0">
                <a:solidFill>
                  <a:srgbClr val="FFFF00"/>
                </a:solidFill>
              </a:rPr>
              <a:t/>
            </a:r>
            <a:br>
              <a:rPr lang="en-US" sz="2400" b="1" dirty="0" smtClean="0">
                <a:solidFill>
                  <a:srgbClr val="FFFF00"/>
                </a:solidFill>
              </a:rPr>
            </a:br>
            <a:r>
              <a:rPr lang="en-US" sz="2400" b="1" dirty="0" smtClean="0">
                <a:solidFill>
                  <a:srgbClr val="FFFF00"/>
                </a:solidFill>
              </a:rPr>
              <a:t>in </a:t>
            </a:r>
            <a:r>
              <a:rPr lang="en-US" sz="2400" b="1" dirty="0">
                <a:solidFill>
                  <a:srgbClr val="FFFF00"/>
                </a:solidFill>
              </a:rPr>
              <a:t>the NCEP GFS and CFS for </a:t>
            </a:r>
            <a:r>
              <a:rPr lang="en-US" sz="2400" b="1" dirty="0" smtClean="0">
                <a:solidFill>
                  <a:srgbClr val="FFFF00"/>
                </a:solidFill>
              </a:rPr>
              <a:t/>
            </a:r>
            <a:br>
              <a:rPr lang="en-US" sz="2400" b="1" dirty="0" smtClean="0">
                <a:solidFill>
                  <a:srgbClr val="FFFF00"/>
                </a:solidFill>
              </a:rPr>
            </a:br>
            <a:r>
              <a:rPr lang="en-US" sz="2400" b="1" dirty="0" smtClean="0">
                <a:solidFill>
                  <a:srgbClr val="FFFF00"/>
                </a:solidFill>
              </a:rPr>
              <a:t>Climate </a:t>
            </a:r>
            <a:r>
              <a:rPr lang="en-US" sz="2400" b="1" dirty="0">
                <a:solidFill>
                  <a:srgbClr val="FFFF00"/>
                </a:solidFill>
              </a:rPr>
              <a:t>Reanalysis and Operational Forecasts</a:t>
            </a:r>
            <a:r>
              <a:rPr lang="en-US" sz="2400" dirty="0"/>
              <a:t/>
            </a:r>
            <a:br>
              <a:rPr lang="en-US" sz="2400" dirty="0"/>
            </a:br>
            <a:endParaRPr lang="en-US" altLang="en-US" sz="24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5733" y="1480983"/>
            <a:ext cx="8248719" cy="516535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en-US" altLang="en-US" sz="2200" dirty="0" smtClean="0">
                <a:latin typeface="Times New Roman" pitchFamily="18" charset="0"/>
              </a:rPr>
              <a:t>Gilbert P. Compo</a:t>
            </a:r>
            <a:r>
              <a:rPr lang="en-US" altLang="en-US" sz="2200" baseline="30000" dirty="0" smtClean="0">
                <a:latin typeface="Times New Roman" pitchFamily="18" charset="0"/>
              </a:rPr>
              <a:t>1,2</a:t>
            </a:r>
            <a:r>
              <a:rPr lang="en-US" altLang="en-US" sz="2200" dirty="0" smtClean="0">
                <a:latin typeface="Times New Roman" pitchFamily="18" charset="0"/>
              </a:rPr>
              <a:t>, Hai-Tien Lee</a:t>
            </a:r>
            <a:r>
              <a:rPr lang="en-US" altLang="en-US" sz="2200" baseline="30000" dirty="0" smtClean="0">
                <a:latin typeface="Times New Roman" pitchFamily="18" charset="0"/>
              </a:rPr>
              <a:t>3</a:t>
            </a:r>
            <a:r>
              <a:rPr lang="en-US" altLang="en-US" sz="2200" dirty="0" smtClean="0">
                <a:latin typeface="Times New Roman" pitchFamily="18" charset="0"/>
              </a:rPr>
              <a:t>, Sarah Lu</a:t>
            </a:r>
            <a:r>
              <a:rPr lang="en-US" altLang="en-US" sz="2200" baseline="30000" dirty="0" smtClean="0">
                <a:latin typeface="Times New Roman" pitchFamily="18" charset="0"/>
              </a:rPr>
              <a:t>4</a:t>
            </a:r>
            <a:r>
              <a:rPr lang="en-US" altLang="en-US" sz="2200" dirty="0" smtClean="0">
                <a:latin typeface="Times New Roman" pitchFamily="18" charset="0"/>
              </a:rPr>
              <a:t>, </a:t>
            </a:r>
            <a:r>
              <a:rPr lang="en-US" altLang="en-US" sz="2200" dirty="0" err="1" smtClean="0">
                <a:latin typeface="Times New Roman" pitchFamily="18" charset="0"/>
              </a:rPr>
              <a:t>Shrinivas</a:t>
            </a:r>
            <a:r>
              <a:rPr lang="en-US" altLang="en-US" sz="2200" dirty="0" smtClean="0">
                <a:latin typeface="Times New Roman" pitchFamily="18" charset="0"/>
              </a:rPr>
              <a:t> Moorthi</a:t>
            </a:r>
            <a:r>
              <a:rPr lang="en-US" altLang="en-US" sz="2200" baseline="30000" dirty="0" smtClean="0">
                <a:latin typeface="Times New Roman" pitchFamily="18" charset="0"/>
              </a:rPr>
              <a:t>4</a:t>
            </a:r>
            <a:r>
              <a:rPr lang="en-US" altLang="en-US" sz="2200" dirty="0" smtClean="0">
                <a:latin typeface="Times New Roman" pitchFamily="18" charset="0"/>
              </a:rPr>
              <a:t>,</a:t>
            </a:r>
            <a:r>
              <a:rPr lang="en-US" altLang="en-US" sz="2200" dirty="0">
                <a:latin typeface="Times New Roman" pitchFamily="18" charset="0"/>
              </a:rPr>
              <a:t> </a:t>
            </a:r>
            <a:r>
              <a:rPr lang="en-US" altLang="en-US" sz="2200" dirty="0" smtClean="0">
                <a:latin typeface="Times New Roman" pitchFamily="18" charset="0"/>
              </a:rPr>
              <a:t>John P. McCormack</a:t>
            </a:r>
            <a:r>
              <a:rPr lang="en-US" altLang="en-US" sz="2200" baseline="30000" dirty="0" smtClean="0">
                <a:latin typeface="Times New Roman" pitchFamily="18" charset="0"/>
              </a:rPr>
              <a:t>5</a:t>
            </a:r>
            <a:r>
              <a:rPr lang="en-US" altLang="en-US" sz="2200" dirty="0" smtClean="0">
                <a:latin typeface="Times New Roman" pitchFamily="18" charset="0"/>
              </a:rPr>
              <a:t>, Craig Long</a:t>
            </a:r>
            <a:r>
              <a:rPr lang="en-US" altLang="en-US" sz="2200" baseline="30000" dirty="0" smtClean="0">
                <a:latin typeface="Times New Roman" pitchFamily="18" charset="0"/>
              </a:rPr>
              <a:t>3</a:t>
            </a:r>
            <a:r>
              <a:rPr lang="en-US" altLang="en-US" sz="2200" dirty="0" smtClean="0">
                <a:latin typeface="Times New Roman" pitchFamily="18" charset="0"/>
              </a:rPr>
              <a:t>, Prashant D. Sardeshmukh</a:t>
            </a:r>
            <a:r>
              <a:rPr lang="en-US" altLang="en-US" sz="2200" baseline="30000" dirty="0" smtClean="0">
                <a:latin typeface="Times New Roman" pitchFamily="18" charset="0"/>
              </a:rPr>
              <a:t>1,2</a:t>
            </a:r>
            <a:r>
              <a:rPr lang="en-US" altLang="en-US" sz="2200" dirty="0" smtClean="0">
                <a:latin typeface="Times New Roman" pitchFamily="18" charset="0"/>
              </a:rPr>
              <a:t>, Jeffrey S. Whitaker</a:t>
            </a:r>
            <a:r>
              <a:rPr lang="en-US" altLang="en-US" sz="2200" baseline="30000" dirty="0" smtClean="0">
                <a:latin typeface="Times New Roman" pitchFamily="18" charset="0"/>
              </a:rPr>
              <a:t>2</a:t>
            </a:r>
            <a:endParaRPr lang="en-US" altLang="en-US" sz="2200" dirty="0">
              <a:latin typeface="Times New Roman" pitchFamily="18" charset="0"/>
            </a:endParaRPr>
          </a:p>
          <a:p>
            <a:pPr algn="l" eaLnBrk="1" hangingPunct="1">
              <a:lnSpc>
                <a:spcPct val="80000"/>
              </a:lnSpc>
            </a:pPr>
            <a:endParaRPr lang="en-US" altLang="en-US" sz="2200" dirty="0">
              <a:latin typeface="Times New Roman" pitchFamily="18" charset="0"/>
            </a:endParaRPr>
          </a:p>
          <a:p>
            <a:pPr algn="l" eaLnBrk="1" hangingPunct="1">
              <a:lnSpc>
                <a:spcPct val="80000"/>
              </a:lnSpc>
            </a:pPr>
            <a:endParaRPr lang="en-US" altLang="en-US" sz="2200" baseline="30000" dirty="0" smtClean="0">
              <a:latin typeface="Times New Roman" pitchFamily="18" charset="0"/>
            </a:endParaRPr>
          </a:p>
          <a:p>
            <a:pPr algn="l" eaLnBrk="1" hangingPunct="1">
              <a:lnSpc>
                <a:spcPct val="80000"/>
              </a:lnSpc>
            </a:pPr>
            <a:endParaRPr lang="en-US" altLang="en-US" sz="2000" dirty="0">
              <a:latin typeface="Times New Roman" pitchFamily="18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altLang="en-US" sz="2000" baseline="30000" dirty="0" smtClean="0"/>
              <a:t>1</a:t>
            </a:r>
            <a:r>
              <a:rPr lang="en-US" altLang="en-US" sz="2000" dirty="0" smtClean="0"/>
              <a:t>University of Colorado/CIRES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 sz="2000" baseline="30000" dirty="0" smtClean="0"/>
              <a:t>2</a:t>
            </a:r>
            <a:r>
              <a:rPr lang="en-US" altLang="en-US" sz="2000" dirty="0" smtClean="0"/>
              <a:t>NOAA Earth System Research Laboratory/Physical Sciences Division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 sz="2000" baseline="30000" dirty="0" smtClean="0"/>
              <a:t>3</a:t>
            </a:r>
            <a:r>
              <a:rPr lang="en-US" altLang="en-US" sz="2000" dirty="0" smtClean="0"/>
              <a:t>NOAA, National Centers for Environmental Prediction, Climate Prediction Center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 sz="2000" baseline="30000" dirty="0" smtClean="0"/>
              <a:t>4</a:t>
            </a:r>
            <a:r>
              <a:rPr lang="en-US" altLang="en-US" sz="2000" dirty="0" smtClean="0"/>
              <a:t>NOAA, </a:t>
            </a:r>
            <a:r>
              <a:rPr lang="en-US" altLang="en-US" sz="2000" dirty="0"/>
              <a:t>National Centers for Environmental Prediction, </a:t>
            </a:r>
            <a:r>
              <a:rPr lang="en-US" altLang="en-US" sz="2000" dirty="0" smtClean="0"/>
              <a:t>Environmental Modeling Center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 sz="2000" baseline="30000" dirty="0" smtClean="0"/>
              <a:t>5</a:t>
            </a:r>
            <a:r>
              <a:rPr lang="en-US" altLang="en-US" sz="2000" dirty="0" smtClean="0"/>
              <a:t>Naval Research Laboratory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algn="l" eaLnBrk="1" hangingPunct="1">
              <a:lnSpc>
                <a:spcPct val="90000"/>
              </a:lnSpc>
            </a:pPr>
            <a:endParaRPr lang="en-US" alt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798560" y="6400799"/>
            <a:ext cx="2946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0CB03128-95A4-B74E-8C83-517B815E3466}" type="slidenum">
              <a:rPr lang="en-US" sz="1600" smtClean="0"/>
              <a:t>1</a:t>
            </a:fld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9973"/>
            <a:ext cx="7772400" cy="1143000"/>
          </a:xfrm>
        </p:spPr>
        <p:txBody>
          <a:bodyPr/>
          <a:lstStyle/>
          <a:p>
            <a:r>
              <a:rPr lang="en-US" sz="2200" dirty="0" smtClean="0"/>
              <a:t>Naval Research Laboratory </a:t>
            </a:r>
            <a:br>
              <a:rPr lang="en-US" sz="2200" dirty="0" smtClean="0"/>
            </a:br>
            <a:r>
              <a:rPr lang="en-US" sz="2200" dirty="0" smtClean="0"/>
              <a:t>CHEM2D </a:t>
            </a:r>
            <a:r>
              <a:rPr lang="en-US" sz="2200" dirty="0"/>
              <a:t>Ozone Photochemistry Parameterization  (CHEM2D-OPP, </a:t>
            </a:r>
            <a:r>
              <a:rPr lang="en-US" sz="2200" i="1" dirty="0">
                <a:hlinkClick r:id="rId2" action="ppaction://hlinkfile"/>
              </a:rPr>
              <a:t>McCormack et al. </a:t>
            </a:r>
            <a:r>
              <a:rPr lang="en-US" sz="2200" dirty="0">
                <a:hlinkClick r:id="rId2" action="ppaction://hlinkfile"/>
              </a:rPr>
              <a:t>(2006</a:t>
            </a:r>
            <a:r>
              <a:rPr lang="en-US" sz="2200" dirty="0" smtClean="0">
                <a:hlinkClick r:id="rId2" action="ppaction://hlinkfile"/>
              </a:rPr>
              <a:t>)</a:t>
            </a:r>
            <a:r>
              <a:rPr lang="en-US" sz="2200" dirty="0" smtClean="0"/>
              <a:t>) 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332386" y="1156649"/>
            <a:ext cx="831645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CHEM2D-OPP is based on gas-phase chemistry circa 2000.</a:t>
            </a:r>
          </a:p>
          <a:p>
            <a:r>
              <a:rPr lang="en-US" sz="2100" dirty="0" smtClean="0"/>
              <a:t>Same approach as used in ECMWF IFS (</a:t>
            </a:r>
            <a:r>
              <a:rPr lang="en-US" sz="2100" i="1" dirty="0" err="1" smtClean="0"/>
              <a:t>Cariolle</a:t>
            </a:r>
            <a:r>
              <a:rPr lang="en-US" sz="2100" i="1" dirty="0"/>
              <a:t> </a:t>
            </a:r>
            <a:r>
              <a:rPr lang="en-US" sz="2100" i="1" dirty="0" smtClean="0"/>
              <a:t>and </a:t>
            </a:r>
            <a:r>
              <a:rPr lang="en-US" sz="2100" i="1" dirty="0" err="1" smtClean="0"/>
              <a:t>Deque</a:t>
            </a:r>
            <a:r>
              <a:rPr lang="en-US" sz="2100" i="1" dirty="0" smtClean="0"/>
              <a:t> 1986</a:t>
            </a:r>
            <a:r>
              <a:rPr lang="en-US" sz="2100" dirty="0" smtClean="0"/>
              <a:t>). </a:t>
            </a:r>
          </a:p>
          <a:p>
            <a:r>
              <a:rPr lang="en-US" sz="2100" dirty="0" smtClean="0">
                <a:solidFill>
                  <a:srgbClr val="FF6600"/>
                </a:solidFill>
              </a:rPr>
              <a:t>Includes ozone depletion from CFCs. 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000478" y="2890520"/>
            <a:ext cx="3048000" cy="721360"/>
            <a:chOff x="3413760" y="2931160"/>
            <a:chExt cx="3048000" cy="72136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3413760" y="2931160"/>
              <a:ext cx="3048000" cy="721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21" charset="0"/>
                <a:ea typeface="ヒラギノ角ゴ Pro W3" pitchFamily="21" charset="-128"/>
                <a:cs typeface="ヒラギノ角ゴ Pro W3" pitchFamily="21" charset="-128"/>
              </a:endParaRPr>
            </a:p>
          </p:txBody>
        </p:sp>
        <p:pic>
          <p:nvPicPr>
            <p:cNvPr id="8" name="Picture 7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387" y="2941321"/>
              <a:ext cx="2486746" cy="70103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9" name="Group 18"/>
          <p:cNvGrpSpPr/>
          <p:nvPr/>
        </p:nvGrpSpPr>
        <p:grpSpPr>
          <a:xfrm>
            <a:off x="668758" y="4541520"/>
            <a:ext cx="7711440" cy="944880"/>
            <a:chOff x="1026160" y="4561840"/>
            <a:chExt cx="7711440" cy="94488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26160" y="4561840"/>
              <a:ext cx="7711440" cy="94488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21" charset="0"/>
                <a:ea typeface="ヒラギノ角ゴ Pro W3" pitchFamily="21" charset="-128"/>
                <a:cs typeface="ヒラギノ角ゴ Pro W3" pitchFamily="21" charset="-128"/>
              </a:endParaRPr>
            </a:p>
          </p:txBody>
        </p:sp>
        <p:pic>
          <p:nvPicPr>
            <p:cNvPr id="9" name="Picture 8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247" y="4653756"/>
              <a:ext cx="7476618" cy="76104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TextBox 9"/>
          <p:cNvSpPr txBox="1"/>
          <p:nvPr/>
        </p:nvSpPr>
        <p:spPr>
          <a:xfrm>
            <a:off x="332386" y="2077720"/>
            <a:ext cx="7376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 ozone photochemical tendency:</a:t>
            </a:r>
          </a:p>
          <a:p>
            <a:r>
              <a:rPr lang="en-US" dirty="0" smtClean="0"/>
              <a:t>	functional form of Production </a:t>
            </a:r>
            <a:r>
              <a:rPr lang="en-US" i="1" dirty="0" smtClean="0">
                <a:solidFill>
                  <a:srgbClr val="FFFF00"/>
                </a:solidFill>
              </a:rPr>
              <a:t>P</a:t>
            </a:r>
            <a:r>
              <a:rPr lang="en-US" dirty="0" smtClean="0"/>
              <a:t> minus Loss </a:t>
            </a:r>
            <a:r>
              <a:rPr lang="en-US" i="1" dirty="0" smtClean="0">
                <a:solidFill>
                  <a:srgbClr val="FFFF00"/>
                </a:solidFill>
              </a:rPr>
              <a:t>L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2386" y="3647440"/>
            <a:ext cx="6800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Approximate as Taylor series linearized about </a:t>
            </a:r>
          </a:p>
          <a:p>
            <a:r>
              <a:rPr lang="en-US" dirty="0"/>
              <a:t>r</a:t>
            </a:r>
            <a:r>
              <a:rPr lang="en-US" dirty="0" smtClean="0"/>
              <a:t>eference state (</a:t>
            </a:r>
            <a:r>
              <a:rPr lang="en-US" sz="1800" dirty="0" smtClean="0"/>
              <a:t>denoted by </a:t>
            </a:r>
            <a:r>
              <a:rPr lang="en-US" sz="1800" dirty="0" err="1" smtClean="0"/>
              <a:t>overbar</a:t>
            </a:r>
            <a:r>
              <a:rPr lang="en-US" dirty="0" smtClean="0"/>
              <a:t>).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873760" y="5486400"/>
            <a:ext cx="6715760" cy="1251128"/>
            <a:chOff x="873760" y="5486400"/>
            <a:chExt cx="6715760" cy="1251128"/>
          </a:xfrm>
        </p:grpSpPr>
        <p:sp>
          <p:nvSpPr>
            <p:cNvPr id="18" name="Rectangle 17"/>
            <p:cNvSpPr/>
            <p:nvPr/>
          </p:nvSpPr>
          <p:spPr bwMode="auto">
            <a:xfrm>
              <a:off x="873760" y="5598160"/>
              <a:ext cx="6715760" cy="113792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21" charset="0"/>
                <a:ea typeface="ヒラギノ角ゴ Pro W3" pitchFamily="21" charset="-128"/>
                <a:cs typeface="ヒラギノ角ゴ Pro W3" pitchFamily="21" charset="-128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63040" y="5537200"/>
              <a:ext cx="4417646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prognostic Ozone mixing ratio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Temperature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c</a:t>
              </a:r>
              <a:r>
                <a:rPr lang="en-US" dirty="0" smtClean="0">
                  <a:solidFill>
                    <a:srgbClr val="0000FF"/>
                  </a:solidFill>
                </a:rPr>
                <a:t>olumn ozone above 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pic>
          <p:nvPicPr>
            <p:cNvPr id="13" name="Picture 12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5040" y="5486400"/>
              <a:ext cx="464820" cy="4225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13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660" y="5920739"/>
              <a:ext cx="330200" cy="38523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Picture 14"/>
            <p:cNvPicPr/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2188" y="6294121"/>
              <a:ext cx="427672" cy="42767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TextBox 21"/>
          <p:cNvSpPr txBox="1"/>
          <p:nvPr/>
        </p:nvSpPr>
        <p:spPr>
          <a:xfrm>
            <a:off x="8798560" y="6400799"/>
            <a:ext cx="2946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0CB03128-95A4-B74E-8C83-517B815E3466}" type="slidenum">
              <a:rPr lang="en-US" sz="1600" smtClean="0"/>
              <a:t>2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2614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040" y="2430464"/>
            <a:ext cx="853440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/>
              <a:t>R</a:t>
            </a:r>
            <a:r>
              <a:rPr lang="en-US" sz="1900" dirty="0" smtClean="0"/>
              <a:t>eference </a:t>
            </a:r>
            <a:r>
              <a:rPr lang="en-US" sz="1900" dirty="0"/>
              <a:t>tendency (P-L)</a:t>
            </a:r>
            <a:r>
              <a:rPr lang="en-US" sz="1900" baseline="-25000" dirty="0"/>
              <a:t>0</a:t>
            </a:r>
            <a:r>
              <a:rPr lang="en-US" sz="1900" dirty="0"/>
              <a:t> and all partial derivatives </a:t>
            </a:r>
            <a:r>
              <a:rPr lang="en-US" sz="1900" dirty="0" smtClean="0"/>
              <a:t>are </a:t>
            </a:r>
            <a:r>
              <a:rPr lang="en-US" sz="1900" dirty="0"/>
              <a:t>computed from odd oxygen (Ox ≡ O</a:t>
            </a:r>
            <a:r>
              <a:rPr lang="en-US" sz="1900" baseline="-25000" dirty="0"/>
              <a:t>3</a:t>
            </a:r>
            <a:r>
              <a:rPr lang="en-US" sz="1900" dirty="0"/>
              <a:t>+O) reaction rates in the CHEM2D photochemical transport model. </a:t>
            </a:r>
            <a:endParaRPr lang="en-US" sz="1900" dirty="0" smtClean="0"/>
          </a:p>
          <a:p>
            <a:endParaRPr lang="en-US" sz="1900" dirty="0" smtClean="0"/>
          </a:p>
          <a:p>
            <a:r>
              <a:rPr lang="en-US" sz="1900" dirty="0" smtClean="0"/>
              <a:t>CHEM2D </a:t>
            </a:r>
            <a:r>
              <a:rPr lang="en-US" sz="1900" dirty="0"/>
              <a:t>is a global model extending from the surface to ~120 km that solves 280 chemical reactions for 100 different species within a transformed </a:t>
            </a:r>
            <a:r>
              <a:rPr lang="en-US" sz="1900" dirty="0" err="1"/>
              <a:t>Eulerian</a:t>
            </a:r>
            <a:r>
              <a:rPr lang="en-US" sz="1900" dirty="0"/>
              <a:t> mean framework with fully interactive </a:t>
            </a:r>
            <a:r>
              <a:rPr lang="en-US" sz="1900" dirty="0" err="1"/>
              <a:t>radiative</a:t>
            </a:r>
            <a:r>
              <a:rPr lang="en-US" sz="1900" dirty="0"/>
              <a:t> heating and dynamics. </a:t>
            </a:r>
            <a:endParaRPr lang="en-US" sz="1900" dirty="0" smtClean="0"/>
          </a:p>
          <a:p>
            <a:endParaRPr lang="en-US" sz="1900" dirty="0" smtClean="0"/>
          </a:p>
          <a:p>
            <a:r>
              <a:rPr lang="en-US" sz="1900" dirty="0" smtClean="0"/>
              <a:t>The partial CHEM2D-OPP is </a:t>
            </a:r>
            <a:r>
              <a:rPr lang="en-US" sz="1900" dirty="0"/>
              <a:t>u</a:t>
            </a:r>
            <a:r>
              <a:rPr lang="en-US" sz="1900" dirty="0" smtClean="0"/>
              <a:t>sed </a:t>
            </a:r>
            <a:r>
              <a:rPr lang="en-US" sz="1900" dirty="0"/>
              <a:t>in the 20</a:t>
            </a:r>
            <a:r>
              <a:rPr lang="en-US" sz="1900" baseline="30000" dirty="0"/>
              <a:t>th</a:t>
            </a:r>
            <a:r>
              <a:rPr lang="en-US" sz="1900" dirty="0"/>
              <a:t> Century Reanalysis (20CR) and operational NCEP </a:t>
            </a:r>
            <a:r>
              <a:rPr lang="en-US" sz="1900" dirty="0" smtClean="0"/>
              <a:t>Global Forecast System (GFS) system</a:t>
            </a:r>
            <a:r>
              <a:rPr lang="en-US" sz="1900" dirty="0"/>
              <a:t>, and atmosphere of Climate Forecast System (CFS) Reanalysis (CFSR) and operational CFSv2</a:t>
            </a:r>
            <a:r>
              <a:rPr lang="en-US" sz="1900" dirty="0" smtClean="0"/>
              <a:t>.</a:t>
            </a:r>
            <a:endParaRPr lang="en-US" sz="1900" dirty="0"/>
          </a:p>
        </p:txBody>
      </p:sp>
      <p:sp>
        <p:nvSpPr>
          <p:cNvPr id="3" name="TextBox 2"/>
          <p:cNvSpPr txBox="1"/>
          <p:nvPr/>
        </p:nvSpPr>
        <p:spPr>
          <a:xfrm>
            <a:off x="458839" y="248617"/>
            <a:ext cx="8532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Partial </a:t>
            </a:r>
            <a:r>
              <a:rPr lang="en-US" dirty="0" smtClean="0"/>
              <a:t>use </a:t>
            </a:r>
            <a:r>
              <a:rPr lang="en-US" dirty="0"/>
              <a:t>of CHEM2D-OPP </a:t>
            </a:r>
            <a:r>
              <a:rPr lang="en-US" dirty="0" smtClean="0"/>
              <a:t>in </a:t>
            </a:r>
            <a:r>
              <a:rPr lang="en-US" dirty="0"/>
              <a:t>the current NCEP Global Forecast System (GFS) atmosphere/land model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90678" y="1341120"/>
            <a:ext cx="7711440" cy="944880"/>
            <a:chOff x="1026160" y="4561840"/>
            <a:chExt cx="7711440" cy="944880"/>
          </a:xfrm>
        </p:grpSpPr>
        <p:sp>
          <p:nvSpPr>
            <p:cNvPr id="6" name="Rectangle 5"/>
            <p:cNvSpPr/>
            <p:nvPr/>
          </p:nvSpPr>
          <p:spPr bwMode="auto">
            <a:xfrm>
              <a:off x="1026160" y="4561840"/>
              <a:ext cx="7711440" cy="94488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21" charset="0"/>
                <a:ea typeface="ヒラギノ角ゴ Pro W3" pitchFamily="21" charset="-128"/>
                <a:cs typeface="ヒラギノ角ゴ Pro W3" pitchFamily="21" charset="-128"/>
              </a:endParaRPr>
            </a:p>
          </p:txBody>
        </p:sp>
        <p:pic>
          <p:nvPicPr>
            <p:cNvPr id="7" name="Picture 6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247" y="4653756"/>
              <a:ext cx="7476618" cy="76104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" name="Group 7"/>
          <p:cNvGrpSpPr/>
          <p:nvPr/>
        </p:nvGrpSpPr>
        <p:grpSpPr>
          <a:xfrm>
            <a:off x="1574800" y="5740402"/>
            <a:ext cx="5486400" cy="1057164"/>
            <a:chOff x="873760" y="5486400"/>
            <a:chExt cx="6715760" cy="1294046"/>
          </a:xfrm>
        </p:grpSpPr>
        <p:sp>
          <p:nvSpPr>
            <p:cNvPr id="9" name="Rectangle 8"/>
            <p:cNvSpPr/>
            <p:nvPr/>
          </p:nvSpPr>
          <p:spPr bwMode="auto">
            <a:xfrm>
              <a:off x="873760" y="5598160"/>
              <a:ext cx="6715760" cy="113792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21" charset="0"/>
                <a:ea typeface="ヒラギノ角ゴ Pro W3" pitchFamily="21" charset="-128"/>
                <a:cs typeface="ヒラギノ角ゴ Pro W3" pitchFamily="21" charset="-128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63040" y="5537200"/>
              <a:ext cx="4379152" cy="12432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prognostic Ozone mixing ratio</a:t>
              </a:r>
            </a:p>
            <a:p>
              <a:r>
                <a:rPr lang="en-US" sz="2000" dirty="0" smtClean="0">
                  <a:solidFill>
                    <a:srgbClr val="0000FF"/>
                  </a:solidFill>
                </a:rPr>
                <a:t>Temperature</a:t>
              </a:r>
            </a:p>
            <a:p>
              <a:r>
                <a:rPr lang="en-US" sz="2000" dirty="0">
                  <a:solidFill>
                    <a:srgbClr val="0000FF"/>
                  </a:solidFill>
                </a:rPr>
                <a:t>c</a:t>
              </a:r>
              <a:r>
                <a:rPr lang="en-US" sz="2000" dirty="0" smtClean="0">
                  <a:solidFill>
                    <a:srgbClr val="0000FF"/>
                  </a:solidFill>
                </a:rPr>
                <a:t>olumn ozone above 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pic>
          <p:nvPicPr>
            <p:cNvPr id="11" name="Picture 10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5040" y="5486400"/>
              <a:ext cx="464820" cy="4225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11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660" y="5920739"/>
              <a:ext cx="330200" cy="38523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12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2188" y="6294121"/>
              <a:ext cx="427672" cy="42767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" name="Rectangle 13"/>
          <p:cNvSpPr/>
          <p:nvPr/>
        </p:nvSpPr>
        <p:spPr bwMode="auto">
          <a:xfrm>
            <a:off x="4693920" y="1330960"/>
            <a:ext cx="3860800" cy="965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21" charset="0"/>
              <a:ea typeface="ヒラギノ角ゴ Pro W3" pitchFamily="21" charset="-128"/>
              <a:cs typeface="ヒラギノ角ゴ Pro W3" pitchFamily="21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98560" y="6400799"/>
            <a:ext cx="2946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0CB03128-95A4-B74E-8C83-517B815E3466}" type="slidenum">
              <a:rPr lang="en-US" sz="1600" smtClean="0"/>
              <a:t>3</a:t>
            </a:fld>
            <a:endParaRPr lang="en-US" sz="16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04800" y="4597400"/>
            <a:ext cx="8661400" cy="1193800"/>
          </a:xfrm>
          <a:prstGeom prst="rect">
            <a:avLst/>
          </a:prstGeom>
          <a:noFill/>
          <a:ln w="57150" cap="rnd" cmpd="sng" algn="ctr">
            <a:solidFill>
              <a:srgbClr val="FFFF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21" charset="0"/>
              <a:ea typeface="ヒラギノ角ゴ Pro W3" pitchFamily="21" charset="-128"/>
              <a:cs typeface="ヒラギノ角ゴ Pro W3" pitchFamily="2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060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5287" y="189659"/>
            <a:ext cx="5466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GFS ozone forecast skill for 2011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98560" y="6400799"/>
            <a:ext cx="2946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0CB03128-95A4-B74E-8C83-517B815E3466}" type="slidenum">
              <a:rPr lang="en-US" sz="1600" smtClean="0"/>
              <a:t>4</a:t>
            </a:fld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448733" y="4614337"/>
            <a:ext cx="83904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GFS </a:t>
            </a:r>
            <a:r>
              <a:rPr lang="en-US" dirty="0"/>
              <a:t>ozone forecast skill degrades significantly after 5 days </a:t>
            </a:r>
            <a:r>
              <a:rPr lang="en-US" dirty="0" smtClean="0"/>
              <a:t>due</a:t>
            </a:r>
            <a:r>
              <a:rPr lang="en-US" dirty="0"/>
              <a:t>, in part, to unrealistic losses over most of the globe resulting in a global negative </a:t>
            </a:r>
            <a:r>
              <a:rPr lang="en-US" dirty="0" smtClean="0"/>
              <a:t>bias.</a:t>
            </a:r>
          </a:p>
          <a:p>
            <a:endParaRPr lang="en-US" dirty="0"/>
          </a:p>
          <a:p>
            <a:r>
              <a:rPr lang="en-US" dirty="0" smtClean="0"/>
              <a:t>Including the additional terms may help.  </a:t>
            </a:r>
            <a:endParaRPr lang="en-US" dirty="0"/>
          </a:p>
        </p:txBody>
      </p:sp>
      <p:pic>
        <p:nvPicPr>
          <p:cNvPr id="5" name="Picture 4" descr="GFS_Ozone_Bias_Pct_Error_201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8" r="14575"/>
          <a:stretch/>
        </p:blipFill>
        <p:spPr>
          <a:xfrm>
            <a:off x="5164674" y="1368544"/>
            <a:ext cx="3835394" cy="3134336"/>
          </a:xfrm>
          <a:prstGeom prst="rect">
            <a:avLst/>
          </a:prstGeom>
        </p:spPr>
      </p:pic>
      <p:pic>
        <p:nvPicPr>
          <p:cNvPr id="7" name="Picture 6" descr="GFS_Ozone_RMS_Pct_Error_2011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8" r="13080"/>
          <a:stretch/>
        </p:blipFill>
        <p:spPr>
          <a:xfrm>
            <a:off x="110061" y="1367387"/>
            <a:ext cx="3903142" cy="3136651"/>
          </a:xfrm>
          <a:prstGeom prst="rect">
            <a:avLst/>
          </a:prstGeom>
        </p:spPr>
      </p:pic>
      <p:pic>
        <p:nvPicPr>
          <p:cNvPr id="8" name="Picture 7" descr="GFS_Ozone_Bias_Pct_Error_201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06" t="39911" r="1699" b="30931"/>
          <a:stretch/>
        </p:blipFill>
        <p:spPr>
          <a:xfrm>
            <a:off x="4072463" y="2097512"/>
            <a:ext cx="956737" cy="1676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2834" y="982150"/>
            <a:ext cx="3537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99"/>
                </a:solidFill>
              </a:rPr>
              <a:t>Root Mean Square Error</a:t>
            </a:r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90677" y="982150"/>
            <a:ext cx="78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99"/>
                </a:solidFill>
              </a:rPr>
              <a:t>Bias</a:t>
            </a:r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65799" y="6396335"/>
            <a:ext cx="2392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Long et al. 2013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81880" y="4104237"/>
            <a:ext cx="3614525" cy="369332"/>
            <a:chOff x="381880" y="4104237"/>
            <a:chExt cx="3614525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381880" y="4104237"/>
              <a:ext cx="195380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lIns="0" tIns="0" rIns="182880" bIns="0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0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73857" y="4104237"/>
              <a:ext cx="522548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120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489825" y="4114548"/>
            <a:ext cx="195380" cy="369332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182880" bIns="0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75230" y="4114548"/>
            <a:ext cx="522548" cy="369332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120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6865" y="1567263"/>
            <a:ext cx="337473" cy="276999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8.0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938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" y="203200"/>
            <a:ext cx="8839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Goal: Improve </a:t>
            </a:r>
            <a:r>
              <a:rPr lang="en-US" dirty="0"/>
              <a:t>and reduce the errors in the weather and climate variability of the NOAA GFS model with a particular focus on the stratosphere.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Benefit to the </a:t>
            </a:r>
            <a:r>
              <a:rPr lang="en-US" dirty="0"/>
              <a:t>NOAA Climate Reanalysis </a:t>
            </a:r>
            <a:r>
              <a:rPr lang="en-US" dirty="0" smtClean="0"/>
              <a:t>system and </a:t>
            </a:r>
            <a:r>
              <a:rPr lang="en-US" dirty="0"/>
              <a:t>NCEP operational forecasts </a:t>
            </a:r>
            <a:r>
              <a:rPr lang="en-US" dirty="0" smtClean="0"/>
              <a:t>from</a:t>
            </a:r>
          </a:p>
          <a:p>
            <a:endParaRPr lang="en-US" dirty="0"/>
          </a:p>
          <a:p>
            <a:pPr lvl="0"/>
            <a:r>
              <a:rPr lang="en-US" dirty="0">
                <a:solidFill>
                  <a:srgbClr val="FFFF00"/>
                </a:solidFill>
              </a:rPr>
              <a:t>Improved treatment of stratospheric ozone by fully </a:t>
            </a:r>
            <a:r>
              <a:rPr lang="en-US" dirty="0" smtClean="0">
                <a:solidFill>
                  <a:srgbClr val="FFFF00"/>
                </a:solidFill>
              </a:rPr>
              <a:t>utilizing </a:t>
            </a:r>
            <a:r>
              <a:rPr lang="en-US" dirty="0">
                <a:solidFill>
                  <a:srgbClr val="FFFF00"/>
                </a:solidFill>
              </a:rPr>
              <a:t>all 4 terms of CHEM2D-OPP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lvl="0"/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Improved treatment of stratospheric ozone by accounting for the effect of the time-variation of CFCs in the parameterization. </a:t>
            </a:r>
            <a:endParaRPr lang="en-US" dirty="0" smtClean="0">
              <a:solidFill>
                <a:schemeClr val="tx1">
                  <a:lumMod val="65000"/>
                </a:schemeClr>
              </a:solidFill>
            </a:endParaRPr>
          </a:p>
          <a:p>
            <a:pPr lvl="0"/>
            <a:endParaRPr lang="en-US" dirty="0">
              <a:solidFill>
                <a:schemeClr val="tx1">
                  <a:lumMod val="6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Improved treatment of stratospheric water vapor by including a realistic </a:t>
            </a:r>
            <a:r>
              <a:rPr lang="en-US" dirty="0" smtClean="0">
                <a:solidFill>
                  <a:schemeClr val="tx1">
                    <a:lumMod val="65000"/>
                  </a:schemeClr>
                </a:solidFill>
              </a:rPr>
              <a:t>climatology and parameterized chemistry.</a:t>
            </a:r>
            <a:r>
              <a:rPr lang="en-US" b="1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endParaRPr lang="en-US" b="1" dirty="0" smtClean="0">
              <a:solidFill>
                <a:schemeClr val="tx1">
                  <a:lumMod val="65000"/>
                </a:schemeClr>
              </a:solidFill>
            </a:endParaRPr>
          </a:p>
          <a:p>
            <a:endParaRPr lang="en-US" b="1" dirty="0">
              <a:solidFill>
                <a:srgbClr val="FFFFFF"/>
              </a:solidFill>
            </a:endParaRPr>
          </a:p>
          <a:p>
            <a:r>
              <a:rPr lang="en-US" b="1" dirty="0" smtClean="0">
                <a:solidFill>
                  <a:srgbClr val="FFFFFF"/>
                </a:solidFill>
              </a:rPr>
              <a:t>Test all 4 terms </a:t>
            </a:r>
            <a:r>
              <a:rPr lang="en-US" b="1" dirty="0" smtClean="0">
                <a:solidFill>
                  <a:srgbClr val="FFFFFF"/>
                </a:solidFill>
              </a:rPr>
              <a:t>of CHEM2D </a:t>
            </a:r>
            <a:r>
              <a:rPr lang="en-US" b="1" dirty="0" smtClean="0">
                <a:solidFill>
                  <a:srgbClr val="FFFFFF"/>
                </a:solidFill>
              </a:rPr>
              <a:t>in </a:t>
            </a:r>
            <a:r>
              <a:rPr lang="en-US" b="1" dirty="0" smtClean="0">
                <a:solidFill>
                  <a:srgbClr val="FFFFFF"/>
                </a:solidFill>
              </a:rPr>
              <a:t>T574 (~35 km) 64-level version of GFS.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98560" y="6400799"/>
            <a:ext cx="2946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0CB03128-95A4-B74E-8C83-517B815E3466}" type="slidenum">
              <a:rPr lang="en-US" sz="1600" smtClean="0"/>
              <a:t>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6891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516467" y="711200"/>
            <a:ext cx="8238066" cy="6002867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21" charset="0"/>
              <a:ea typeface="ヒラギノ角ゴ Pro W3" pitchFamily="21" charset="-128"/>
              <a:cs typeface="ヒラギノ角ゴ Pro W3" pitchFamily="21" charset="-128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97"/>
          <a:stretch/>
        </p:blipFill>
        <p:spPr>
          <a:xfrm>
            <a:off x="4650463" y="3860770"/>
            <a:ext cx="4110486" cy="28024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82"/>
            <a:ext cx="8229600" cy="625232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Total Ozone </a:t>
            </a:r>
            <a:r>
              <a:rPr lang="en-US" sz="2700" b="1" dirty="0" smtClean="0"/>
              <a:t>Day-5 </a:t>
            </a:r>
            <a:r>
              <a:rPr lang="en-US" sz="2700" b="1" dirty="0"/>
              <a:t>Forecast </a:t>
            </a:r>
            <a:r>
              <a:rPr lang="en-US" sz="2700" b="1" dirty="0" smtClean="0"/>
              <a:t>Bias</a:t>
            </a:r>
            <a:br>
              <a:rPr lang="en-US" sz="2700" b="1" dirty="0" smtClean="0"/>
            </a:br>
            <a:r>
              <a:rPr lang="en-US" sz="2100" b="1" dirty="0" smtClean="0"/>
              <a:t>Initialized </a:t>
            </a:r>
            <a:r>
              <a:rPr lang="en-US" sz="2100" b="1" dirty="0"/>
              <a:t>daily, Averaged </a:t>
            </a:r>
            <a:r>
              <a:rPr lang="en-US" sz="2100" b="1" dirty="0" smtClean="0"/>
              <a:t>Monthly</a:t>
            </a:r>
            <a:endParaRPr lang="en-US" sz="21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77" y="844563"/>
            <a:ext cx="4110486" cy="29972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68"/>
          <a:stretch/>
        </p:blipFill>
        <p:spPr>
          <a:xfrm>
            <a:off x="539977" y="3860770"/>
            <a:ext cx="4110486" cy="28363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344" y="844563"/>
            <a:ext cx="4100723" cy="29972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1016" y="794011"/>
            <a:ext cx="556838" cy="369332"/>
          </a:xfrm>
          <a:prstGeom prst="rect">
            <a:avLst/>
          </a:prstGeom>
          <a:solidFill>
            <a:srgbClr val="FFFEAA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Jan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18830" y="793693"/>
            <a:ext cx="556700" cy="369332"/>
          </a:xfrm>
          <a:prstGeom prst="rect">
            <a:avLst/>
          </a:prstGeom>
          <a:solidFill>
            <a:srgbClr val="FFFEAA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Apr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016" y="3784567"/>
            <a:ext cx="479744" cy="369332"/>
          </a:xfrm>
          <a:prstGeom prst="rect">
            <a:avLst/>
          </a:prstGeom>
          <a:solidFill>
            <a:srgbClr val="FFFEAA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Jul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18830" y="3784249"/>
            <a:ext cx="543764" cy="369332"/>
          </a:xfrm>
          <a:prstGeom prst="rect">
            <a:avLst/>
          </a:prstGeom>
          <a:solidFill>
            <a:srgbClr val="FFFEAA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Oct</a:t>
            </a:r>
            <a:endParaRPr lang="en-US" sz="1800" dirty="0">
              <a:solidFill>
                <a:srgbClr val="00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075267" y="5342467"/>
            <a:ext cx="337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5207000" y="5342467"/>
            <a:ext cx="337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5164667" y="2328334"/>
            <a:ext cx="337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100667" y="2328334"/>
            <a:ext cx="337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4" name="Group 13"/>
          <p:cNvGrpSpPr/>
          <p:nvPr/>
        </p:nvGrpSpPr>
        <p:grpSpPr>
          <a:xfrm>
            <a:off x="762000" y="1227660"/>
            <a:ext cx="296556" cy="2244355"/>
            <a:chOff x="761999" y="1227660"/>
            <a:chExt cx="296556" cy="2244355"/>
          </a:xfrm>
        </p:grpSpPr>
        <p:sp>
          <p:nvSpPr>
            <p:cNvPr id="3" name="TextBox 2"/>
            <p:cNvSpPr txBox="1"/>
            <p:nvPr/>
          </p:nvSpPr>
          <p:spPr>
            <a:xfrm>
              <a:off x="830327" y="1227660"/>
              <a:ext cx="228228" cy="246221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</a:rPr>
                <a:t>30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1999" y="3225794"/>
              <a:ext cx="296556" cy="246221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</a:rPr>
                <a:t>-30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44441" y="2205565"/>
              <a:ext cx="114114" cy="246221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</a:rPr>
                <a:t>0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868332" y="1227660"/>
            <a:ext cx="296556" cy="2244355"/>
            <a:chOff x="761999" y="1227660"/>
            <a:chExt cx="296556" cy="2244355"/>
          </a:xfrm>
        </p:grpSpPr>
        <p:sp>
          <p:nvSpPr>
            <p:cNvPr id="28" name="TextBox 27"/>
            <p:cNvSpPr txBox="1"/>
            <p:nvPr/>
          </p:nvSpPr>
          <p:spPr>
            <a:xfrm>
              <a:off x="830327" y="1227660"/>
              <a:ext cx="228228" cy="246221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</a:rPr>
                <a:t>30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61999" y="3225794"/>
              <a:ext cx="296556" cy="246221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</a:rPr>
                <a:t>-30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44441" y="2205565"/>
              <a:ext cx="114114" cy="246221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</a:rPr>
                <a:t>0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62000" y="4250260"/>
            <a:ext cx="296556" cy="2244355"/>
            <a:chOff x="761999" y="1227660"/>
            <a:chExt cx="296556" cy="2244355"/>
          </a:xfrm>
        </p:grpSpPr>
        <p:sp>
          <p:nvSpPr>
            <p:cNvPr id="40" name="TextBox 39"/>
            <p:cNvSpPr txBox="1"/>
            <p:nvPr/>
          </p:nvSpPr>
          <p:spPr>
            <a:xfrm>
              <a:off x="830327" y="1227660"/>
              <a:ext cx="228228" cy="246221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</a:rPr>
                <a:t>30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61999" y="3225794"/>
              <a:ext cx="296556" cy="246221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</a:rPr>
                <a:t>-30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44441" y="2205565"/>
              <a:ext cx="114114" cy="246221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</a:rPr>
                <a:t>0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868332" y="4250260"/>
            <a:ext cx="296556" cy="2244355"/>
            <a:chOff x="761999" y="1227660"/>
            <a:chExt cx="296556" cy="2244355"/>
          </a:xfrm>
        </p:grpSpPr>
        <p:sp>
          <p:nvSpPr>
            <p:cNvPr id="44" name="TextBox 43"/>
            <p:cNvSpPr txBox="1"/>
            <p:nvPr/>
          </p:nvSpPr>
          <p:spPr>
            <a:xfrm>
              <a:off x="830327" y="1227660"/>
              <a:ext cx="228228" cy="246221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</a:rPr>
                <a:t>30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61999" y="3225794"/>
              <a:ext cx="296556" cy="246221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</a:rPr>
                <a:t>-30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44441" y="2205565"/>
              <a:ext cx="114114" cy="246221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</a:rPr>
                <a:t>0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-4882" y="2896889"/>
            <a:ext cx="6570329" cy="646331"/>
          </a:xfrm>
          <a:prstGeom prst="rect">
            <a:avLst/>
          </a:prstGeom>
          <a:solidFill>
            <a:srgbClr val="CCFFCC"/>
          </a:solidFill>
          <a:ln>
            <a:solidFill>
              <a:srgbClr val="E46C0A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0000"/>
                </a:solidFill>
              </a:rPr>
              <a:t>4-term vs </a:t>
            </a:r>
            <a:r>
              <a:rPr lang="en-US" sz="1800" b="1" dirty="0" smtClean="0">
                <a:solidFill>
                  <a:srgbClr val="3366FF"/>
                </a:solidFill>
              </a:rPr>
              <a:t>2-term</a:t>
            </a:r>
            <a:r>
              <a:rPr lang="en-US" sz="1800" b="1" dirty="0" smtClean="0">
                <a:solidFill>
                  <a:srgbClr val="000000"/>
                </a:solidFill>
              </a:rPr>
              <a:t>: </a:t>
            </a:r>
            <a:r>
              <a:rPr lang="en-US" sz="1800" dirty="0" smtClean="0">
                <a:solidFill>
                  <a:srgbClr val="000000"/>
                </a:solidFill>
              </a:rPr>
              <a:t>Improved in Tropics, but having troubles in polar region possibly caused by temperature forecast errors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33030" y="5903893"/>
            <a:ext cx="3942370" cy="954107"/>
          </a:xfrm>
          <a:prstGeom prst="rect">
            <a:avLst/>
          </a:prstGeom>
          <a:solidFill>
            <a:srgbClr val="FEFF84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New Parameterization</a:t>
            </a:r>
          </a:p>
          <a:p>
            <a:r>
              <a:rPr lang="en-US" sz="1400" b="1" dirty="0" smtClean="0">
                <a:solidFill>
                  <a:srgbClr val="0000FF"/>
                </a:solidFill>
              </a:rPr>
              <a:t>NCEP Operational O3 parameterization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b="1" dirty="0" smtClean="0">
                <a:solidFill>
                  <a:srgbClr val="118600"/>
                </a:solidFill>
              </a:rPr>
              <a:t>NEW Temperature Reference </a:t>
            </a:r>
          </a:p>
          <a:p>
            <a:r>
              <a:rPr lang="en-US" sz="1400" b="1" dirty="0" smtClean="0">
                <a:solidFill>
                  <a:srgbClr val="000000"/>
                </a:solidFill>
              </a:rPr>
              <a:t>GFS F00 Analysis</a:t>
            </a:r>
          </a:p>
        </p:txBody>
      </p:sp>
    </p:spTree>
    <p:extLst>
      <p:ext uri="{BB962C8B-B14F-4D97-AF65-F5344CB8AC3E}">
        <p14:creationId xmlns:p14="http://schemas.microsoft.com/office/powerpoint/2010/main" val="7422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4934" y="110048"/>
            <a:ext cx="761153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Conclusions, Progress, and Future </a:t>
            </a:r>
            <a:r>
              <a:rPr lang="en-US" sz="2800" u="sng" dirty="0"/>
              <a:t>W</a:t>
            </a:r>
            <a:r>
              <a:rPr lang="en-US" sz="2800" u="sng" dirty="0" smtClean="0"/>
              <a:t>ork</a:t>
            </a:r>
            <a:endParaRPr lang="en-US" sz="2800" u="sng" dirty="0" smtClean="0"/>
          </a:p>
          <a:p>
            <a:endParaRPr lang="en-US" sz="2000" u="sng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Inclusion </a:t>
            </a:r>
            <a:r>
              <a:rPr lang="en-US" sz="2000" dirty="0" smtClean="0"/>
              <a:t>of all 4 terms in from CHEM2D-OPP into NCEP GFS maintains global ozone in 5 day forecasts (and 30 day forecasts for all seasons). </a:t>
            </a:r>
            <a:r>
              <a:rPr lang="en-US" sz="2000" b="1" dirty="0" smtClean="0">
                <a:solidFill>
                  <a:srgbClr val="FFFF00"/>
                </a:solidFill>
              </a:rPr>
              <a:t>This is an improvement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Initial specified temperature reference caused excessive ozone in summer pole. Improved reference climatology (combination of analyses and SPARC climatology for high altitudes), but still find excessive ozone</a:t>
            </a:r>
            <a:r>
              <a:rPr lang="en-US" sz="2000" dirty="0" smtClean="0"/>
              <a:t>. Now testing modified coefficients with less temperature sensitivity.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Cold Drift in GFS forecasts of summer pole stratosphere between 10 and 1 </a:t>
            </a:r>
            <a:r>
              <a:rPr lang="en-US" sz="2000" dirty="0" err="1" smtClean="0"/>
              <a:t>hPa</a:t>
            </a:r>
            <a:r>
              <a:rPr lang="en-US" sz="2000" dirty="0" smtClean="0"/>
              <a:t> may be </a:t>
            </a:r>
            <a:r>
              <a:rPr lang="en-US" sz="2000" dirty="0" smtClean="0"/>
              <a:t>also contributing to </a:t>
            </a:r>
            <a:r>
              <a:rPr lang="en-US" sz="2000" dirty="0" smtClean="0"/>
              <a:t>excessive ozone in trials. 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 smtClean="0"/>
          </a:p>
          <a:p>
            <a:pPr marL="457200" indent="-457200">
              <a:buFontTx/>
              <a:buAutoNum type="arabicPeriod"/>
            </a:pPr>
            <a:r>
              <a:rPr lang="en-US" sz="2000" dirty="0"/>
              <a:t>Ozone parameterization is already implemented in NEMS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Development </a:t>
            </a:r>
            <a:r>
              <a:rPr lang="en-US" sz="2000" dirty="0" smtClean="0"/>
              <a:t>continues and will include pre-CFC </a:t>
            </a:r>
            <a:r>
              <a:rPr lang="en-US" sz="2000" dirty="0" smtClean="0"/>
              <a:t>relevant parameterization and stratospheric water vapor parameterization testing.</a:t>
            </a:r>
            <a:br>
              <a:rPr lang="en-US" sz="2000" dirty="0" smtClean="0"/>
            </a:b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7116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98560" y="6400799"/>
            <a:ext cx="2946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0CB03128-95A4-B74E-8C83-517B815E3466}" type="slidenum">
              <a:rPr lang="en-US" sz="1600" smtClean="0"/>
              <a:t>8</a:t>
            </a:fld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946400" y="2421467"/>
            <a:ext cx="2339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Thank you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26534" y="4961467"/>
            <a:ext cx="7984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Funding provided by the NOAA Modeling, Analysis, Predictions, and Projections program is acknowledged.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1" charset="0"/>
            <a:ea typeface="ヒラギノ角ゴ Pro W3" pitchFamily="21" charset="-128"/>
            <a:cs typeface="ヒラギノ角ゴ Pro W3" pitchFamily="2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1" charset="0"/>
            <a:ea typeface="ヒラギノ角ゴ Pro W3" pitchFamily="21" charset="-128"/>
            <a:cs typeface="ヒラギノ角ゴ Pro W3" pitchFamily="2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14757</TotalTime>
  <Words>538</Words>
  <Application>Microsoft Macintosh PowerPoint</Application>
  <PresentationFormat>On-screen Show (4:3)</PresentationFormat>
  <Paragraphs>91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ヒラギノ角ゴ Pro W3</vt:lpstr>
      <vt:lpstr>Arial</vt:lpstr>
      <vt:lpstr>Blank Presentation</vt:lpstr>
      <vt:lpstr>Improving the Prognostic Ozone Parameterization  in the NCEP GFS and CFS for  Climate Reanalysis and Operational Forecasts </vt:lpstr>
      <vt:lpstr>Naval Research Laboratory  CHEM2D Ozone Photochemistry Parameterization  (CHEM2D-OPP, McCormack et al. (2006)) </vt:lpstr>
      <vt:lpstr>PowerPoint Presentation</vt:lpstr>
      <vt:lpstr>PowerPoint Presentation</vt:lpstr>
      <vt:lpstr>PowerPoint Presentation</vt:lpstr>
      <vt:lpstr>Total Ozone Day-5 Forecast Bias Initialized daily, Averaged Monthly</vt:lpstr>
      <vt:lpstr>PowerPoint Presentation</vt:lpstr>
      <vt:lpstr>PowerPoint Presentation</vt:lpstr>
    </vt:vector>
  </TitlesOfParts>
  <Company>noaa cdc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20th Century Reanalysis Project</dc:title>
  <dc:creator>noaa cdc</dc:creator>
  <cp:lastModifiedBy>Gil Compo</cp:lastModifiedBy>
  <cp:revision>1009</cp:revision>
  <cp:lastPrinted>2008-03-21T22:35:03Z</cp:lastPrinted>
  <dcterms:created xsi:type="dcterms:W3CDTF">2010-06-11T21:50:51Z</dcterms:created>
  <dcterms:modified xsi:type="dcterms:W3CDTF">2016-06-29T14:39:50Z</dcterms:modified>
</cp:coreProperties>
</file>