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9" r:id="rId2"/>
    <p:sldId id="344" r:id="rId3"/>
    <p:sldId id="345" r:id="rId4"/>
    <p:sldId id="373" r:id="rId5"/>
    <p:sldId id="330" r:id="rId6"/>
    <p:sldId id="349" r:id="rId7"/>
    <p:sldId id="3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34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1A62A-68A0-EF48-B26A-FB6B628A3028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B9B8-2DE8-EB40-B84C-06AE2AC37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A299-45EA-2944-B41F-B697C1C063D8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DC-7B4E-A240-8CCC-6B78824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61DC-7B4E-A240-8CCC-6B7882430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916D-F49B-4AB3-A331-0FB57494F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46837"/>
            <a:ext cx="513574" cy="365125"/>
          </a:xfrm>
        </p:spPr>
        <p:txBody>
          <a:bodyPr/>
          <a:lstStyle/>
          <a:p>
            <a:fld id="{8CFC96B1-C4EA-422F-A65C-569C048DC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3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31" descr="ABL_clouds"/>
          <p:cNvPicPr>
            <a:picLocks noChangeArrowheads="1"/>
          </p:cNvPicPr>
          <p:nvPr userDrawn="1"/>
        </p:nvPicPr>
        <p:blipFill rotWithShape="1">
          <a:blip r:embed="rId6">
            <a:alphaModFix amt="60000"/>
          </a:blip>
          <a:srcRect l="19194" t="86490" b="7761"/>
          <a:stretch/>
        </p:blipFill>
        <p:spPr bwMode="auto">
          <a:xfrm>
            <a:off x="3175" y="6420534"/>
            <a:ext cx="9140825" cy="4571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7160" y="6499459"/>
            <a:ext cx="1770380" cy="338554"/>
            <a:chOff x="137160" y="6469483"/>
            <a:chExt cx="1770380" cy="338554"/>
          </a:xfrm>
        </p:grpSpPr>
        <p:pic>
          <p:nvPicPr>
            <p:cNvPr id="14" name="Picture 9" descr="NCEP-high-resolution.gif"/>
            <p:cNvPicPr>
              <a:picLocks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6478740"/>
              <a:ext cx="521208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594360" y="6469483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800" b="1" dirty="0" smtClean="0">
                  <a:latin typeface="Verdana"/>
                  <a:cs typeface="Verdana"/>
                </a:rPr>
                <a:t>ENVIRONMENTAL</a:t>
              </a:r>
            </a:p>
            <a:p>
              <a:r>
                <a:rPr lang="fi-FI" sz="800" b="1" dirty="0" smtClean="0">
                  <a:latin typeface="Verdana"/>
                  <a:cs typeface="Verdana"/>
                </a:rPr>
                <a:t>MODELING CENTER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3965045" y="6422245"/>
            <a:ext cx="427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Climate Reanalysis Task Force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Telecon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</a:t>
            </a:r>
            <a:b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29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June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2016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483600" y="6446837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/7</a:t>
            </a:r>
            <a:endParaRPr lang="en-US" dirty="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1897233" y="6514025"/>
            <a:ext cx="221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Verdana"/>
                <a:cs typeface="Verdana"/>
              </a:rPr>
              <a:t>michael.ek@noaa.gov</a:t>
            </a:r>
          </a:p>
        </p:txBody>
      </p:sp>
    </p:spTree>
    <p:extLst>
      <p:ext uri="{BB962C8B-B14F-4D97-AF65-F5344CB8AC3E}">
        <p14:creationId xmlns:p14="http://schemas.microsoft.com/office/powerpoint/2010/main" val="36189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1" descr="ABL_clouds"/>
          <p:cNvPicPr>
            <a:picLocks noChangeArrowheads="1"/>
          </p:cNvPicPr>
          <p:nvPr/>
        </p:nvPicPr>
        <p:blipFill rotWithShape="1">
          <a:blip r:embed="rId3">
            <a:alphaModFix amt="60000"/>
          </a:blip>
          <a:srcRect l="19194" b="13291"/>
          <a:stretch/>
        </p:blipFill>
        <p:spPr bwMode="auto">
          <a:xfrm>
            <a:off x="3175" y="-1"/>
            <a:ext cx="9140825" cy="644683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216939"/>
            <a:ext cx="8686800" cy="1079399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Improving the Land Surface </a:t>
            </a:r>
            <a:r>
              <a:rPr lang="en-US" sz="3200" b="1" dirty="0" smtClean="0"/>
              <a:t>Component </a:t>
            </a:r>
            <a:br>
              <a:rPr lang="en-US" sz="3200" b="1" dirty="0" smtClean="0"/>
            </a:br>
            <a:r>
              <a:rPr lang="en-US" sz="3200" b="1" dirty="0" smtClean="0"/>
              <a:t>of </a:t>
            </a:r>
            <a:r>
              <a:rPr lang="en-US" sz="3200" b="1" dirty="0"/>
              <a:t>the </a:t>
            </a:r>
            <a:r>
              <a:rPr lang="en-US" sz="3200" b="1" dirty="0" smtClean="0"/>
              <a:t>CFS </a:t>
            </a:r>
            <a:r>
              <a:rPr lang="en-US" sz="3200" b="1" dirty="0"/>
              <a:t>Reanalysis</a:t>
            </a:r>
            <a:r>
              <a:rPr lang="en-US" sz="3200" b="1" i="1" dirty="0" smtClean="0">
                <a:latin typeface="Verdana"/>
                <a:cs typeface="Verdana"/>
              </a:rPr>
              <a:t> 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28600" y="1714647"/>
            <a:ext cx="8686800" cy="4690644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Michael Ek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1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Kingtse Mo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b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Jesse Meng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>
                <a:latin typeface="Verdana" charset="0"/>
                <a:ea typeface="ヒラギノ角ゴ Pro W3" charset="0"/>
                <a:cs typeface="ヒラギノ角ゴ Pro W3" charset="0"/>
              </a:rPr>
              <a:t>Jiarui</a:t>
            </a:r>
            <a:r>
              <a:rPr lang="en-GB" sz="1800" b="1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Dong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b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Roshan Shresha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Rongqian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Yang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>
                <a:latin typeface="Verdana" charset="0"/>
                <a:ea typeface="ヒラギノ角ゴ Pro W3" charset="0"/>
                <a:cs typeface="ヒラギノ角ゴ Pro W3" charset="0"/>
              </a:rPr>
              <a:t>Youlong</a:t>
            </a:r>
            <a:r>
              <a:rPr lang="en-GB" sz="1800" b="1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Xia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endParaRPr lang="en-GB" sz="1800" dirty="0" smtClean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 smtClean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1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NOAA/NWS National </a:t>
            </a:r>
            <a:r>
              <a:rPr lang="en-GB" sz="18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Centers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 for Environmental Prediction (NCEP)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Environmental Modelling </a:t>
            </a:r>
            <a:r>
              <a:rPr lang="en-GB" sz="18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Center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 (EMC)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College Park, Maryland,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USA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NOAA/NWS 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National </a:t>
            </a:r>
            <a:r>
              <a:rPr lang="en-GB" sz="1800" dirty="0" err="1">
                <a:latin typeface="Verdana" charset="0"/>
                <a:ea typeface="ヒラギノ角ゴ Pro W3" charset="0"/>
                <a:cs typeface="ヒラギノ角ゴ Pro W3" charset="0"/>
              </a:rPr>
              <a:t>Centers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 for Environmental Prediction (NCEP)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Climate Prediction </a:t>
            </a:r>
            <a:r>
              <a:rPr lang="en-GB" sz="1800" dirty="0" err="1">
                <a:latin typeface="Verdana" charset="0"/>
                <a:ea typeface="ヒラギノ角ゴ Pro W3" charset="0"/>
                <a:cs typeface="ヒラギノ角ゴ Pro W3" charset="0"/>
              </a:rPr>
              <a:t>Center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(CMC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College Park, Maryland,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USA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GB" sz="1800" baseline="30000" dirty="0">
                <a:latin typeface="Verdana" charset="0"/>
                <a:ea typeface="ヒラギノ角ゴ Pro W3" charset="0"/>
                <a:cs typeface="ヒラギノ角ゴ Pro W3" charset="0"/>
              </a:rPr>
              <a:t>3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NCEP/EMC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and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I.M. Systems Group (IMSG)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College Park, Maryland, USA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…and a large number of collaborators!</a:t>
            </a:r>
            <a:endParaRPr lang="en-GB" sz="2000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 descr="NOAA-high-resolu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14" y="5517457"/>
            <a:ext cx="910786" cy="914400"/>
          </a:xfrm>
          <a:prstGeom prst="rect">
            <a:avLst/>
          </a:prstGeom>
        </p:spPr>
      </p:pic>
      <p:pic>
        <p:nvPicPr>
          <p:cNvPr id="4" name="Picture 3" descr="NWS-high-resolu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457"/>
            <a:ext cx="914400" cy="914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609590" y="3905216"/>
            <a:ext cx="338328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905216"/>
            <a:ext cx="530352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28600" y="804672"/>
            <a:ext cx="8764270" cy="3117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Noah surface model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runs in semi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-coupled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mode with Climate Data Assimilation System version (CDASv2); daily update provides initial land states to 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operational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Climate Forecast System version 2 (CFSv2).</a:t>
            </a:r>
            <a:endParaRPr lang="en-US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Forcing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CDASv2 atmospheric output, &amp; “blended” precipitation, snow.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Blended Precipitation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CPC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satellite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(heaviest weight in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tropics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); CPC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gauge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(heaviest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mid-latitudes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);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CDASv2 (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high latitude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).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Snow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IMS cover &amp; AFWA depth, </a:t>
            </a:r>
            <a:r>
              <a:rPr lang="en-US" i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cycled if within 0.5-2.0x “envelope”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. 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30+ year global land-surface climatology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  <a:p>
            <a:pPr marL="222250" indent="-222250"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Research/partners supported by the NOAA Climate Program Office, </a:t>
            </a:r>
            <a:r>
              <a:rPr lang="en-US" dirty="0" smtClean="0">
                <a:latin typeface="Verdana"/>
                <a:cs typeface="Verdana"/>
              </a:rPr>
              <a:t>Modeling</a:t>
            </a:r>
            <a:r>
              <a:rPr lang="en-US" dirty="0">
                <a:latin typeface="Verdana"/>
                <a:cs typeface="Verdana"/>
              </a:rPr>
              <a:t>, Analysis, Predictions, and Projections (MAPP) p</a:t>
            </a:r>
            <a:r>
              <a:rPr lang="en-US" dirty="0" smtClean="0">
                <a:latin typeface="Verdana"/>
                <a:cs typeface="Verdana"/>
              </a:rPr>
              <a:t>rogram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.</a:t>
            </a:r>
            <a:endParaRPr lang="en-US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8840" y="4257624"/>
            <a:ext cx="1600200" cy="1953697"/>
            <a:chOff x="7392670" y="4434840"/>
            <a:chExt cx="1600200" cy="1953697"/>
          </a:xfrm>
        </p:grpSpPr>
        <p:pic>
          <p:nvPicPr>
            <p:cNvPr id="3077" name="Picture 3"/>
            <p:cNvPicPr>
              <a:picLocks noChangeArrowheads="1"/>
            </p:cNvPicPr>
            <p:nvPr/>
          </p:nvPicPr>
          <p:blipFill rotWithShape="1">
            <a:blip r:embed="rId3"/>
            <a:srcRect l="17490" r="16681"/>
            <a:stretch/>
          </p:blipFill>
          <p:spPr bwMode="auto">
            <a:xfrm>
              <a:off x="7392670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3080" name="Text Box 6"/>
            <p:cNvSpPr txBox="1">
              <a:spLocks noChangeArrowheads="1"/>
            </p:cNvSpPr>
            <p:nvPr/>
          </p:nvSpPr>
          <p:spPr bwMode="auto">
            <a:xfrm>
              <a:off x="7415530" y="6082215"/>
              <a:ext cx="1554480" cy="306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AFWA </a:t>
              </a:r>
              <a:r>
                <a:rPr lang="en-US" sz="1400" b="1" i="1" dirty="0" smtClean="0">
                  <a:solidFill>
                    <a:srgbClr val="000000"/>
                  </a:solidFill>
                  <a:latin typeface="Verdana"/>
                  <a:cs typeface="Verdana"/>
                </a:rPr>
                <a:t>depth</a:t>
              </a:r>
              <a:endParaRPr lang="en-US" sz="1400" b="1" i="1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0716" y="4257624"/>
            <a:ext cx="1600200" cy="1953697"/>
            <a:chOff x="5601652" y="4434840"/>
            <a:chExt cx="1600200" cy="1953697"/>
          </a:xfrm>
        </p:grpSpPr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5624512" y="6082215"/>
              <a:ext cx="1554480" cy="306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IMS </a:t>
              </a:r>
              <a:r>
                <a:rPr lang="en-US" sz="1400" b="1" i="1" dirty="0" smtClean="0">
                  <a:solidFill>
                    <a:srgbClr val="000000"/>
                  </a:solidFill>
                  <a:latin typeface="Verdana"/>
                  <a:cs typeface="Verdana"/>
                </a:rPr>
                <a:t>cover</a:t>
              </a:r>
              <a:endParaRPr lang="en-US" sz="1400" b="1" i="1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  <p:pic>
          <p:nvPicPr>
            <p:cNvPr id="19" name="Pictur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01652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0" y="1"/>
            <a:ext cx="9144000" cy="822186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57151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Current Global Land Data Assimilation System (GLDAS) at NCEP</a:t>
            </a:r>
            <a:r>
              <a:rPr lang="en-GB" sz="2000" b="1" i="1" dirty="0">
                <a:latin typeface="Verdana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Verdana" charset="0"/>
                <a:ea typeface="Arial Unicode MS" pitchFamily="34" charset="-128"/>
                <a:cs typeface="Arial Unicode MS" pitchFamily="34" charset="-128"/>
              </a:rPr>
              <a:t>Operational in CFSv2 at NCEP 01 April 2011</a:t>
            </a:r>
            <a:endParaRPr lang="en-US" sz="2000" b="1" i="1" dirty="0">
              <a:solidFill>
                <a:srgbClr val="FF0000"/>
              </a:solidFill>
              <a:latin typeface="Verdana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0040" y="4257624"/>
            <a:ext cx="1600200" cy="1953697"/>
            <a:chOff x="228600" y="4434840"/>
            <a:chExt cx="1600200" cy="1953697"/>
          </a:xfrm>
        </p:grpSpPr>
        <p:pic>
          <p:nvPicPr>
            <p:cNvPr id="22" name="Picture 3" descr="CMAP-Jan-mean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6" t="14938" r="9653" b="29114"/>
            <a:stretch>
              <a:fillRect/>
            </a:stretch>
          </p:blipFill>
          <p:spPr bwMode="auto">
            <a:xfrm>
              <a:off x="228600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25690" y="6080760"/>
              <a:ext cx="806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CMAP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40319" y="4257624"/>
            <a:ext cx="1679770" cy="1953697"/>
            <a:chOff x="1986504" y="4434840"/>
            <a:chExt cx="1679770" cy="1953697"/>
          </a:xfrm>
        </p:grpSpPr>
        <p:pic>
          <p:nvPicPr>
            <p:cNvPr id="25" name="Picture 5" descr="precip-gauge_289.p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3" t="13326" r="2518" b="20917"/>
            <a:stretch>
              <a:fillRect/>
            </a:stretch>
          </p:blipFill>
          <p:spPr bwMode="auto">
            <a:xfrm>
              <a:off x="2019617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986504" y="6080760"/>
              <a:ext cx="1679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Surface gauge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0167" y="4257624"/>
            <a:ext cx="1600200" cy="1953697"/>
            <a:chOff x="3810635" y="4434840"/>
            <a:chExt cx="1600200" cy="1953697"/>
          </a:xfrm>
        </p:grpSpPr>
        <p:pic>
          <p:nvPicPr>
            <p:cNvPr id="28" name="Picture 4" descr="precip_gfs100_global.3-2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" t="8910" r="4738" b="8878"/>
            <a:stretch>
              <a:fillRect/>
            </a:stretch>
          </p:blipFill>
          <p:spPr bwMode="auto">
            <a:xfrm>
              <a:off x="3810635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212459" y="6080760"/>
              <a:ext cx="796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GDAS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52793" y="3860912"/>
            <a:ext cx="185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latin typeface="Verdana" pitchFamily="34" charset="0"/>
              </a:rPr>
              <a:t>Precipitation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33525" y="3860912"/>
            <a:ext cx="92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latin typeface="Verdana" pitchFamily="34" charset="0"/>
              </a:rPr>
              <a:t>Snow</a:t>
            </a:r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37271" y="6160947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2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933" y="694366"/>
            <a:ext cx="5046109" cy="389850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Data in current operation: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CMAP, 5-day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latency.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Unified global gauge analysis, 1-day data latency.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Precipitation Data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CPC Gauge-satellite blended analysis of</a:t>
            </a:r>
            <a:b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global precipitation.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0.25</a:t>
            </a:r>
            <a:r>
              <a:rPr lang="en-US" sz="1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the global land.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1979-present.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Blending information from different sources: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CPC daily gauge analysis.</a:t>
            </a: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GPCC monthly gauge data.</a:t>
            </a: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OLR-based precipitation estimates.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4950" algn="l"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CMORPH-based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1-day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latency.</a:t>
            </a:r>
            <a:b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22250" indent="-222250"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 moisture spin-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anomalies.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78881" y="685801"/>
            <a:ext cx="3536517" cy="3594619"/>
            <a:chOff x="5867400" y="685801"/>
            <a:chExt cx="3047998" cy="3594619"/>
          </a:xfrm>
        </p:grpSpPr>
        <p:sp>
          <p:nvSpPr>
            <p:cNvPr id="25" name="Rectangle 24"/>
            <p:cNvSpPr/>
            <p:nvPr/>
          </p:nvSpPr>
          <p:spPr>
            <a:xfrm>
              <a:off x="5867400" y="685801"/>
              <a:ext cx="3047998" cy="3580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38" r="10092" b="8206"/>
            <a:stretch/>
          </p:blipFill>
          <p:spPr bwMode="auto">
            <a:xfrm>
              <a:off x="5968407" y="757144"/>
              <a:ext cx="2845984" cy="3239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78877" y="4003421"/>
              <a:ext cx="3025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latin typeface="Verdana"/>
                  <a:cs typeface="Verdana"/>
                </a:rPr>
                <a:t>Courtesy of </a:t>
              </a:r>
              <a:r>
                <a:rPr lang="en-US" sz="1200" i="1" dirty="0" err="1" smtClean="0">
                  <a:latin typeface="Verdana"/>
                  <a:cs typeface="Verdana"/>
                </a:rPr>
                <a:t>Pingping</a:t>
              </a:r>
              <a:r>
                <a:rPr lang="en-US" sz="1200" i="1" dirty="0" smtClean="0">
                  <a:latin typeface="Verdana"/>
                  <a:cs typeface="Verdana"/>
                </a:rPr>
                <a:t> </a:t>
              </a:r>
              <a:r>
                <a:rPr lang="en-US" sz="1200" i="1" dirty="0" err="1" smtClean="0">
                  <a:latin typeface="Verdana"/>
                  <a:cs typeface="Verdana"/>
                </a:rPr>
                <a:t>Xie</a:t>
              </a:r>
              <a:r>
                <a:rPr lang="en-US" sz="1200" i="1" dirty="0" smtClean="0">
                  <a:latin typeface="Verdana"/>
                  <a:cs typeface="Verdana"/>
                </a:rPr>
                <a:t>, NCEP/CPC</a:t>
              </a:r>
              <a:endParaRPr lang="en-US" sz="1200" i="1" dirty="0">
                <a:latin typeface="Verdana"/>
                <a:cs typeface="Verdan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8598" y="4531469"/>
            <a:ext cx="8675323" cy="1706636"/>
            <a:chOff x="228598" y="4465565"/>
            <a:chExt cx="8675323" cy="1706636"/>
          </a:xfrm>
        </p:grpSpPr>
        <p:sp>
          <p:nvSpPr>
            <p:cNvPr id="26" name="Rectangle 25"/>
            <p:cNvSpPr/>
            <p:nvPr/>
          </p:nvSpPr>
          <p:spPr>
            <a:xfrm>
              <a:off x="228598" y="4465565"/>
              <a:ext cx="8675323" cy="1706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78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650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64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62944" y="5849306"/>
              <a:ext cx="15000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Southwest US</a:t>
              </a:r>
              <a:endParaRPr lang="en-US" sz="1400" i="1" dirty="0">
                <a:latin typeface="Verdana"/>
                <a:cs typeface="Verdan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3638" y="5849306"/>
              <a:ext cx="16252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Northern Plains</a:t>
              </a:r>
              <a:endParaRPr lang="en-US" sz="1400" i="1" dirty="0">
                <a:latin typeface="Verdana"/>
                <a:cs typeface="Verdan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9065" y="5849306"/>
              <a:ext cx="14609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Southeast US</a:t>
              </a:r>
              <a:endParaRPr lang="en-US" sz="1400" i="1" dirty="0">
                <a:latin typeface="Verdana"/>
                <a:cs typeface="Verdan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8600" y="74266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2000" b="1" i="1" dirty="0">
                <a:solidFill>
                  <a:prstClr val="black"/>
                </a:solidFill>
                <a:latin typeface="Verdana" panose="020B0604030504040204" pitchFamily="34" charset="0"/>
              </a:rPr>
              <a:t>LDAS </a:t>
            </a:r>
            <a:r>
              <a:rPr lang="en-US" altLang="en-US" sz="2000" b="1" i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Upgrade: 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GLDASv2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New Precipitation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Forcing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137271" y="6203475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28600" y="57151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GLDAS Global Drought Monitor</a:t>
            </a:r>
            <a:endParaRPr lang="en-US" sz="2000" b="1" i="1" dirty="0">
              <a:solidFill>
                <a:srgbClr val="FF0000"/>
              </a:solidFill>
              <a:latin typeface="Verdana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80237"/>
            <a:ext cx="9144000" cy="3121933"/>
            <a:chOff x="0" y="3294525"/>
            <a:chExt cx="9144000" cy="312193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3294525"/>
              <a:ext cx="9144000" cy="3121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292858" y="4368641"/>
              <a:ext cx="262254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b="1" i="1" dirty="0" smtClean="0">
                  <a:latin typeface="Verdana" charset="0"/>
                </a:rPr>
                <a:t>July 2012 </a:t>
              </a:r>
              <a:r>
                <a:rPr lang="en-GB" b="1" i="1" dirty="0">
                  <a:latin typeface="Verdana" charset="0"/>
                </a:rPr>
                <a:t>Soil Moisture </a:t>
              </a:r>
              <a:r>
                <a:rPr lang="en-GB" b="1" i="1" dirty="0" smtClean="0">
                  <a:latin typeface="Verdana" charset="0"/>
                </a:rPr>
                <a:t>Anomaly</a:t>
              </a:r>
              <a:r>
                <a:rPr lang="en-GB" i="1" dirty="0" smtClean="0">
                  <a:latin typeface="Verdana" charset="0"/>
                </a:rPr>
                <a:t> </a:t>
              </a:r>
              <a:r>
                <a:rPr lang="en-GB" i="1" dirty="0">
                  <a:latin typeface="Verdana" charset="0"/>
                </a:rPr>
                <a:t>from </a:t>
              </a:r>
              <a:r>
                <a:rPr lang="en-GB" i="1" dirty="0" smtClean="0">
                  <a:latin typeface="Verdana" charset="0"/>
                </a:rPr>
                <a:t>NCEP GLDASv2</a:t>
              </a:r>
              <a:endParaRPr lang="en-US" i="1" dirty="0">
                <a:latin typeface="Verdan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600" y="3544704"/>
              <a:ext cx="6003778" cy="2681227"/>
              <a:chOff x="349250" y="3765195"/>
              <a:chExt cx="5852160" cy="2514600"/>
            </a:xfrm>
          </p:grpSpPr>
          <p:pic>
            <p:nvPicPr>
              <p:cNvPr id="36" name="Picture 35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57" r="3591"/>
              <a:stretch/>
            </p:blipFill>
            <p:spPr>
              <a:xfrm>
                <a:off x="349250" y="3765195"/>
                <a:ext cx="585216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629849" y="4835161"/>
                <a:ext cx="1437425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/>
                    <a:cs typeface="Verdana"/>
                  </a:rPr>
                  <a:t>Uganda flooding</a:t>
                </a:r>
                <a:endPara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63897" y="4523601"/>
                <a:ext cx="1043876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C00000"/>
                    </a:solidFill>
                    <a:latin typeface="Verdana"/>
                    <a:cs typeface="Verdana"/>
                  </a:rPr>
                  <a:t>US drought</a:t>
                </a:r>
                <a:endParaRPr lang="en-US" sz="1050" b="1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229059" y="4305603"/>
                <a:ext cx="1428596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C00000"/>
                    </a:solidFill>
                    <a:latin typeface="Verdana"/>
                    <a:cs typeface="Verdana"/>
                  </a:rPr>
                  <a:t>Russian drought</a:t>
                </a:r>
                <a:endParaRPr lang="en-US" sz="1050" b="1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8400" y="3737024"/>
            <a:ext cx="9144000" cy="260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3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0" y="3857596"/>
            <a:ext cx="2927577" cy="23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" y="3857596"/>
            <a:ext cx="3001889" cy="23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6331132" y="4583332"/>
            <a:ext cx="27264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1" dirty="0">
                <a:latin typeface="Verdana" charset="0"/>
              </a:rPr>
              <a:t>2002-2007, </a:t>
            </a:r>
            <a:r>
              <a:rPr lang="en-US" altLang="en-US" b="1" i="1" dirty="0" smtClean="0">
                <a:latin typeface="Verdana" charset="0"/>
              </a:rPr>
              <a:t/>
            </a:r>
            <a:br>
              <a:rPr lang="en-US" altLang="en-US" b="1" i="1" dirty="0" smtClean="0">
                <a:latin typeface="Verdana" charset="0"/>
              </a:rPr>
            </a:br>
            <a:r>
              <a:rPr lang="en-US" altLang="en-US" b="1" i="1" dirty="0" smtClean="0">
                <a:latin typeface="Verdana" charset="0"/>
              </a:rPr>
              <a:t>The </a:t>
            </a:r>
            <a:r>
              <a:rPr lang="en-US" altLang="en-US" b="1" i="1" dirty="0">
                <a:latin typeface="Verdana" charset="0"/>
              </a:rPr>
              <a:t>Australian Millennium Drought</a:t>
            </a:r>
          </a:p>
          <a:p>
            <a:r>
              <a:rPr lang="en-GB" i="1" dirty="0" smtClean="0">
                <a:latin typeface="Verdana" charset="0"/>
              </a:rPr>
              <a:t>from NCEP GLDASv2</a:t>
            </a:r>
            <a:endParaRPr lang="en-US" i="1" dirty="0">
              <a:latin typeface="Verdana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37271" y="6124947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77307" y="4829577"/>
            <a:ext cx="1153825" cy="10818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6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244438" y="2458360"/>
            <a:ext cx="259080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Max.-Snow Albedo</a:t>
            </a:r>
          </a:p>
          <a:p>
            <a:pPr algn="ctr"/>
            <a:r>
              <a:rPr lang="en-US" sz="1400" dirty="0" smtClean="0">
                <a:latin typeface="Verdana" charset="0"/>
              </a:rPr>
              <a:t>(</a:t>
            </a:r>
            <a:r>
              <a:rPr lang="en-US" sz="1400" dirty="0" smtClean="0">
                <a:latin typeface="Verdana" charset="0"/>
              </a:rPr>
              <a:t>5-km MODIS</a:t>
            </a:r>
            <a:r>
              <a:rPr lang="en-US" sz="1400" dirty="0" smtClean="0">
                <a:latin typeface="Verdana" charset="0"/>
              </a:rPr>
              <a:t>)</a:t>
            </a:r>
            <a:endParaRPr lang="en-US" sz="1400" dirty="0">
              <a:latin typeface="Verdana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5515457" y="4960657"/>
            <a:ext cx="2555488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Snow-Free Albedo</a:t>
            </a:r>
            <a:endParaRPr lang="en-US" dirty="0">
              <a:latin typeface="Verdana" charset="0"/>
            </a:endParaRPr>
          </a:p>
          <a:p>
            <a:pPr algn="ctr"/>
            <a:r>
              <a:rPr lang="en-US" sz="1400" dirty="0" smtClean="0">
                <a:latin typeface="Verdana" charset="0"/>
              </a:rPr>
              <a:t>(</a:t>
            </a:r>
            <a:r>
              <a:rPr lang="en-US" sz="1400" dirty="0" smtClean="0">
                <a:latin typeface="Verdana" charset="0"/>
              </a:rPr>
              <a:t>5-km MODIS</a:t>
            </a:r>
            <a:r>
              <a:rPr lang="en-US" sz="1400" dirty="0" smtClean="0">
                <a:latin typeface="Verdana" charset="0"/>
              </a:rPr>
              <a:t>)</a:t>
            </a:r>
            <a:endParaRPr lang="en-US" sz="1400" dirty="0">
              <a:latin typeface="Verdana" charset="0"/>
            </a:endParaRPr>
          </a:p>
        </p:txBody>
      </p:sp>
      <p:pic>
        <p:nvPicPr>
          <p:cNvPr id="26634" name="Picture 14" descr="maxsnoal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291" r="107" b="4073"/>
          <a:stretch>
            <a:fillRect/>
          </a:stretch>
        </p:blipFill>
        <p:spPr bwMode="auto">
          <a:xfrm>
            <a:off x="6171840" y="675280"/>
            <a:ext cx="274176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27520" y="4960657"/>
            <a:ext cx="44640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Green Vegetation </a:t>
            </a:r>
            <a:r>
              <a:rPr lang="en-US" b="1" dirty="0" smtClean="0">
                <a:latin typeface="Verdana" charset="0"/>
              </a:rPr>
              <a:t>Fraction (GVF) </a:t>
            </a:r>
            <a:r>
              <a:rPr lang="en-US" sz="1400" dirty="0" smtClean="0">
                <a:latin typeface="Verdana" charset="0"/>
              </a:rPr>
              <a:t>(</a:t>
            </a:r>
            <a:r>
              <a:rPr lang="en-US" sz="1400" dirty="0">
                <a:latin typeface="Verdana" charset="0"/>
              </a:rPr>
              <a:t>monthly, 1/8-deg</a:t>
            </a:r>
            <a:r>
              <a:rPr lang="en-US" sz="1400" dirty="0" smtClean="0">
                <a:latin typeface="Verdana" charset="0"/>
              </a:rPr>
              <a:t>, NESDIS/AVHRR</a:t>
            </a:r>
            <a:r>
              <a:rPr lang="en-US" sz="1400" dirty="0">
                <a:latin typeface="Verdana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520" y="3122927"/>
            <a:ext cx="4204800" cy="1828800"/>
            <a:chOff x="227520" y="3657984"/>
            <a:chExt cx="4204800" cy="1828800"/>
          </a:xfrm>
        </p:grpSpPr>
        <p:grpSp>
          <p:nvGrpSpPr>
            <p:cNvPr id="26635" name="Group 15"/>
            <p:cNvGrpSpPr>
              <a:grpSpLocks/>
            </p:cNvGrpSpPr>
            <p:nvPr/>
          </p:nvGrpSpPr>
          <p:grpSpPr bwMode="auto">
            <a:xfrm>
              <a:off x="227520" y="3657984"/>
              <a:ext cx="4204800" cy="1828800"/>
              <a:chOff x="143" y="2303"/>
              <a:chExt cx="2649" cy="1238"/>
            </a:xfrm>
          </p:grpSpPr>
          <p:pic>
            <p:nvPicPr>
              <p:cNvPr id="26641" name="Picture 16" descr="globala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5" t="16687" r="8247" b="2371"/>
              <a:stretch>
                <a:fillRect/>
              </a:stretch>
            </p:blipFill>
            <p:spPr bwMode="auto">
              <a:xfrm>
                <a:off x="1468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2" name="Picture 17" descr="globala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6" t="16942" r="8379" b="2710"/>
              <a:stretch>
                <a:fillRect/>
              </a:stretch>
            </p:blipFill>
            <p:spPr bwMode="auto">
              <a:xfrm>
                <a:off x="143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2386080" y="4810641"/>
              <a:ext cx="640753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sz="1400" b="1" i="1">
                  <a:latin typeface="Verdana" charset="0"/>
                </a:rPr>
                <a:t>July</a:t>
              </a: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309600" y="4810641"/>
              <a:ext cx="582456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sz="1400" b="1" i="1">
                  <a:latin typeface="Verdana" charset="0"/>
                </a:rPr>
                <a:t>Jan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91520" y="3122927"/>
            <a:ext cx="4201920" cy="1828800"/>
            <a:chOff x="4691520" y="3657984"/>
            <a:chExt cx="4201920" cy="1828800"/>
          </a:xfrm>
        </p:grpSpPr>
        <p:grpSp>
          <p:nvGrpSpPr>
            <p:cNvPr id="26631" name="Group 9"/>
            <p:cNvGrpSpPr>
              <a:grpSpLocks/>
            </p:cNvGrpSpPr>
            <p:nvPr/>
          </p:nvGrpSpPr>
          <p:grpSpPr bwMode="auto">
            <a:xfrm>
              <a:off x="4691520" y="3657984"/>
              <a:ext cx="4201920" cy="1828800"/>
              <a:chOff x="2968" y="2303"/>
              <a:chExt cx="2647" cy="1238"/>
            </a:xfrm>
          </p:grpSpPr>
          <p:pic>
            <p:nvPicPr>
              <p:cNvPr id="26643" name="Picture 10" descr="alb_global3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9" t="18118" r="7091" b="9764"/>
              <a:stretch>
                <a:fillRect/>
              </a:stretch>
            </p:blipFill>
            <p:spPr bwMode="auto">
              <a:xfrm>
                <a:off x="4291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4" name="Picture 11" descr="alb_global1"/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5" t="18353" r="7272" b="9882"/>
              <a:stretch>
                <a:fillRect/>
              </a:stretch>
            </p:blipFill>
            <p:spPr bwMode="auto">
              <a:xfrm>
                <a:off x="2968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39" name="Rectangle 22"/>
            <p:cNvSpPr>
              <a:spLocks noChangeArrowheads="1"/>
            </p:cNvSpPr>
            <p:nvPr/>
          </p:nvSpPr>
          <p:spPr bwMode="auto">
            <a:xfrm>
              <a:off x="6851835" y="4810641"/>
              <a:ext cx="1057772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b="1" i="1">
                  <a:latin typeface="Verdana" charset="0"/>
                </a:rPr>
                <a:t>summer</a:t>
              </a:r>
            </a:p>
          </p:txBody>
        </p:sp>
        <p:sp>
          <p:nvSpPr>
            <p:cNvPr id="26640" name="Rectangle 23"/>
            <p:cNvSpPr>
              <a:spLocks noChangeArrowheads="1"/>
            </p:cNvSpPr>
            <p:nvPr/>
          </p:nvSpPr>
          <p:spPr bwMode="auto">
            <a:xfrm>
              <a:off x="4776274" y="4810641"/>
              <a:ext cx="890333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b="1" i="1">
                  <a:latin typeface="Verdana" charset="0"/>
                </a:rPr>
                <a:t>winter</a:t>
              </a:r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28600" y="5613536"/>
            <a:ext cx="8686800" cy="76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222250" indent="-222250" eaLnBrk="0" hangingPunct="0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Climatologies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:  fixed/annual, monthly, weekly.</a:t>
            </a:r>
          </a:p>
          <a:p>
            <a:pPr marL="222250" indent="-222250" eaLnBrk="0" hangingPunct="0"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ear real-time observations, e.g. GVF “becoming” a land state.</a:t>
            </a:r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31" name="Picture 53" descr="STATSGO-FAO-soils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3058" r="8818" b="27765"/>
          <a:stretch>
            <a:fillRect/>
          </a:stretch>
        </p:blipFill>
        <p:spPr bwMode="auto">
          <a:xfrm>
            <a:off x="3203575" y="675280"/>
            <a:ext cx="2741613" cy="1828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454400" y="2458251"/>
            <a:ext cx="2239963" cy="5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Verdana" charset="0"/>
                <a:cs typeface="Arial" charset="0"/>
              </a:rPr>
              <a:t>Soil Type</a:t>
            </a:r>
          </a:p>
          <a:p>
            <a:pPr algn="ctr"/>
            <a:r>
              <a:rPr lang="en-US" sz="1400" dirty="0">
                <a:latin typeface="Verdana" charset="0"/>
                <a:cs typeface="Arial" charset="0"/>
              </a:rPr>
              <a:t>(1-km, STATSGO-FAO)</a:t>
            </a:r>
          </a:p>
        </p:txBody>
      </p:sp>
      <p:pic>
        <p:nvPicPr>
          <p:cNvPr id="34" name="Picture 24" descr="VinceWongAGU09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1600" r="11600" b="29733"/>
          <a:stretch>
            <a:fillRect/>
          </a:stretch>
        </p:blipFill>
        <p:spPr bwMode="auto">
          <a:xfrm>
            <a:off x="227013" y="675280"/>
            <a:ext cx="2741612" cy="1828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449263" y="2458251"/>
            <a:ext cx="2297112" cy="5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Verdana" charset="0"/>
                <a:cs typeface="Arial" charset="0"/>
              </a:rPr>
              <a:t>Vegetation Type</a:t>
            </a:r>
          </a:p>
          <a:p>
            <a:pPr algn="ctr"/>
            <a:r>
              <a:rPr lang="en-US" sz="1400" dirty="0">
                <a:latin typeface="Verdana" charset="0"/>
                <a:cs typeface="Arial" charset="0"/>
              </a:rPr>
              <a:t>(1-km, IGBP-MODIS)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30188" y="74265"/>
            <a:ext cx="868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Verdana" charset="0"/>
              </a:rPr>
              <a:t>Land Data Sets Used in NCEP </a:t>
            </a:r>
            <a:r>
              <a:rPr lang="en-US" sz="2000" b="1" i="1" dirty="0" smtClean="0">
                <a:solidFill>
                  <a:srgbClr val="000000"/>
                </a:solidFill>
                <a:latin typeface="Verdana" charset="0"/>
              </a:rPr>
              <a:t>Modeling </a:t>
            </a:r>
            <a:r>
              <a:rPr lang="en-US" sz="2000" b="1" i="1" dirty="0">
                <a:solidFill>
                  <a:srgbClr val="000000"/>
                </a:solidFill>
                <a:latin typeface="Verdana" charset="0"/>
              </a:rPr>
              <a:t>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1394" y="-3602"/>
            <a:ext cx="9144000" cy="715089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idx="4294967295"/>
          </p:nvPr>
        </p:nvSpPr>
        <p:spPr>
          <a:xfrm>
            <a:off x="3200400" y="2130425"/>
            <a:ext cx="36576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200400" y="2130425"/>
            <a:ext cx="36576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33400" y="-1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Satellite-based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</a:rPr>
              <a:t>Land Data </a:t>
            </a: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Assimilation in </a:t>
            </a:r>
            <a:b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NCEP Modeling Systems</a:t>
            </a:r>
            <a:endParaRPr lang="en-US" altLang="en-US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8600" y="717508"/>
            <a:ext cx="868680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0" indent="-222250">
              <a:lnSpc>
                <a:spcPts val="2200"/>
              </a:lnSpc>
              <a:spcAft>
                <a:spcPts val="400"/>
              </a:spcAft>
              <a:buFont typeface="Arial"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Use NASA Land </a:t>
            </a:r>
            <a:r>
              <a:rPr lang="en-US" altLang="en-US" sz="1800" dirty="0" smtClean="0">
                <a:latin typeface="Verdana" panose="020B0604030504040204" pitchFamily="34" charset="0"/>
              </a:rPr>
              <a:t>Information </a:t>
            </a:r>
            <a:r>
              <a:rPr lang="en-US" altLang="en-US" sz="1800" dirty="0">
                <a:latin typeface="Verdana" panose="020B0604030504040204" pitchFamily="34" charset="0"/>
              </a:rPr>
              <a:t>System (LIS) to serve as </a:t>
            </a:r>
            <a:r>
              <a:rPr lang="en-US" altLang="en-US" sz="1800" dirty="0" smtClean="0">
                <a:latin typeface="Verdana" panose="020B0604030504040204" pitchFamily="34" charset="0"/>
              </a:rPr>
              <a:t>a unified</a:t>
            </a:r>
            <a:r>
              <a:rPr lang="en-US" altLang="en-US" sz="1800" dirty="0" smtClean="0">
                <a:latin typeface="Verdana" panose="020B0604030504040204" pitchFamily="34" charset="0"/>
              </a:rPr>
              <a:t> </a:t>
            </a:r>
            <a:r>
              <a:rPr lang="en-US" altLang="en-US" sz="1800" dirty="0">
                <a:latin typeface="Verdana" panose="020B0604030504040204" pitchFamily="34" charset="0"/>
              </a:rPr>
              <a:t>Land Data Assimilation System (LDAS) for </a:t>
            </a:r>
            <a:r>
              <a:rPr lang="en-US" altLang="en-US" sz="1800" dirty="0" smtClean="0">
                <a:latin typeface="Verdana" panose="020B0604030504040204" pitchFamily="34" charset="0"/>
              </a:rPr>
              <a:t>testing both </a:t>
            </a:r>
            <a:r>
              <a:rPr lang="en-US" altLang="en-US" sz="1800" dirty="0" smtClean="0">
                <a:latin typeface="Verdana" panose="020B0604030504040204" pitchFamily="34" charset="0"/>
              </a:rPr>
              <a:t>GLDAS and </a:t>
            </a:r>
            <a:r>
              <a:rPr lang="en-US" altLang="en-US" sz="1800" dirty="0" smtClean="0">
                <a:latin typeface="Verdana" panose="020B0604030504040204" pitchFamily="34" charset="0"/>
              </a:rPr>
              <a:t>NLDAS.</a:t>
            </a:r>
          </a:p>
          <a:p>
            <a:pPr marL="222250" indent="-222250">
              <a:lnSpc>
                <a:spcPts val="2200"/>
              </a:lnSpc>
              <a:spcAft>
                <a:spcPts val="400"/>
              </a:spcAft>
              <a:buFont typeface="Arial"/>
              <a:buChar char="•"/>
            </a:pPr>
            <a:r>
              <a:rPr lang="en-US" altLang="en-US" sz="1800" dirty="0" smtClean="0">
                <a:latin typeface="Verdana" panose="020B0604030504040204" pitchFamily="34" charset="0"/>
              </a:rPr>
              <a:t>LIS </a:t>
            </a:r>
            <a:r>
              <a:rPr lang="en-US" altLang="en-US" sz="1800" dirty="0" err="1" smtClean="0">
                <a:latin typeface="Verdana" panose="020B0604030504040204" pitchFamily="34" charset="0"/>
              </a:rPr>
              <a:t>EnKF</a:t>
            </a:r>
            <a:r>
              <a:rPr lang="en-US" altLang="en-US" sz="1800" dirty="0" smtClean="0">
                <a:latin typeface="Verdana" panose="020B0604030504040204" pitchFamily="34" charset="0"/>
              </a:rPr>
              <a:t>-based Land Data Assimilation tool used to assimilate:</a:t>
            </a:r>
          </a:p>
          <a:p>
            <a:pPr marL="222250" indent="-222250">
              <a:lnSpc>
                <a:spcPts val="2200"/>
              </a:lnSpc>
              <a:buFont typeface="Arial"/>
              <a:buChar char="•"/>
            </a:pPr>
            <a:r>
              <a:rPr lang="en-US" altLang="en-US" sz="1800" dirty="0" smtClean="0">
                <a:solidFill>
                  <a:srgbClr val="1003BF"/>
                </a:solidFill>
                <a:latin typeface="Verdana" panose="020B0604030504040204" pitchFamily="34" charset="0"/>
              </a:rPr>
              <a:t>Snow </a:t>
            </a:r>
            <a:r>
              <a:rPr lang="en-US" altLang="en-US" sz="1800" dirty="0">
                <a:solidFill>
                  <a:srgbClr val="1003BF"/>
                </a:solidFill>
                <a:latin typeface="Verdana" panose="020B0604030504040204" pitchFamily="34" charset="0"/>
              </a:rPr>
              <a:t>cover </a:t>
            </a:r>
            <a:r>
              <a:rPr lang="en-US" altLang="en-US" sz="1800" dirty="0">
                <a:latin typeface="Verdana" panose="020B0604030504040204" pitchFamily="34" charset="0"/>
              </a:rPr>
              <a:t>area (</a:t>
            </a:r>
            <a:r>
              <a:rPr lang="en-US" altLang="en-US" sz="1800" b="1" dirty="0">
                <a:latin typeface="Verdana" panose="020B0604030504040204" pitchFamily="34" charset="0"/>
              </a:rPr>
              <a:t>SCA</a:t>
            </a:r>
            <a:r>
              <a:rPr lang="en-US" altLang="en-US" sz="1800" dirty="0">
                <a:latin typeface="Verdana" panose="020B0604030504040204" pitchFamily="34" charset="0"/>
              </a:rPr>
              <a:t>) from operational NESDIS Interactive </a:t>
            </a:r>
            <a:r>
              <a:rPr lang="en-US" altLang="en-US" sz="1800" dirty="0" err="1">
                <a:latin typeface="Verdana" panose="020B0604030504040204" pitchFamily="34" charset="0"/>
              </a:rPr>
              <a:t>Multisensor</a:t>
            </a:r>
            <a:r>
              <a:rPr lang="en-US" altLang="en-US" sz="1800" dirty="0">
                <a:latin typeface="Verdana" panose="020B0604030504040204" pitchFamily="34" charset="0"/>
              </a:rPr>
              <a:t> Snow and Ice Mapping System (</a:t>
            </a:r>
            <a:r>
              <a:rPr lang="en-US" altLang="en-US" sz="1800" b="1" dirty="0">
                <a:latin typeface="Verdana" panose="020B0604030504040204" pitchFamily="34" charset="0"/>
              </a:rPr>
              <a:t>IMS</a:t>
            </a:r>
            <a:r>
              <a:rPr lang="en-US" altLang="en-US" sz="1800" dirty="0" smtClean="0">
                <a:latin typeface="Verdana" panose="020B0604030504040204" pitchFamily="34" charset="0"/>
              </a:rPr>
              <a:t>), </a:t>
            </a:r>
            <a:r>
              <a:rPr lang="en-US" altLang="en-US" sz="1800" dirty="0">
                <a:latin typeface="Verdana" panose="020B0604030504040204" pitchFamily="34" charset="0"/>
              </a:rPr>
              <a:t>and AFWA </a:t>
            </a:r>
            <a:r>
              <a:rPr lang="en-US" altLang="en-US" sz="1800" dirty="0">
                <a:solidFill>
                  <a:srgbClr val="1003BF"/>
                </a:solidFill>
                <a:latin typeface="Verdana" panose="020B0604030504040204" pitchFamily="34" charset="0"/>
              </a:rPr>
              <a:t>snow depth </a:t>
            </a:r>
            <a:r>
              <a:rPr lang="en-US" altLang="en-US" sz="1800" dirty="0">
                <a:latin typeface="Verdana" panose="020B0604030504040204" pitchFamily="34" charset="0"/>
              </a:rPr>
              <a:t>(</a:t>
            </a:r>
            <a:r>
              <a:rPr lang="en-US" altLang="en-US" sz="1800" b="1" dirty="0">
                <a:latin typeface="Verdana" panose="020B0604030504040204" pitchFamily="34" charset="0"/>
              </a:rPr>
              <a:t>SNODEP</a:t>
            </a:r>
            <a:r>
              <a:rPr lang="en-US" altLang="en-US" sz="1800" dirty="0">
                <a:latin typeface="Verdana" panose="020B0604030504040204" pitchFamily="34" charset="0"/>
              </a:rPr>
              <a:t>) products.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08912" y="2975581"/>
            <a:ext cx="4838700" cy="3214592"/>
            <a:chOff x="4208912" y="3007331"/>
            <a:chExt cx="4838700" cy="3214592"/>
          </a:xfrm>
        </p:grpSpPr>
        <p:sp>
          <p:nvSpPr>
            <p:cNvPr id="25" name="Rectangle 24"/>
            <p:cNvSpPr/>
            <p:nvPr/>
          </p:nvSpPr>
          <p:spPr>
            <a:xfrm>
              <a:off x="4267201" y="3009024"/>
              <a:ext cx="4648198" cy="32128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387506" y="4185725"/>
              <a:ext cx="4481512" cy="196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Build NCEP’s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CFS-GLDAS </a:t>
              </a:r>
              <a:r>
                <a:rPr lang="en-US" altLang="en-US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by incorporating the NASA Land Information System (LIS) into NCEP’s GFS/CFS (left figure)</a:t>
              </a:r>
            </a:p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latin typeface="Verdana" panose="020B0604030504040204" pitchFamily="34" charset="0"/>
                </a:rPr>
                <a:t>Offline tests of the existing </a:t>
              </a:r>
              <a:r>
                <a:rPr lang="en-US" altLang="en-US" sz="1400" dirty="0" err="1">
                  <a:latin typeface="Verdana" panose="020B0604030504040204" pitchFamily="34" charset="0"/>
                </a:rPr>
                <a:t>EnKF</a:t>
              </a:r>
              <a:r>
                <a:rPr lang="en-US" altLang="en-US" sz="1400" dirty="0">
                  <a:latin typeface="Verdana" panose="020B0604030504040204" pitchFamily="34" charset="0"/>
                </a:rPr>
                <a:t>-based land data assimilation capabilities in LIS driven by the operational </a:t>
              </a:r>
              <a:r>
                <a:rPr lang="en-US" altLang="en-US" sz="1400" dirty="0" smtClean="0">
                  <a:latin typeface="Verdana" panose="020B0604030504040204" pitchFamily="34" charset="0"/>
                </a:rPr>
                <a:t>CFS</a:t>
              </a:r>
              <a:r>
                <a:rPr lang="en-US" altLang="en-US" sz="1400" dirty="0">
                  <a:latin typeface="Verdana" panose="020B0604030504040204" pitchFamily="34" charset="0"/>
                </a:rPr>
                <a:t>. </a:t>
              </a:r>
            </a:p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latin typeface="Verdana" panose="020B0604030504040204" pitchFamily="34" charset="0"/>
                </a:rPr>
                <a:t>Coupled land data assimilation tests and evaluation against the operational system</a:t>
              </a:r>
              <a:r>
                <a:rPr lang="en-US" altLang="en-US" sz="1400" dirty="0" smtClean="0">
                  <a:latin typeface="Verdana" panose="020B0604030504040204" pitchFamily="34" charset="0"/>
                </a:rPr>
                <a:t>.</a:t>
              </a:r>
              <a:endParaRPr lang="en-US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4952656" y="3007331"/>
              <a:ext cx="3351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1" dirty="0" smtClean="0">
                  <a:latin typeface="Verdana" panose="020B0604030504040204" pitchFamily="34" charset="0"/>
                </a:rPr>
                <a:t>CFSR</a:t>
              </a:r>
              <a:r>
                <a:rPr lang="en-US" altLang="en-US" sz="1800" b="1" i="1" dirty="0">
                  <a:latin typeface="Verdana" panose="020B0604030504040204" pitchFamily="34" charset="0"/>
                </a:rPr>
                <a:t> </a:t>
              </a:r>
              <a:r>
                <a:rPr lang="en-US" altLang="en-US" sz="1800" b="1" i="1" dirty="0" smtClean="0">
                  <a:latin typeface="Verdana" panose="020B0604030504040204" pitchFamily="34" charset="0"/>
                </a:rPr>
                <a:t>GLDAS</a:t>
              </a:r>
              <a:endParaRPr lang="en-US" altLang="en-US" sz="1800" b="1" i="1" dirty="0">
                <a:latin typeface="Verdana" panose="020B0604030504040204" pitchFamily="34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4208912" y="3657646"/>
              <a:ext cx="4838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</a:rPr>
                <a:t>Michael Ek, 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Jesse </a:t>
              </a:r>
              <a:r>
                <a:rPr lang="en-US" altLang="en-US" sz="1400" i="1" dirty="0" err="1" smtClean="0">
                  <a:solidFill>
                    <a:srgbClr val="FF0000"/>
                  </a:solidFill>
                </a:rPr>
                <a:t>Meng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, </a:t>
              </a:r>
              <a:r>
                <a:rPr lang="en-US" altLang="en-US" sz="1400" i="1" dirty="0" err="1" smtClean="0">
                  <a:solidFill>
                    <a:srgbClr val="FF0000"/>
                  </a:solidFill>
                </a:rPr>
                <a:t>Jiarui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 Dong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 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(NCEP/EMC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</a:rPr>
                <a:t> Christa Peters-</a:t>
              </a:r>
              <a:r>
                <a:rPr lang="en-US" altLang="en-US" sz="1400" i="1" dirty="0" err="1">
                  <a:solidFill>
                    <a:srgbClr val="FF0000"/>
                  </a:solidFill>
                </a:rPr>
                <a:t>Lidard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, </a:t>
              </a:r>
              <a:r>
                <a:rPr lang="en-US" altLang="en-US" sz="1400" i="1" dirty="0" err="1" smtClean="0">
                  <a:solidFill>
                    <a:srgbClr val="FF0000"/>
                  </a:solidFill>
                </a:rPr>
                <a:t>Sujay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 Kumar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(NASA/GSFC)</a:t>
              </a:r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115659" y="6160947"/>
            <a:ext cx="2028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Jiarui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Dong,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119000"/>
            <a:ext cx="4418012" cy="3359862"/>
            <a:chOff x="204789" y="3009024"/>
            <a:chExt cx="4418012" cy="3551238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98"/>
            <a:stretch/>
          </p:blipFill>
          <p:spPr bwMode="auto">
            <a:xfrm>
              <a:off x="204789" y="3009024"/>
              <a:ext cx="4418012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2971800" y="3886200"/>
              <a:ext cx="1295400" cy="1524000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mtClean="0">
                  <a:solidFill>
                    <a:srgbClr val="898989"/>
                  </a:solidFill>
                </a:rPr>
                <a:t> 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4800" y="3877386"/>
              <a:ext cx="3200400" cy="1112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2514718" y="3886197"/>
              <a:ext cx="838200" cy="33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i="1" dirty="0" smtClean="0">
                  <a:latin typeface="Verdana"/>
                  <a:cs typeface="Verdana"/>
                </a:rPr>
                <a:t>NASA</a:t>
              </a:r>
              <a:endParaRPr lang="en-US" altLang="en-US" sz="1600" b="1" i="1" dirty="0">
                <a:latin typeface="Verdana"/>
                <a:cs typeface="Verdana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2514718" y="4651830"/>
              <a:ext cx="973347" cy="33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i="1" dirty="0">
                  <a:latin typeface="Verdana"/>
                  <a:cs typeface="Verdana"/>
                </a:rPr>
                <a:t>(LIS)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35013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727075"/>
            <a:ext cx="2286000" cy="1828800"/>
            <a:chOff x="228600" y="727075"/>
            <a:chExt cx="2286000" cy="1829424"/>
          </a:xfrm>
        </p:grpSpPr>
        <p:pic>
          <p:nvPicPr>
            <p:cNvPr id="69773" name="Picture 9" descr="Screen Shot 2013-11-13 at 4.27.44 PM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27075"/>
              <a:ext cx="2286000" cy="182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74" name="TextBox 10"/>
            <p:cNvSpPr txBox="1">
              <a:spLocks noChangeArrowheads="1"/>
            </p:cNvSpPr>
            <p:nvPr/>
          </p:nvSpPr>
          <p:spPr bwMode="auto">
            <a:xfrm>
              <a:off x="304800" y="762000"/>
              <a:ext cx="1869384" cy="64633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>
                  <a:latin typeface="Verdana" charset="0"/>
                  <a:cs typeface="Verdana" charset="0"/>
                </a:rPr>
                <a:t>Atmospheric</a:t>
              </a:r>
            </a:p>
            <a:p>
              <a:pPr algn="ctr"/>
              <a:r>
                <a:rPr lang="en-US" sz="1800" b="1">
                  <a:latin typeface="Verdana" charset="0"/>
                  <a:cs typeface="Verdana" charset="0"/>
                </a:rPr>
                <a:t>Forcing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67502" y="730250"/>
            <a:ext cx="6724098" cy="2089150"/>
            <a:chOff x="2267502" y="729597"/>
            <a:chExt cx="6724098" cy="2089803"/>
          </a:xfrm>
        </p:grpSpPr>
        <p:pic>
          <p:nvPicPr>
            <p:cNvPr id="69770" name="Picture 9" descr="Irene_Lee_Flood_2011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7620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71" name="Rectangle 1"/>
            <p:cNvSpPr>
              <a:spLocks noChangeArrowheads="1"/>
            </p:cNvSpPr>
            <p:nvPr/>
          </p:nvSpPr>
          <p:spPr bwMode="auto">
            <a:xfrm>
              <a:off x="2267502" y="729597"/>
              <a:ext cx="6724098" cy="33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Ensemble mean daily </a:t>
              </a:r>
              <a:r>
                <a:rPr lang="en-US" sz="1600" b="1" dirty="0" err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streamflow</a:t>
              </a:r>
              <a:r>
                <a:rPr lang="en-US" sz="1600" b="1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anomaly (NLDAS)</a:t>
              </a:r>
              <a:endParaRPr lang="en-US" sz="1600" b="1" dirty="0"/>
            </a:p>
          </p:txBody>
        </p:sp>
        <p:sp>
          <p:nvSpPr>
            <p:cNvPr id="69772" name="Rectangle 2"/>
            <p:cNvSpPr>
              <a:spLocks noChangeArrowheads="1"/>
            </p:cNvSpPr>
            <p:nvPr/>
          </p:nvSpPr>
          <p:spPr bwMode="auto">
            <a:xfrm>
              <a:off x="6019800" y="1104109"/>
              <a:ext cx="2743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defTabSz="457200" eaLnBrk="1" hangingPunct="1"/>
              <a:r>
                <a:rPr lang="en-US" sz="1800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Hurricane Irene and Tropical Storm Lee, 20 August – 17 September 2011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43200" y="2514600"/>
            <a:ext cx="6019800" cy="2057400"/>
            <a:chOff x="2743200" y="2514600"/>
            <a:chExt cx="6019800" cy="2057400"/>
          </a:xfrm>
        </p:grpSpPr>
        <p:pic>
          <p:nvPicPr>
            <p:cNvPr id="69768" name="Picture 1" descr="Sandy_Strm_anomaly.gi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5146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Box 145"/>
            <p:cNvSpPr txBox="1"/>
            <p:nvPr/>
          </p:nvSpPr>
          <p:spPr>
            <a:xfrm>
              <a:off x="6019800" y="2843738"/>
              <a:ext cx="2743200" cy="9239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err="1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Superstorm</a:t>
              </a:r>
              <a:r>
                <a:rPr lang="en-US" sz="1800" dirty="0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 Sandy, </a:t>
              </a:r>
              <a:r>
                <a:rPr lang="en-US" sz="180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29 October – 04 November 2012</a:t>
              </a:r>
              <a:endParaRPr lang="en-US" sz="1800" dirty="0">
                <a:solidFill>
                  <a:srgbClr val="000000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43200" y="4267200"/>
            <a:ext cx="6019800" cy="2057400"/>
            <a:chOff x="2743200" y="4267200"/>
            <a:chExt cx="6019800" cy="2057400"/>
          </a:xfrm>
        </p:grpSpPr>
        <p:pic>
          <p:nvPicPr>
            <p:cNvPr id="69766" name="Picture 2" descr="SEP2013_STRM_anom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2672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6019800" y="4596338"/>
              <a:ext cx="27432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Colorado Front Range Flooding, </a:t>
              </a:r>
              <a:r>
                <a:rPr lang="en-US" sz="180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September 2013</a:t>
              </a:r>
              <a:endParaRPr lang="en-US" sz="1800" dirty="0">
                <a:solidFill>
                  <a:srgbClr val="000000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8600" y="4829175"/>
            <a:ext cx="2286000" cy="1484313"/>
            <a:chOff x="228600" y="4829234"/>
            <a:chExt cx="2286000" cy="1483698"/>
          </a:xfrm>
        </p:grpSpPr>
        <p:pic>
          <p:nvPicPr>
            <p:cNvPr id="69764" name="Picture 4" descr="blue-cube.jp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29234"/>
              <a:ext cx="2286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65" name="Text Box 7"/>
            <p:cNvSpPr txBox="1">
              <a:spLocks noChangeArrowheads="1"/>
            </p:cNvSpPr>
            <p:nvPr/>
          </p:nvSpPr>
          <p:spPr bwMode="auto">
            <a:xfrm>
              <a:off x="396883" y="5943600"/>
              <a:ext cx="1949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 i="1">
                  <a:latin typeface="Verdana" charset="0"/>
                </a:rPr>
                <a:t>Groundwater</a:t>
              </a:r>
              <a:endParaRPr lang="en-US" sz="1400" b="1" i="1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600" y="2527300"/>
            <a:ext cx="2286000" cy="2278063"/>
            <a:chOff x="228600" y="2527867"/>
            <a:chExt cx="2286000" cy="2277061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34912" y="2527867"/>
              <a:ext cx="1873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 b="1" i="1">
                  <a:latin typeface="Verdana" charset="0"/>
                </a:rPr>
                <a:t>Surface flow</a:t>
              </a:r>
            </a:p>
          </p:txBody>
        </p:sp>
        <p:grpSp>
          <p:nvGrpSpPr>
            <p:cNvPr id="69643" name="Group 8"/>
            <p:cNvGrpSpPr>
              <a:grpSpLocks/>
            </p:cNvGrpSpPr>
            <p:nvPr/>
          </p:nvGrpSpPr>
          <p:grpSpPr bwMode="auto">
            <a:xfrm>
              <a:off x="228600" y="2868567"/>
              <a:ext cx="2286000" cy="1371600"/>
              <a:chOff x="2064" y="672"/>
              <a:chExt cx="1440" cy="1276"/>
            </a:xfrm>
          </p:grpSpPr>
          <p:grpSp>
            <p:nvGrpSpPr>
              <p:cNvPr id="69645" name="Group 9"/>
              <p:cNvGrpSpPr>
                <a:grpSpLocks/>
              </p:cNvGrpSpPr>
              <p:nvPr/>
            </p:nvGrpSpPr>
            <p:grpSpPr bwMode="auto">
              <a:xfrm>
                <a:off x="2064" y="1390"/>
                <a:ext cx="1152" cy="558"/>
                <a:chOff x="1824" y="3027"/>
                <a:chExt cx="1824" cy="1063"/>
              </a:xfrm>
            </p:grpSpPr>
            <p:grpSp>
              <p:nvGrpSpPr>
                <p:cNvPr id="69726" name="Group 10"/>
                <p:cNvGrpSpPr>
                  <a:grpSpLocks/>
                </p:cNvGrpSpPr>
                <p:nvPr/>
              </p:nvGrpSpPr>
              <p:grpSpPr bwMode="auto">
                <a:xfrm>
                  <a:off x="1824" y="3027"/>
                  <a:ext cx="456" cy="605"/>
                  <a:chOff x="384" y="1824"/>
                  <a:chExt cx="528" cy="685"/>
                </a:xfrm>
              </p:grpSpPr>
              <p:sp>
                <p:nvSpPr>
                  <p:cNvPr id="6975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448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35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256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160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068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977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85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24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7" name="Group 19"/>
                <p:cNvGrpSpPr>
                  <a:grpSpLocks/>
                </p:cNvGrpSpPr>
                <p:nvPr/>
              </p:nvGrpSpPr>
              <p:grpSpPr bwMode="auto">
                <a:xfrm>
                  <a:off x="2280" y="3196"/>
                  <a:ext cx="456" cy="605"/>
                  <a:chOff x="384" y="1824"/>
                  <a:chExt cx="528" cy="685"/>
                </a:xfrm>
              </p:grpSpPr>
              <p:sp>
                <p:nvSpPr>
                  <p:cNvPr id="6974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448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35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256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160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068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977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85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24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8" name="Group 28"/>
                <p:cNvGrpSpPr>
                  <a:grpSpLocks/>
                </p:cNvGrpSpPr>
                <p:nvPr/>
              </p:nvGrpSpPr>
              <p:grpSpPr bwMode="auto">
                <a:xfrm>
                  <a:off x="2736" y="3496"/>
                  <a:ext cx="456" cy="594"/>
                  <a:chOff x="1824" y="2304"/>
                  <a:chExt cx="893" cy="1056"/>
                </a:xfrm>
              </p:grpSpPr>
              <p:sp>
                <p:nvSpPr>
                  <p:cNvPr id="6974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893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120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976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832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688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544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400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304"/>
                    <a:ext cx="893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9" name="Group 37"/>
                <p:cNvGrpSpPr>
                  <a:grpSpLocks/>
                </p:cNvGrpSpPr>
                <p:nvPr/>
              </p:nvGrpSpPr>
              <p:grpSpPr bwMode="auto">
                <a:xfrm>
                  <a:off x="3192" y="3194"/>
                  <a:ext cx="456" cy="618"/>
                  <a:chOff x="1776" y="2243"/>
                  <a:chExt cx="528" cy="698"/>
                </a:xfrm>
              </p:grpSpPr>
              <p:sp>
                <p:nvSpPr>
                  <p:cNvPr id="6973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880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784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688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59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96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00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304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243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730" name="AutoShape 46"/>
                <p:cNvSpPr>
                  <a:spLocks noChangeArrowheads="1"/>
                </p:cNvSpPr>
                <p:nvPr/>
              </p:nvSpPr>
              <p:spPr bwMode="auto">
                <a:xfrm rot="1015650">
                  <a:off x="2031" y="3489"/>
                  <a:ext cx="456" cy="84"/>
                </a:xfrm>
                <a:prstGeom prst="rightArrow">
                  <a:avLst>
                    <a:gd name="adj1" fmla="val 50000"/>
                    <a:gd name="adj2" fmla="val 135714"/>
                  </a:avLst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31" name="AutoShape 47"/>
                <p:cNvSpPr>
                  <a:spLocks noChangeArrowheads="1"/>
                </p:cNvSpPr>
                <p:nvPr/>
              </p:nvSpPr>
              <p:spPr bwMode="auto">
                <a:xfrm rot="7175008">
                  <a:off x="2724" y="3468"/>
                  <a:ext cx="429" cy="118"/>
                </a:xfrm>
                <a:prstGeom prst="rightArrow">
                  <a:avLst>
                    <a:gd name="adj1" fmla="val 50000"/>
                    <a:gd name="adj2" fmla="val 90890"/>
                  </a:avLst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46" name="Group 48"/>
              <p:cNvGrpSpPr>
                <a:grpSpLocks/>
              </p:cNvGrpSpPr>
              <p:nvPr/>
            </p:nvGrpSpPr>
            <p:grpSpPr bwMode="auto">
              <a:xfrm>
                <a:off x="2064" y="672"/>
                <a:ext cx="1440" cy="707"/>
                <a:chOff x="16416" y="3120"/>
                <a:chExt cx="7440" cy="4512"/>
              </a:xfrm>
            </p:grpSpPr>
            <p:grpSp>
              <p:nvGrpSpPr>
                <p:cNvPr id="69647" name="Group 49"/>
                <p:cNvGrpSpPr>
                  <a:grpSpLocks/>
                </p:cNvGrpSpPr>
                <p:nvPr/>
              </p:nvGrpSpPr>
              <p:grpSpPr bwMode="auto">
                <a:xfrm>
                  <a:off x="16416" y="3120"/>
                  <a:ext cx="7440" cy="4512"/>
                  <a:chOff x="16416" y="3120"/>
                  <a:chExt cx="7440" cy="4512"/>
                </a:xfrm>
              </p:grpSpPr>
              <p:sp>
                <p:nvSpPr>
                  <p:cNvPr id="69694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7760" y="3216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7424" y="3840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6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8720" y="350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7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8384" y="422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8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7088" y="4320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9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6752" y="4752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0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8048" y="470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1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6416" y="4752"/>
                    <a:ext cx="1296" cy="288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2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7712" y="494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7376" y="5184"/>
                    <a:ext cx="1296" cy="244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0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8336" y="3120"/>
                    <a:ext cx="5520" cy="4512"/>
                    <a:chOff x="18336" y="3120"/>
                    <a:chExt cx="5520" cy="4512"/>
                  </a:xfrm>
                </p:grpSpPr>
                <p:sp>
                  <p:nvSpPr>
                    <p:cNvPr id="69705" name="AutoShap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0" y="3120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6" name="AutoShap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44" y="3984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7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08" y="499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8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72" y="523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9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6" y="5472"/>
                      <a:ext cx="1296" cy="2160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0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0" y="3408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1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04" y="427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2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8" y="5136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32" y="5568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96" y="5760"/>
                      <a:ext cx="1296" cy="187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715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56" y="3456"/>
                      <a:ext cx="3600" cy="4176"/>
                      <a:chOff x="20256" y="3456"/>
                      <a:chExt cx="3600" cy="4176"/>
                    </a:xfrm>
                  </p:grpSpPr>
                  <p:sp>
                    <p:nvSpPr>
                      <p:cNvPr id="69716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00" y="3744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7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60" y="3456"/>
                        <a:ext cx="1296" cy="2832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8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64" y="4464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9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24" y="4224"/>
                        <a:ext cx="1296" cy="240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0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928" y="4992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1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88" y="5136"/>
                        <a:ext cx="1296" cy="182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2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92" y="5808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3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552" y="6000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4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56" y="6048"/>
                        <a:ext cx="1296" cy="158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5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16" y="6528"/>
                        <a:ext cx="1296" cy="110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9648" name="Group 82"/>
                <p:cNvGrpSpPr>
                  <a:grpSpLocks/>
                </p:cNvGrpSpPr>
                <p:nvPr/>
              </p:nvGrpSpPr>
              <p:grpSpPr bwMode="auto">
                <a:xfrm>
                  <a:off x="17424" y="3264"/>
                  <a:ext cx="6072" cy="3482"/>
                  <a:chOff x="17424" y="3264"/>
                  <a:chExt cx="6072" cy="3482"/>
                </a:xfrm>
              </p:grpSpPr>
              <p:sp>
                <p:nvSpPr>
                  <p:cNvPr id="69649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00" y="3360"/>
                    <a:ext cx="384" cy="67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0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672" y="4416"/>
                    <a:ext cx="240" cy="43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1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60" y="3648"/>
                    <a:ext cx="384" cy="67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8864" y="4848"/>
                    <a:ext cx="720" cy="28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8192" y="4032"/>
                    <a:ext cx="672" cy="28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8480" y="3360"/>
                    <a:ext cx="816" cy="24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5" name="AutoShape 89"/>
                  <p:cNvSpPr>
                    <a:spLocks noChangeArrowheads="1"/>
                  </p:cNvSpPr>
                  <p:nvPr/>
                </p:nvSpPr>
                <p:spPr bwMode="auto">
                  <a:xfrm rot="-5405085">
                    <a:off x="18623" y="456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6" name="AutoShape 90"/>
                  <p:cNvSpPr>
                    <a:spLocks noChangeArrowheads="1"/>
                  </p:cNvSpPr>
                  <p:nvPr/>
                </p:nvSpPr>
                <p:spPr bwMode="auto">
                  <a:xfrm rot="-5410448">
                    <a:off x="18911" y="408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7" name="AutoShape 91"/>
                  <p:cNvSpPr>
                    <a:spLocks noChangeArrowheads="1"/>
                  </p:cNvSpPr>
                  <p:nvPr/>
                </p:nvSpPr>
                <p:spPr bwMode="auto">
                  <a:xfrm rot="-5400134">
                    <a:off x="17951" y="3697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8" name="AutoShape 92"/>
                  <p:cNvSpPr>
                    <a:spLocks noChangeArrowheads="1"/>
                  </p:cNvSpPr>
                  <p:nvPr/>
                </p:nvSpPr>
                <p:spPr bwMode="auto">
                  <a:xfrm rot="-5455497">
                    <a:off x="18335" y="3025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9" name="AutoShape 93"/>
                  <p:cNvSpPr>
                    <a:spLocks noChangeArrowheads="1"/>
                  </p:cNvSpPr>
                  <p:nvPr/>
                </p:nvSpPr>
                <p:spPr bwMode="auto">
                  <a:xfrm rot="-5402944">
                    <a:off x="19919" y="384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60" name="AutoShape 94"/>
                  <p:cNvSpPr>
                    <a:spLocks noChangeArrowheads="1"/>
                  </p:cNvSpPr>
                  <p:nvPr/>
                </p:nvSpPr>
                <p:spPr bwMode="auto">
                  <a:xfrm rot="-5405175">
                    <a:off x="17663" y="4177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61" name="AutoShape 95"/>
                  <p:cNvSpPr>
                    <a:spLocks noChangeArrowheads="1"/>
                  </p:cNvSpPr>
                  <p:nvPr/>
                </p:nvSpPr>
                <p:spPr bwMode="auto">
                  <a:xfrm rot="-5410378">
                    <a:off x="20879" y="4129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62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8720" y="3504"/>
                    <a:ext cx="4776" cy="3242"/>
                    <a:chOff x="18720" y="3504"/>
                    <a:chExt cx="4776" cy="3242"/>
                  </a:xfrm>
                </p:grpSpPr>
                <p:sp>
                  <p:nvSpPr>
                    <p:cNvPr id="69663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28" y="5136"/>
                      <a:ext cx="912" cy="14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4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352" y="5280"/>
                      <a:ext cx="336" cy="38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96" y="5664"/>
                      <a:ext cx="768" cy="2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6" name="Line 100"/>
                    <p:cNvSpPr>
                      <a:spLocks noChangeShapeType="1"/>
                    </p:cNvSpPr>
                    <p:nvPr/>
                  </p:nvSpPr>
                  <p:spPr bwMode="auto">
                    <a:xfrm rot="2804142" flipH="1">
                      <a:off x="20882" y="4876"/>
                      <a:ext cx="480" cy="67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AutoShape 101"/>
                    <p:cNvSpPr>
                      <a:spLocks noChangeArrowheads="1"/>
                    </p:cNvSpPr>
                    <p:nvPr/>
                  </p:nvSpPr>
                  <p:spPr bwMode="auto">
                    <a:xfrm rot="-5455497">
                      <a:off x="20543" y="4993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8" name="AutoShape 102"/>
                    <p:cNvSpPr>
                      <a:spLocks noChangeArrowheads="1"/>
                    </p:cNvSpPr>
                    <p:nvPr/>
                  </p:nvSpPr>
                  <p:spPr bwMode="auto">
                    <a:xfrm rot="-5394727">
                      <a:off x="19583" y="4849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9" name="AutoShape 103"/>
                    <p:cNvSpPr>
                      <a:spLocks noChangeArrowheads="1"/>
                    </p:cNvSpPr>
                    <p:nvPr/>
                  </p:nvSpPr>
                  <p:spPr bwMode="auto">
                    <a:xfrm rot="-5369020">
                      <a:off x="20219" y="5412"/>
                      <a:ext cx="96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0" name="AutoShape 104"/>
                    <p:cNvSpPr>
                      <a:spLocks noChangeArrowheads="1"/>
                    </p:cNvSpPr>
                    <p:nvPr/>
                  </p:nvSpPr>
                  <p:spPr bwMode="auto">
                    <a:xfrm rot="-5394472">
                      <a:off x="18959" y="5329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AutoShape 105"/>
                    <p:cNvSpPr>
                      <a:spLocks noChangeArrowheads="1"/>
                    </p:cNvSpPr>
                    <p:nvPr/>
                  </p:nvSpPr>
                  <p:spPr bwMode="auto">
                    <a:xfrm rot="-5390060">
                      <a:off x="19295" y="5041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672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28" y="3504"/>
                      <a:ext cx="2568" cy="3242"/>
                      <a:chOff x="20928" y="3504"/>
                      <a:chExt cx="2568" cy="3242"/>
                    </a:xfrm>
                  </p:grpSpPr>
                  <p:sp>
                    <p:nvSpPr>
                      <p:cNvPr id="69673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60" y="5952"/>
                        <a:ext cx="816" cy="192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4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840" y="6144"/>
                        <a:ext cx="384" cy="528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5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96" y="5136"/>
                        <a:ext cx="816" cy="144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6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224" y="5328"/>
                        <a:ext cx="336" cy="816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7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264" y="5184"/>
                        <a:ext cx="288" cy="768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8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 rot="-5442526">
                        <a:off x="21167" y="5665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9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1503" y="4849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0" name="AutoShape 114"/>
                      <p:cNvSpPr>
                        <a:spLocks noChangeArrowheads="1"/>
                      </p:cNvSpPr>
                      <p:nvPr/>
                    </p:nvSpPr>
                    <p:spPr bwMode="auto">
                      <a:xfrm rot="-5396314">
                        <a:off x="21791" y="6385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1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2127" y="5857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2" name="AutoShape 116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2511" y="4993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9683" name="Group 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76" y="3504"/>
                        <a:ext cx="2520" cy="1728"/>
                        <a:chOff x="20976" y="3504"/>
                        <a:chExt cx="2520" cy="1728"/>
                      </a:xfrm>
                    </p:grpSpPr>
                    <p:sp>
                      <p:nvSpPr>
                        <p:cNvPr id="69684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888" y="3936"/>
                          <a:ext cx="336" cy="672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5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552" y="4656"/>
                          <a:ext cx="288" cy="48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6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2804142" flipH="1">
                          <a:off x="22508" y="3351"/>
                          <a:ext cx="384" cy="768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7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2800" y="3600"/>
                          <a:ext cx="384" cy="768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8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2560" y="4416"/>
                          <a:ext cx="240" cy="816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9" name="AutoShape 1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1791" y="432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0" name="AutoShape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397206">
                          <a:off x="23135" y="3313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1" name="AutoShape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396653">
                          <a:off x="21215" y="3265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2" name="AutoShape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2127" y="360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3" name="AutoShape 1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2799" y="408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69644" name="Text Box 7"/>
            <p:cNvSpPr txBox="1">
              <a:spLocks noChangeArrowheads="1"/>
            </p:cNvSpPr>
            <p:nvPr/>
          </p:nvSpPr>
          <p:spPr bwMode="auto">
            <a:xfrm>
              <a:off x="241702" y="4158597"/>
              <a:ext cx="22597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 i="1">
                  <a:latin typeface="Verdana" charset="0"/>
                </a:rPr>
                <a:t>Saturated</a:t>
              </a:r>
            </a:p>
            <a:p>
              <a:pPr algn="ctr"/>
              <a:r>
                <a:rPr lang="en-US" sz="1800" b="1" i="1">
                  <a:latin typeface="Verdana" charset="0"/>
                </a:rPr>
                <a:t>subsurface flow</a:t>
              </a:r>
              <a:endParaRPr lang="en-US" sz="1400" b="1" i="1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60720" y="5520263"/>
            <a:ext cx="333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latin typeface="Verdana" charset="0"/>
                <a:cs typeface="Arial" charset="0"/>
              </a:rPr>
              <a:t>Close Coordination with National Water Center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184150" y="106363"/>
            <a:ext cx="870902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/>
            <a:r>
              <a:rPr lang="en-US" altLang="en-US" sz="2400" b="1" i="1" dirty="0" smtClean="0">
                <a:latin typeface="Verdana" panose="020B0604030504040204" pitchFamily="34" charset="0"/>
              </a:rPr>
              <a:t>Model Improvement:  Hydrology, River-Routing</a:t>
            </a:r>
            <a:endParaRPr lang="en-US" altLang="en-US" sz="2400" b="1" i="1" dirty="0">
              <a:latin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6B1-C4EA-422F-A65C-569C048DCFDE}" type="slidenum">
              <a:rPr lang="en-US" smtClean="0"/>
              <a:t>7</a:t>
            </a:fld>
            <a:endParaRPr lang="en-US" dirty="0"/>
          </a:p>
        </p:txBody>
      </p:sp>
      <p:sp>
        <p:nvSpPr>
          <p:cNvPr id="145" name="Rectangle 16"/>
          <p:cNvSpPr>
            <a:spLocks noChangeArrowheads="1"/>
          </p:cNvSpPr>
          <p:nvPr/>
        </p:nvSpPr>
        <p:spPr bwMode="auto">
          <a:xfrm>
            <a:off x="5333341" y="6196947"/>
            <a:ext cx="3810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Youlong</a:t>
            </a:r>
            <a:r>
              <a:rPr lang="en-US" sz="120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Xia </a:t>
            </a:r>
            <a:r>
              <a:rPr lang="en-US" sz="1200" i="1" dirty="0">
                <a:solidFill>
                  <a:srgbClr val="000000"/>
                </a:solidFill>
                <a:latin typeface="Verdana" charset="0"/>
                <a:cs typeface="Arial" charset="0"/>
              </a:rPr>
              <a:t>and </a:t>
            </a:r>
            <a:r>
              <a:rPr lang="en-GB" sz="1200" i="1" dirty="0">
                <a:solidFill>
                  <a:srgbClr val="000000"/>
                </a:solidFill>
                <a:latin typeface="Verdana" charset="0"/>
                <a:cs typeface="Arial" charset="0"/>
              </a:rPr>
              <a:t>Roshan </a:t>
            </a:r>
            <a:r>
              <a:rPr lang="en-GB" sz="1200" i="1" dirty="0" err="1">
                <a:solidFill>
                  <a:srgbClr val="000000"/>
                </a:solidFill>
                <a:latin typeface="Verdana" charset="0"/>
                <a:cs typeface="Arial" charset="0"/>
              </a:rPr>
              <a:t>Shresha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30618</TotalTime>
  <Words>536</Words>
  <Application>Microsoft Office PowerPoint</Application>
  <PresentationFormat>On-screen Show (4:3)</PresentationFormat>
  <Paragraphs>111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GHPO,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Bryan Ek</dc:creator>
  <cp:lastModifiedBy>Jesse Meng</cp:lastModifiedBy>
  <cp:revision>808</cp:revision>
  <dcterms:created xsi:type="dcterms:W3CDTF">2014-08-21T17:56:20Z</dcterms:created>
  <dcterms:modified xsi:type="dcterms:W3CDTF">2016-06-28T19:29:34Z</dcterms:modified>
</cp:coreProperties>
</file>