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9" r:id="rId2"/>
    <p:sldId id="280" r:id="rId3"/>
    <p:sldId id="264" r:id="rId4"/>
    <p:sldId id="267" r:id="rId5"/>
    <p:sldId id="258" r:id="rId6"/>
    <p:sldId id="266" r:id="rId7"/>
    <p:sldId id="263" r:id="rId8"/>
    <p:sldId id="275" r:id="rId9"/>
    <p:sldId id="259" r:id="rId10"/>
    <p:sldId id="260" r:id="rId11"/>
    <p:sldId id="268" r:id="rId12"/>
    <p:sldId id="277" r:id="rId13"/>
    <p:sldId id="269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95" d="100"/>
          <a:sy n="195" d="100"/>
        </p:scale>
        <p:origin x="-9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CB53AC-0424-CE44-B352-843AEAE24B31}" type="datetimeFigureOut">
              <a:rPr lang="en-US" smtClean="0"/>
              <a:t>4/29/15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02D39-113C-3C40-9C1D-85CA59048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97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C3B2A-DA84-4D7B-B975-E3D0F4124984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tropospheric ozone in the chemistry model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was used to produce the ozone boundary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 for the JRA-55 has a known bias;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model bias affected the stratospheric part of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ozone profile when satellite total ozone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are used to modify the a priori ozone profile.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02D39-113C-3C40-9C1D-85CA590487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89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Format</a:t>
            </a:r>
            <a:r>
              <a:rPr lang="en-US" baseline="0" dirty="0" smtClean="0"/>
              <a:t> differences, data download time 60-80% of scientist’s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A4987A-B014-9B46-920F-4AEF0E86E6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4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97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3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89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Users\mamciner\Documents\Data\Data Services Manager\606.5\Web Services\images\CMDS Logos\CDS png logo files NEW 11-7-13\CDS logo 4colorBevel_wTranspare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98649"/>
              <a:ext cx="1362075" cy="72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5519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9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6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1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039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0"/>
            <a:ext cx="9144000" cy="914400"/>
            <a:chOff x="0" y="0"/>
            <a:chExt cx="9144000" cy="914400"/>
          </a:xfrm>
        </p:grpSpPr>
        <p:sp>
          <p:nvSpPr>
            <p:cNvPr id="7" name="Rectangle 6"/>
            <p:cNvSpPr/>
            <p:nvPr userDrawn="1"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2" descr="C:\Users\mamciner\Documents\Data\Data Services Manager\606.5\Web Services\images\CMDS Logos\CDS png logo files NEW 11-7-13\CDS logo 4colorBevel_wTransparent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98649"/>
              <a:ext cx="1362075" cy="72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173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74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78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3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7796C-5983-6A4A-8CDD-80A26A33DB6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BEF23-BFDB-C744-B1F8-51D4F8D8D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arthsystemcog.org/projects/create-ip/" TargetMode="Externa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mciner\Documents\Data\Data Services Manager\Presentations\powerpoint templates\EarthFromSpace_2560x10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90"/>
          <a:stretch/>
        </p:blipFill>
        <p:spPr bwMode="auto">
          <a:xfrm>
            <a:off x="0" y="0"/>
            <a:ext cx="9143999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mciner\Documents\Data\Data Services Manager\Presentations\powerpoint templates\EarthFromSpace_2560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5400"/>
            <a:ext cx="9143999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ctrTitle"/>
          </p:nvPr>
        </p:nvSpPr>
        <p:spPr>
          <a:xfrm>
            <a:off x="2065864" y="348132"/>
            <a:ext cx="7001936" cy="1461557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Collaborative </a:t>
            </a:r>
            <a:r>
              <a:rPr lang="en-US" sz="2000" dirty="0" err="1" smtClean="0">
                <a:solidFill>
                  <a:schemeClr val="bg1"/>
                </a:solidFill>
              </a:rPr>
              <a:t>REAnalysis</a:t>
            </a:r>
            <a:r>
              <a:rPr lang="en-US" sz="2000" dirty="0" smtClean="0">
                <a:solidFill>
                  <a:schemeClr val="bg1"/>
                </a:solidFill>
              </a:rPr>
              <a:t> Technology Environment – Intercomparison Project (CREATE-IP) </a:t>
            </a:r>
            <a:endParaRPr lang="en-US" sz="2000" b="1" i="1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3699146" y="5807870"/>
            <a:ext cx="4530454" cy="82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buFont typeface="Arial" charset="0"/>
              <a:buNone/>
            </a:pPr>
            <a:r>
              <a:rPr lang="en-US" sz="1300" dirty="0" smtClean="0">
                <a:solidFill>
                  <a:schemeClr val="bg1"/>
                </a:solidFill>
                <a:ea typeface="ＭＳ Ｐゴシック" pitchFamily="34" charset="-128"/>
              </a:rPr>
              <a:t>NASA Goddard Space Flight Center</a:t>
            </a:r>
          </a:p>
          <a:p>
            <a:pPr algn="r" fontAlgn="base">
              <a:spcBef>
                <a:spcPct val="0"/>
              </a:spcBef>
              <a:buFont typeface="Arial" charset="0"/>
              <a:buNone/>
            </a:pPr>
            <a:r>
              <a:rPr lang="en-US" sz="1300" dirty="0" smtClean="0">
                <a:solidFill>
                  <a:schemeClr val="bg1"/>
                </a:solidFill>
                <a:ea typeface="ＭＳ Ｐゴシック" pitchFamily="34" charset="-128"/>
              </a:rPr>
              <a:t>Sciences and Exploration Directorate</a:t>
            </a:r>
          </a:p>
          <a:p>
            <a:pPr algn="r" fontAlgn="base">
              <a:spcBef>
                <a:spcPct val="0"/>
              </a:spcBef>
              <a:buFont typeface="Arial" charset="0"/>
              <a:buNone/>
            </a:pPr>
            <a:r>
              <a:rPr lang="en-US" sz="1300" dirty="0" smtClean="0">
                <a:solidFill>
                  <a:schemeClr val="bg1"/>
                </a:solidFill>
                <a:ea typeface="ＭＳ Ｐゴシック" pitchFamily="34" charset="-128"/>
              </a:rPr>
              <a:t>Computational and Information Sciences and Technology Office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endParaRPr lang="en-US" sz="2800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4776" y="5198533"/>
            <a:ext cx="3400424" cy="1430867"/>
          </a:xfrm>
        </p:spPr>
        <p:txBody>
          <a:bodyPr>
            <a:normAutofit/>
          </a:bodyPr>
          <a:lstStyle/>
          <a:p>
            <a:pPr algn="l" eaLnBrk="1" hangingPunct="1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Jerry </a:t>
            </a:r>
            <a:r>
              <a:rPr lang="en-US" sz="1600" dirty="0" smtClean="0">
                <a:solidFill>
                  <a:schemeClr val="bg1"/>
                </a:solidFill>
              </a:rPr>
              <a:t>Potter</a:t>
            </a:r>
          </a:p>
          <a:p>
            <a:pPr algn="l" eaLnBrk="1" hangingPunct="1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</a:rPr>
              <a:t>Laura Carriere</a:t>
            </a:r>
          </a:p>
          <a:p>
            <a:pPr algn="l" eaLnBrk="1" hangingPunct="1">
              <a:spcBef>
                <a:spcPts val="0"/>
              </a:spcBef>
              <a:spcAft>
                <a:spcPts val="0"/>
              </a:spcAft>
            </a:pPr>
            <a:r>
              <a:rPr lang="en-US" sz="1300" dirty="0" smtClean="0">
                <a:solidFill>
                  <a:schemeClr val="bg1"/>
                </a:solidFill>
                <a:ea typeface="ＭＳ Ｐゴシック" pitchFamily="34" charset="-128"/>
              </a:rPr>
              <a:t>http://cds.nccs.nasa.gov</a:t>
            </a:r>
            <a:endParaRPr lang="en-US" sz="1300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l">
              <a:spcBef>
                <a:spcPts val="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Climate </a:t>
            </a:r>
            <a:r>
              <a:rPr lang="en-US" sz="1400" b="1" dirty="0">
                <a:solidFill>
                  <a:schemeClr val="bg1"/>
                </a:solidFill>
              </a:rPr>
              <a:t>Reanalysis Task Force </a:t>
            </a:r>
            <a:r>
              <a:rPr lang="en-US" sz="1400" b="1" dirty="0" err="1" smtClean="0">
                <a:solidFill>
                  <a:schemeClr val="bg1"/>
                </a:solidFill>
              </a:rPr>
              <a:t>Telecon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ea typeface="ＭＳ Ｐゴシック" pitchFamily="34" charset="-128"/>
              </a:rPr>
              <a:t>April 29, 2015</a:t>
            </a:r>
          </a:p>
          <a:p>
            <a:pPr algn="l">
              <a:spcBef>
                <a:spcPts val="0"/>
              </a:spcBef>
            </a:pPr>
            <a:endParaRPr lang="en-US" sz="1400" b="1" dirty="0">
              <a:solidFill>
                <a:schemeClr val="bg1"/>
              </a:solidFill>
            </a:endParaRPr>
          </a:p>
          <a:p>
            <a:pPr algn="l" eaLnBrk="1" hangingPunct="1">
              <a:spcBef>
                <a:spcPts val="0"/>
              </a:spcBef>
            </a:pPr>
            <a:endParaRPr lang="en-US" sz="1300" dirty="0" smtClean="0">
              <a:solidFill>
                <a:schemeClr val="bg1"/>
              </a:solidFill>
              <a:ea typeface="ＭＳ Ｐゴシック" pitchFamily="34" charset="-128"/>
            </a:endParaRPr>
          </a:p>
          <a:p>
            <a:pPr algn="l" eaLnBrk="1" hangingPunct="1"/>
            <a:endParaRPr lang="en-US" sz="1800" dirty="0" smtClean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037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14" y="5875600"/>
            <a:ext cx="734786" cy="6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amciner\Documents\Data\Data Services Manager\606.5\Web Services\images\CMDS Logos\CDS png logo files NEW 11-7-13\CDS logo 4colorBevel_w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42655"/>
            <a:ext cx="1810196" cy="9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3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220" y="-182607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Examples of reanalysis differences</a:t>
            </a:r>
            <a:endParaRPr lang="en-US" sz="4000" dirty="0"/>
          </a:p>
        </p:txBody>
      </p:sp>
      <p:pic>
        <p:nvPicPr>
          <p:cNvPr id="3" name="Picture 2" descr="xy plot for Phil.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6660" y="222260"/>
            <a:ext cx="3659219" cy="4735460"/>
          </a:xfrm>
          <a:prstGeom prst="rect">
            <a:avLst/>
          </a:prstGeom>
        </p:spPr>
      </p:pic>
      <p:pic>
        <p:nvPicPr>
          <p:cNvPr id="4" name="Picture 3" descr="PR_MERRA_ECMW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4" y="3293630"/>
            <a:ext cx="4435324" cy="29187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739" y="1420271"/>
            <a:ext cx="393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2010 Russian Heat wave – how well do the reanalyses capture the intense surface drying over Western Russia?</a:t>
            </a:r>
          </a:p>
          <a:p>
            <a:endParaRPr lang="en-US" dirty="0" smtClean="0"/>
          </a:p>
          <a:p>
            <a:r>
              <a:rPr lang="en-US" dirty="0" smtClean="0"/>
              <a:t>Surface drying/heating in 2 reanalyses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9550" y="4419600"/>
            <a:ext cx="4254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 precipitation anomaly in 2 reanalyses</a:t>
            </a:r>
          </a:p>
          <a:p>
            <a:endParaRPr lang="en-US" dirty="0" smtClean="0"/>
          </a:p>
          <a:p>
            <a:r>
              <a:rPr lang="en-US" dirty="0" smtClean="0"/>
              <a:t>AMSU had a significant impact on MERRA but the ECMWF choose not to assimilate that data – because of the impact on precipitation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32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zo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461"/>
            <a:ext cx="8875059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89157" y="120094"/>
            <a:ext cx="8229600" cy="7833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S-RIP requested reanalysis ozone in </a:t>
            </a:r>
            <a:r>
              <a:rPr lang="en-US" dirty="0" err="1"/>
              <a:t>ppmv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39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 descr="gpcp_1_reg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>
          <a:xfrm>
            <a:off x="2628900" y="1129268"/>
            <a:ext cx="3175000" cy="2235200"/>
          </a:xfrm>
          <a:prstGeom prst="rect">
            <a:avLst/>
          </a:prstGeom>
        </p:spPr>
      </p:pic>
      <p:pic>
        <p:nvPicPr>
          <p:cNvPr id="4" name="Picture 3" descr="cfsr_1_reg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/>
          <a:stretch/>
        </p:blipFill>
        <p:spPr>
          <a:xfrm>
            <a:off x="5969000" y="1155700"/>
            <a:ext cx="3175000" cy="2235200"/>
          </a:xfrm>
          <a:prstGeom prst="rect">
            <a:avLst/>
          </a:prstGeom>
        </p:spPr>
      </p:pic>
      <p:pic>
        <p:nvPicPr>
          <p:cNvPr id="5" name="Picture 4" descr="ecmwf_1_reg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-38100" y="3708400"/>
            <a:ext cx="3175000" cy="2222500"/>
          </a:xfrm>
          <a:prstGeom prst="rect">
            <a:avLst/>
          </a:prstGeom>
        </p:spPr>
      </p:pic>
      <p:pic>
        <p:nvPicPr>
          <p:cNvPr id="6" name="Picture 5" descr="merra_1_reg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3028950" y="3708400"/>
            <a:ext cx="3175000" cy="2222500"/>
          </a:xfrm>
          <a:prstGeom prst="rect">
            <a:avLst/>
          </a:prstGeom>
        </p:spPr>
      </p:pic>
      <p:pic>
        <p:nvPicPr>
          <p:cNvPr id="7" name="Picture 6" descr="20cr_1_reg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>
          <a:xfrm>
            <a:off x="6083300" y="3708400"/>
            <a:ext cx="3175000" cy="222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81200" y="234434"/>
            <a:ext cx="6257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June-July-August Precipitation </a:t>
            </a:r>
            <a:r>
              <a:rPr lang="en-US" sz="2400" dirty="0"/>
              <a:t>A</a:t>
            </a:r>
            <a:r>
              <a:rPr lang="en-US" sz="2400" dirty="0" smtClean="0"/>
              <a:t>nomaly for 2010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709632" y="846966"/>
            <a:ext cx="76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GPCP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9488" y="8469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CFSR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06500" y="3339068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367431" y="3351768"/>
            <a:ext cx="8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MERRA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361888" y="33644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20CR</a:t>
            </a:r>
            <a:endParaRPr lang="en-US" dirty="0"/>
          </a:p>
        </p:txBody>
      </p:sp>
      <p:pic>
        <p:nvPicPr>
          <p:cNvPr id="15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s://cds.nccs.nasa.gov/wp-content/uploads/2013/11/CDS-logo-4colorBevel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3" y="64406"/>
            <a:ext cx="1441746" cy="782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1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28" y="-11662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Visualizations available in CREATE-IP</a:t>
            </a:r>
            <a:endParaRPr lang="en-US" sz="3200" dirty="0"/>
          </a:p>
        </p:txBody>
      </p:sp>
      <p:pic>
        <p:nvPicPr>
          <p:cNvPr id="3" name="cfsr_dec_1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417638"/>
            <a:ext cx="9144001" cy="5148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39905" y="1153340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CFSR precipitable water December 8-11, 2014</a:t>
            </a:r>
          </a:p>
        </p:txBody>
      </p:sp>
    </p:spTree>
    <p:extLst>
      <p:ext uri="{BB962C8B-B14F-4D97-AF65-F5344CB8AC3E}">
        <p14:creationId xmlns:p14="http://schemas.microsoft.com/office/powerpoint/2010/main" val="32904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5395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IPCC has been aided significantly by climate model intercomparison served through ESGF</a:t>
            </a:r>
          </a:p>
          <a:p>
            <a:pPr lvl="1"/>
            <a:r>
              <a:rPr lang="en-US" dirty="0" smtClean="0"/>
              <a:t>CMIP3, CMIP5, CFMIP</a:t>
            </a:r>
          </a:p>
          <a:p>
            <a:pPr lvl="1"/>
            <a:r>
              <a:rPr lang="en-US" dirty="0" smtClean="0"/>
              <a:t>Ensembles </a:t>
            </a:r>
          </a:p>
          <a:p>
            <a:pPr lvl="1"/>
            <a:r>
              <a:rPr lang="en-US" b="1" dirty="0" smtClean="0"/>
              <a:t>Successful partly because of data standardization</a:t>
            </a:r>
          </a:p>
          <a:p>
            <a:r>
              <a:rPr lang="en-US" dirty="0" smtClean="0"/>
              <a:t>Adding observations in a </a:t>
            </a:r>
            <a:r>
              <a:rPr lang="en-US" b="1" dirty="0" smtClean="0"/>
              <a:t>similar format </a:t>
            </a:r>
            <a:r>
              <a:rPr lang="en-US" dirty="0" smtClean="0"/>
              <a:t>in ESGF</a:t>
            </a:r>
          </a:p>
          <a:p>
            <a:pPr lvl="1"/>
            <a:r>
              <a:rPr lang="en-US" dirty="0" smtClean="0"/>
              <a:t>to help with model validation is an import next step – increases usefulness of satellite data</a:t>
            </a:r>
          </a:p>
          <a:p>
            <a:pPr lvl="1"/>
            <a:r>
              <a:rPr lang="en-US" dirty="0" smtClean="0"/>
              <a:t>Ana4mips also includes documentation </a:t>
            </a:r>
          </a:p>
          <a:p>
            <a:r>
              <a:rPr lang="en-US" dirty="0" smtClean="0"/>
              <a:t>Reanalysis in ESGF in </a:t>
            </a:r>
            <a:r>
              <a:rPr lang="en-US" b="1" dirty="0" smtClean="0"/>
              <a:t>similar format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Used </a:t>
            </a:r>
            <a:r>
              <a:rPr lang="en-US" dirty="0" smtClean="0"/>
              <a:t>by modeling and diagnostic community – ana4MIPs</a:t>
            </a:r>
          </a:p>
          <a:p>
            <a:pPr lvl="2"/>
            <a:r>
              <a:rPr lang="en-US" dirty="0" smtClean="0"/>
              <a:t>Variables not directly observable – winds etc. </a:t>
            </a:r>
            <a:endParaRPr lang="en-US" dirty="0" smtClean="0"/>
          </a:p>
          <a:p>
            <a:r>
              <a:rPr lang="en-US" b="1" dirty="0" smtClean="0"/>
              <a:t>New</a:t>
            </a:r>
            <a:r>
              <a:rPr lang="en-US" dirty="0" smtClean="0"/>
              <a:t> </a:t>
            </a:r>
            <a:r>
              <a:rPr lang="en-US" dirty="0" smtClean="0"/>
              <a:t>more comprehensive reanalysis intercomparison- </a:t>
            </a:r>
            <a:r>
              <a:rPr lang="en-US" b="1" dirty="0" smtClean="0"/>
              <a:t>CREATE-IP</a:t>
            </a:r>
          </a:p>
          <a:p>
            <a:pPr lvl="2"/>
            <a:r>
              <a:rPr lang="en-US" dirty="0" smtClean="0"/>
              <a:t>Help evaluate observations, perform process studies, help with model biases, identify causes of climate change in the past, help understand uncertainty</a:t>
            </a:r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6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453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Rationale for putting reanalysis into the Earth System Grid Federation (ESGF)</a:t>
            </a:r>
          </a:p>
          <a:p>
            <a:pPr lvl="1"/>
            <a:r>
              <a:rPr lang="en-US" dirty="0" smtClean="0"/>
              <a:t>Oriented toward CMIP5</a:t>
            </a:r>
          </a:p>
          <a:p>
            <a:r>
              <a:rPr lang="en-US" dirty="0" smtClean="0"/>
              <a:t>Need for an expanded reanalysis site</a:t>
            </a:r>
          </a:p>
          <a:p>
            <a:pPr lvl="1"/>
            <a:r>
              <a:rPr lang="en-US" dirty="0" smtClean="0"/>
              <a:t>Oriented to wider user base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65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102785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Reanalysis for model intercomparison projects (Ana4mips)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29159" cy="49386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Collection of </a:t>
            </a:r>
            <a:r>
              <a:rPr lang="en-US" dirty="0" smtClean="0"/>
              <a:t>variables from </a:t>
            </a:r>
            <a:r>
              <a:rPr lang="en-US" dirty="0" smtClean="0"/>
              <a:t>the global reanalysis </a:t>
            </a:r>
            <a:r>
              <a:rPr lang="en-US" dirty="0"/>
              <a:t>efforts </a:t>
            </a:r>
            <a:r>
              <a:rPr lang="en-US" dirty="0" smtClean="0"/>
              <a:t>that are underway </a:t>
            </a:r>
            <a:r>
              <a:rPr lang="en-US" dirty="0"/>
              <a:t>today</a:t>
            </a:r>
          </a:p>
          <a:p>
            <a:r>
              <a:rPr lang="en-US" dirty="0" smtClean="0"/>
              <a:t>Follow-on </a:t>
            </a:r>
            <a:r>
              <a:rPr lang="en-US" dirty="0"/>
              <a:t>effort to obs4MIPs, supporting the CMIP model intercomparison and validation exercise</a:t>
            </a:r>
            <a:r>
              <a:rPr lang="en-US" dirty="0" smtClean="0"/>
              <a:t>.</a:t>
            </a:r>
          </a:p>
          <a:p>
            <a:r>
              <a:rPr lang="en-US" dirty="0"/>
              <a:t>Each dataset is reformatted similarly to facilitate comparison with each </a:t>
            </a:r>
            <a:r>
              <a:rPr lang="en-US" dirty="0" smtClean="0"/>
              <a:t>other, observations </a:t>
            </a:r>
            <a:r>
              <a:rPr lang="en-US" dirty="0"/>
              <a:t>and with the CMIP </a:t>
            </a:r>
            <a:r>
              <a:rPr lang="en-US" dirty="0" smtClean="0"/>
              <a:t>models</a:t>
            </a:r>
          </a:p>
          <a:p>
            <a:pPr lvl="1"/>
            <a:r>
              <a:rPr lang="en-US" b="1" dirty="0"/>
              <a:t>Standardization of meta-data in </a:t>
            </a:r>
            <a:r>
              <a:rPr lang="en-US" b="1" dirty="0" err="1"/>
              <a:t>netCDF</a:t>
            </a:r>
            <a:r>
              <a:rPr lang="en-US" b="1" dirty="0"/>
              <a:t>, global attributes, units, bounds, variable naming etc. i.e. CMOR (CMIP5 standards) </a:t>
            </a:r>
            <a:r>
              <a:rPr lang="en-US" b="1" dirty="0" smtClean="0"/>
              <a:t>processing</a:t>
            </a:r>
            <a:endParaRPr lang="en-US" dirty="0" smtClean="0"/>
          </a:p>
          <a:p>
            <a:r>
              <a:rPr lang="en-US" dirty="0" smtClean="0"/>
              <a:t>Selected variables included directly in obs4MIPs</a:t>
            </a:r>
          </a:p>
        </p:txBody>
      </p:sp>
      <p:pic>
        <p:nvPicPr>
          <p:cNvPr id="4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A0457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45" y="1985463"/>
            <a:ext cx="2087769" cy="263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80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985" y="-172477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Currently transitioning </a:t>
            </a:r>
            <a:r>
              <a:rPr lang="en-US" sz="2800" dirty="0" smtClean="0"/>
              <a:t>to an expanded project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scope of </a:t>
            </a:r>
            <a:r>
              <a:rPr lang="en-US" dirty="0" smtClean="0"/>
              <a:t>ana4MIPs is </a:t>
            </a:r>
            <a:r>
              <a:rPr lang="en-US" dirty="0" smtClean="0"/>
              <a:t>limited</a:t>
            </a:r>
          </a:p>
          <a:p>
            <a:pPr lvl="1"/>
            <a:r>
              <a:rPr lang="en-US" dirty="0" smtClean="0"/>
              <a:t>Variables</a:t>
            </a:r>
          </a:p>
          <a:p>
            <a:pPr lvl="1"/>
            <a:r>
              <a:rPr lang="en-US" dirty="0" smtClean="0"/>
              <a:t>Levels</a:t>
            </a:r>
          </a:p>
          <a:p>
            <a:pPr lvl="1"/>
            <a:r>
              <a:rPr lang="en-US" dirty="0" smtClean="0"/>
              <a:t>Monthly </a:t>
            </a:r>
            <a:endParaRPr lang="en-US" dirty="0" smtClean="0"/>
          </a:p>
          <a:p>
            <a:r>
              <a:rPr lang="en-US" dirty="0" smtClean="0"/>
              <a:t>In order to provide data for a reanalysis intercomparison – new project was envisioned</a:t>
            </a:r>
          </a:p>
          <a:p>
            <a:endParaRPr lang="en-US" dirty="0"/>
          </a:p>
        </p:txBody>
      </p:sp>
      <p:pic>
        <p:nvPicPr>
          <p:cNvPr id="4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39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009"/>
            <a:ext cx="8229600" cy="1143000"/>
          </a:xfrm>
        </p:spPr>
        <p:txBody>
          <a:bodyPr/>
          <a:lstStyle/>
          <a:p>
            <a:r>
              <a:rPr lang="en-US" dirty="0" smtClean="0"/>
              <a:t>CREATE-IP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Collaborative </a:t>
            </a:r>
            <a:r>
              <a:rPr lang="en-US" dirty="0" err="1" smtClean="0"/>
              <a:t>REAnalysis</a:t>
            </a:r>
            <a:r>
              <a:rPr lang="en-US" dirty="0" smtClean="0"/>
              <a:t> </a:t>
            </a:r>
            <a:r>
              <a:rPr lang="en-US" dirty="0" smtClean="0"/>
              <a:t>Technical Environment – Intercomparison Project</a:t>
            </a:r>
          </a:p>
          <a:p>
            <a:pPr lvl="1"/>
            <a:r>
              <a:rPr lang="en-US" dirty="0"/>
              <a:t>Designed to serve as a launch point for reanalysis intercomparison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frequency data (6h, 3h, 1h</a:t>
            </a:r>
            <a:r>
              <a:rPr lang="en-US" dirty="0" smtClean="0"/>
              <a:t>) in addition to monthly</a:t>
            </a:r>
            <a:endParaRPr lang="en-US" dirty="0" smtClean="0"/>
          </a:p>
          <a:p>
            <a:pPr lvl="1"/>
            <a:r>
              <a:rPr lang="en-US" dirty="0" smtClean="0"/>
              <a:t>O-A, O-F to address model and observation biases</a:t>
            </a:r>
          </a:p>
          <a:p>
            <a:pPr lvl="2"/>
            <a:r>
              <a:rPr lang="en-US" dirty="0"/>
              <a:t>G</a:t>
            </a:r>
            <a:r>
              <a:rPr lang="en-US" dirty="0" smtClean="0"/>
              <a:t>ridded observations used in assimilation</a:t>
            </a:r>
          </a:p>
          <a:p>
            <a:pPr lvl="1"/>
            <a:r>
              <a:rPr lang="en-US" dirty="0" smtClean="0"/>
              <a:t>Enablement of a computational </a:t>
            </a:r>
            <a:r>
              <a:rPr lang="en-US" dirty="0" smtClean="0"/>
              <a:t>environment</a:t>
            </a:r>
          </a:p>
          <a:p>
            <a:pPr lvl="2"/>
            <a:r>
              <a:rPr lang="en-US" dirty="0" smtClean="0"/>
              <a:t>Working to make storage and computing available for reanalysis intercomparison</a:t>
            </a:r>
          </a:p>
          <a:p>
            <a:pPr lvl="2"/>
            <a:r>
              <a:rPr lang="en-US" dirty="0" smtClean="0"/>
              <a:t>Vetted users will have internal access to their own analytics</a:t>
            </a:r>
          </a:p>
          <a:p>
            <a:pPr lvl="2"/>
            <a:r>
              <a:rPr lang="en-US" dirty="0" smtClean="0"/>
              <a:t>Researching options for providing server side analytics to public users</a:t>
            </a:r>
            <a:endParaRPr lang="en-US" dirty="0" smtClean="0"/>
          </a:p>
          <a:p>
            <a:pPr lvl="1"/>
            <a:r>
              <a:rPr lang="en-US" dirty="0" smtClean="0"/>
              <a:t>Tools for interdisciplinary scientists and ArcGIS</a:t>
            </a:r>
          </a:p>
          <a:p>
            <a:pPr lvl="1"/>
            <a:r>
              <a:rPr lang="en-US" dirty="0"/>
              <a:t>COG </a:t>
            </a:r>
            <a:r>
              <a:rPr lang="en-US" dirty="0">
                <a:hlinkClick r:id="rId2"/>
              </a:rPr>
              <a:t>https://www.earthsystemcog.org/projects/create-ip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5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4405" y="-31253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Current </a:t>
            </a:r>
            <a:r>
              <a:rPr lang="en-US" sz="2800" dirty="0"/>
              <a:t>r</a:t>
            </a:r>
            <a:r>
              <a:rPr lang="en-US" sz="2800" dirty="0" smtClean="0"/>
              <a:t>eanalysis sources converted to the CMIP5 standard format</a:t>
            </a:r>
            <a:endParaRPr lang="en-US" sz="28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399240"/>
              </p:ext>
            </p:extLst>
          </p:nvPr>
        </p:nvGraphicFramePr>
        <p:xfrm>
          <a:off x="718689" y="1335088"/>
          <a:ext cx="6438900" cy="5311779"/>
        </p:xfrm>
        <a:graphic>
          <a:graphicData uri="http://schemas.openxmlformats.org/drawingml/2006/table">
            <a:tbl>
              <a:tblPr firstRow="1" bandRow="1">
                <a:effectLst>
                  <a:outerShdw blurRad="771525" dist="914400" dir="2700000" sx="96000" sy="96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287780"/>
                <a:gridCol w="1287780"/>
                <a:gridCol w="1287780"/>
                <a:gridCol w="1287780"/>
                <a:gridCol w="1287780"/>
              </a:tblGrid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Name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Time Range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Assimilation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Resolution Available</a:t>
                      </a:r>
                      <a:endParaRPr lang="en-US" sz="1600" dirty="0"/>
                    </a:p>
                  </a:txBody>
                  <a:tcPr anchor="ctr"/>
                </a:tc>
              </a:tr>
              <a:tr h="97047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MERRA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NASA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1979-present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3D-VAR, with incremental update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2/3 </a:t>
                      </a:r>
                      <a:r>
                        <a:rPr lang="en-US" sz="900" dirty="0" err="1" smtClean="0"/>
                        <a:t>lon</a:t>
                      </a:r>
                      <a:r>
                        <a:rPr lang="en-US" sz="900" dirty="0" smtClean="0"/>
                        <a:t> x1/2 </a:t>
                      </a:r>
                      <a:r>
                        <a:rPr lang="en-US" sz="900" dirty="0" err="1" smtClean="0"/>
                        <a:t>lat</a:t>
                      </a:r>
                      <a:r>
                        <a:rPr lang="en-US" sz="900" dirty="0" smtClean="0"/>
                        <a:t> </a:t>
                      </a:r>
                      <a:r>
                        <a:rPr lang="en-US" sz="900" dirty="0" err="1" smtClean="0"/>
                        <a:t>deg</a:t>
                      </a:r>
                      <a:r>
                        <a:rPr lang="en-US" sz="900" dirty="0" smtClean="0"/>
                        <a:t> 3d Analysis and 2d variables;  1.25 </a:t>
                      </a:r>
                      <a:r>
                        <a:rPr lang="en-US" sz="900" dirty="0" err="1" smtClean="0"/>
                        <a:t>deg</a:t>
                      </a:r>
                      <a:r>
                        <a:rPr lang="en-US" sz="900" dirty="0" smtClean="0"/>
                        <a:t> 3d Diagnostics</a:t>
                      </a:r>
                      <a:endParaRPr lang="en-US" sz="900" dirty="0"/>
                    </a:p>
                  </a:txBody>
                  <a:tcPr anchor="ctr"/>
                </a:tc>
              </a:tr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ERA-Interim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ECMWF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1979-present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4D-VAR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0.75x0.75</a:t>
                      </a:r>
                      <a:endParaRPr lang="en-US" sz="1200" dirty="0"/>
                    </a:p>
                  </a:txBody>
                  <a:tcPr anchor="ctr"/>
                </a:tc>
              </a:tr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CFSR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NCEP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1979-present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3D-VAR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.5x.5 and 2.5x2.5</a:t>
                      </a:r>
                      <a:endParaRPr lang="en-US" sz="1200" dirty="0"/>
                    </a:p>
                  </a:txBody>
                  <a:tcPr anchor="ctr"/>
                </a:tc>
              </a:tr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JRA25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JMA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1979-present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3D-VAR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T106</a:t>
                      </a:r>
                      <a:endParaRPr lang="en-US" sz="1200" dirty="0"/>
                    </a:p>
                  </a:txBody>
                  <a:tcPr anchor="ctr"/>
                </a:tc>
              </a:tr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JRA55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JMA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1958-2012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4D</a:t>
                      </a:r>
                      <a:r>
                        <a:rPr lang="en-US" sz="1600" dirty="0" smtClean="0"/>
                        <a:t>-VAR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1.25x1.25</a:t>
                      </a:r>
                      <a:endParaRPr lang="en-US" sz="1200" dirty="0"/>
                    </a:p>
                  </a:txBody>
                  <a:tcPr anchor="ctr"/>
                </a:tc>
              </a:tr>
              <a:tr h="72355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20CR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NOAA/ESRL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1871-2012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Ensemble </a:t>
                      </a:r>
                      <a:r>
                        <a:rPr lang="en-US" sz="1600" dirty="0" err="1" smtClean="0"/>
                        <a:t>Kalman</a:t>
                      </a:r>
                      <a:r>
                        <a:rPr lang="en-US" sz="1600" dirty="0" smtClean="0"/>
                        <a:t> Filter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2x2</a:t>
                      </a:r>
                      <a:endParaRPr lang="en-US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55282" y="3384360"/>
            <a:ext cx="1634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ERA20C and 20CRv2C – next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45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215" y="-10260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Current CREATE-IP monthly averaged data </a:t>
            </a:r>
            <a:r>
              <a:rPr lang="en-US" sz="3200" dirty="0" smtClean="0"/>
              <a:t>available (CMIP5 list)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750069"/>
              </p:ext>
            </p:extLst>
          </p:nvPr>
        </p:nvGraphicFramePr>
        <p:xfrm>
          <a:off x="368300" y="1630362"/>
          <a:ext cx="8432800" cy="3886200"/>
        </p:xfrm>
        <a:graphic>
          <a:graphicData uri="http://schemas.openxmlformats.org/drawingml/2006/table">
            <a:tbl>
              <a:tblPr/>
              <a:tblGrid>
                <a:gridCol w="3036776"/>
                <a:gridCol w="5396024"/>
              </a:tblGrid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Air Temperature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Specific Humidity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Condensed Water Path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Air Pressure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Convective Precipitation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Downward Eastward Wind Stress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Eastward Near-Surface Wind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Downward Northward Wind Stress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Eastward Wind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Downwelling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Longwave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Evaporation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Downwelling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Shortwave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Geopotential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Height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Temperature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Ice Water Path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Upward Latent Heat Flux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Near-Surface Air Temperature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Upward Sensible Heat Flux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Near-Surface Wind Speed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Upwelling Longwave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Northward Near-Surface Wind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Surface Upwelling Shortwave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Northward Wind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TOA Incident Shortwave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Precipitation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TOA Outgoing Clear-Sky Longwave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Relative Humidity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TOA Outgoing Longwave Radiation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Sea Level Pressure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Total Cloud Fraction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Snowfall Flux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Water Vapor Path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omega (=dp/dt)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34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220" y="-12785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High frequency data will include </a:t>
            </a:r>
            <a:r>
              <a:rPr lang="en-US" sz="2800" dirty="0" smtClean="0"/>
              <a:t>1h</a:t>
            </a:r>
            <a:r>
              <a:rPr lang="en-US" sz="2800" dirty="0" smtClean="0"/>
              <a:t>, 3h, or 6h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3D winds</a:t>
            </a:r>
          </a:p>
          <a:p>
            <a:r>
              <a:rPr lang="en-US" sz="2800" dirty="0" smtClean="0"/>
              <a:t>3D temperature</a:t>
            </a:r>
          </a:p>
          <a:p>
            <a:r>
              <a:rPr lang="en-US" sz="2800" dirty="0" smtClean="0"/>
              <a:t>3D humidity</a:t>
            </a:r>
          </a:p>
          <a:p>
            <a:r>
              <a:rPr lang="en-US" sz="2800" dirty="0" smtClean="0"/>
              <a:t>Surface pressure</a:t>
            </a:r>
          </a:p>
          <a:p>
            <a:r>
              <a:rPr lang="en-US" sz="2800" dirty="0" smtClean="0"/>
              <a:t>Precipitable water </a:t>
            </a:r>
            <a:endParaRPr lang="en-US" sz="2800" dirty="0" smtClean="0"/>
          </a:p>
          <a:p>
            <a:r>
              <a:rPr lang="en-US" sz="2800" dirty="0" smtClean="0"/>
              <a:t>Possibly more to assist in making CFMIP restart files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Saved at all the vertical levels available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5066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759" y="-185381"/>
            <a:ext cx="8229600" cy="1143000"/>
          </a:xfrm>
        </p:spPr>
        <p:txBody>
          <a:bodyPr/>
          <a:lstStyle/>
          <a:p>
            <a:r>
              <a:rPr lang="en-US" dirty="0" smtClean="0"/>
              <a:t>Reanalysis intercomparison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9" y="954995"/>
            <a:ext cx="7188200" cy="472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2358" y="5904236"/>
            <a:ext cx="5510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Coordinating Earth observation data validation for RE-analysis for </a:t>
            </a:r>
            <a:r>
              <a:rPr lang="en-US" sz="1200" dirty="0" err="1"/>
              <a:t>C</a:t>
            </a:r>
            <a:r>
              <a:rPr lang="en-US" sz="1200" dirty="0" err="1" smtClean="0"/>
              <a:t>LIMATe</a:t>
            </a:r>
            <a:r>
              <a:rPr lang="en-US" sz="1200" dirty="0" smtClean="0"/>
              <a:t> </a:t>
            </a:r>
            <a:r>
              <a:rPr lang="en-US" sz="1200" dirty="0" err="1" smtClean="0"/>
              <a:t>ServiceS</a:t>
            </a:r>
            <a:r>
              <a:rPr lang="en-US" sz="1200" dirty="0" smtClean="0"/>
              <a:t> – (Core Climax) – Procedure for comparing reanalyses and comparing reanalyses to assimilated observations and </a:t>
            </a:r>
            <a:r>
              <a:rPr lang="en-US" sz="1200" dirty="0" err="1" smtClean="0"/>
              <a:t>CDRs.</a:t>
            </a:r>
            <a:r>
              <a:rPr lang="en-US" sz="1200" dirty="0" smtClean="0"/>
              <a:t> 17 July 2014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C2ACA-DB3D-F449-AEA0-0C65B7D11E51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3" descr="C:\Users\mamciner\Documents\Data\Data Services Manager\Presentations\NASAClimateDataServices_Overview\transparentnasa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014" y="183209"/>
            <a:ext cx="671571" cy="5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828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870</Words>
  <Application>Microsoft Macintosh PowerPoint</Application>
  <PresentationFormat>On-screen Show (4:3)</PresentationFormat>
  <Paragraphs>169</Paragraphs>
  <Slides>14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Collaborative REAnalysis Technology Environment – Intercomparison Project (CREATE-IP) </vt:lpstr>
      <vt:lpstr>Outline</vt:lpstr>
      <vt:lpstr>Reanalysis for model intercomparison projects (Ana4mips)</vt:lpstr>
      <vt:lpstr>Currently transitioning to an expanded project</vt:lpstr>
      <vt:lpstr>CREATE-IP </vt:lpstr>
      <vt:lpstr>Current reanalysis sources converted to the CMIP5 standard format</vt:lpstr>
      <vt:lpstr>Current CREATE-IP monthly averaged data available (CMIP5 list)</vt:lpstr>
      <vt:lpstr>High frequency data will include 1h, 3h, or 6h</vt:lpstr>
      <vt:lpstr>Reanalysis intercomparison </vt:lpstr>
      <vt:lpstr>Examples of reanalysis differences</vt:lpstr>
      <vt:lpstr>PowerPoint Presentation</vt:lpstr>
      <vt:lpstr>PowerPoint Presentation</vt:lpstr>
      <vt:lpstr>Visualizations available in CREATE-IP</vt:lpstr>
      <vt:lpstr>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Reanalysis* for climate model evaluation and comparison – ana4MIPs</dc:title>
  <dc:creator>Jerry Potter</dc:creator>
  <cp:lastModifiedBy>Gerald Potter</cp:lastModifiedBy>
  <cp:revision>38</cp:revision>
  <dcterms:created xsi:type="dcterms:W3CDTF">2015-04-26T22:34:09Z</dcterms:created>
  <dcterms:modified xsi:type="dcterms:W3CDTF">2015-04-29T17:51:40Z</dcterms:modified>
</cp:coreProperties>
</file>